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75" r:id="rId1"/>
  </p:sldMasterIdLst>
  <p:notesMasterIdLst>
    <p:notesMasterId r:id="rId15"/>
  </p:notesMasterIdLst>
  <p:sldIdLst>
    <p:sldId id="256" r:id="rId2"/>
    <p:sldId id="257" r:id="rId3"/>
    <p:sldId id="258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9" r:id="rId12"/>
    <p:sldId id="267" r:id="rId13"/>
    <p:sldId id="268" r:id="rId14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ECFF"/>
    <a:srgbClr val="FFFF99"/>
    <a:srgbClr val="0000FF"/>
    <a:srgbClr val="CCFF66"/>
    <a:srgbClr val="FF9900"/>
    <a:srgbClr val="FFCC00"/>
    <a:srgbClr val="00CC00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1446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Owner\Dropbox\&#36817;&#20195;&#31185;&#23398;&#31038;\&#12469;&#12452;&#12496;&#12540;&#29359;&#32618;2015_2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9.3520858793467387E-2"/>
          <c:y val="3.12835685109124E-2"/>
          <c:w val="0.85873701790336054"/>
          <c:h val="0.82649340550997241"/>
        </c:manualLayout>
      </c:layout>
      <c:barChart>
        <c:barDir val="bar"/>
        <c:grouping val="clustered"/>
        <c:varyColors val="0"/>
        <c:ser>
          <c:idx val="1"/>
          <c:order val="0"/>
          <c:tx>
            <c:strRef>
              <c:f>ウィルス届出件数!$C$3</c:f>
              <c:strCache>
                <c:ptCount val="1"/>
                <c:pt idx="0">
                  <c:v>届出件数（件）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ウィルス届出件数!$B$4:$B$28</c:f>
              <c:numCache>
                <c:formatCode>General</c:formatCode>
                <c:ptCount val="25"/>
                <c:pt idx="0">
                  <c:v>1990</c:v>
                </c:pt>
                <c:pt idx="1">
                  <c:v>1991</c:v>
                </c:pt>
                <c:pt idx="2">
                  <c:v>1992</c:v>
                </c:pt>
                <c:pt idx="3">
                  <c:v>1993</c:v>
                </c:pt>
                <c:pt idx="4">
                  <c:v>1994</c:v>
                </c:pt>
                <c:pt idx="5">
                  <c:v>1995</c:v>
                </c:pt>
                <c:pt idx="6">
                  <c:v>1996</c:v>
                </c:pt>
                <c:pt idx="7">
                  <c:v>1997</c:v>
                </c:pt>
                <c:pt idx="8">
                  <c:v>1998</c:v>
                </c:pt>
                <c:pt idx="9">
                  <c:v>1999</c:v>
                </c:pt>
                <c:pt idx="10">
                  <c:v>2000</c:v>
                </c:pt>
                <c:pt idx="11">
                  <c:v>2001</c:v>
                </c:pt>
                <c:pt idx="12">
                  <c:v>2002</c:v>
                </c:pt>
                <c:pt idx="13">
                  <c:v>2003</c:v>
                </c:pt>
                <c:pt idx="14">
                  <c:v>2004</c:v>
                </c:pt>
                <c:pt idx="15">
                  <c:v>2005</c:v>
                </c:pt>
                <c:pt idx="16">
                  <c:v>2006</c:v>
                </c:pt>
                <c:pt idx="17">
                  <c:v>2007</c:v>
                </c:pt>
                <c:pt idx="18">
                  <c:v>2008</c:v>
                </c:pt>
                <c:pt idx="19">
                  <c:v>2009</c:v>
                </c:pt>
                <c:pt idx="20">
                  <c:v>2010</c:v>
                </c:pt>
                <c:pt idx="21">
                  <c:v>2011</c:v>
                </c:pt>
                <c:pt idx="22">
                  <c:v>2012</c:v>
                </c:pt>
                <c:pt idx="23">
                  <c:v>2013</c:v>
                </c:pt>
                <c:pt idx="24">
                  <c:v>2014</c:v>
                </c:pt>
              </c:numCache>
            </c:numRef>
          </c:cat>
          <c:val>
            <c:numRef>
              <c:f>ウィルス届出件数!$C$4:$C$28</c:f>
              <c:numCache>
                <c:formatCode>#,##0_);[Red]\(#,##0\)</c:formatCode>
                <c:ptCount val="25"/>
                <c:pt idx="0">
                  <c:v>14</c:v>
                </c:pt>
                <c:pt idx="1">
                  <c:v>57</c:v>
                </c:pt>
                <c:pt idx="2">
                  <c:v>253</c:v>
                </c:pt>
                <c:pt idx="3">
                  <c:v>897</c:v>
                </c:pt>
                <c:pt idx="4">
                  <c:v>1127</c:v>
                </c:pt>
                <c:pt idx="5">
                  <c:v>668</c:v>
                </c:pt>
                <c:pt idx="6">
                  <c:v>755</c:v>
                </c:pt>
                <c:pt idx="7">
                  <c:v>2391</c:v>
                </c:pt>
                <c:pt idx="8">
                  <c:v>2035</c:v>
                </c:pt>
                <c:pt idx="9">
                  <c:v>3465</c:v>
                </c:pt>
                <c:pt idx="10">
                  <c:v>11109</c:v>
                </c:pt>
                <c:pt idx="11">
                  <c:v>24261</c:v>
                </c:pt>
                <c:pt idx="12">
                  <c:v>20352</c:v>
                </c:pt>
                <c:pt idx="13">
                  <c:v>17425</c:v>
                </c:pt>
                <c:pt idx="14">
                  <c:v>52151</c:v>
                </c:pt>
                <c:pt idx="15">
                  <c:v>54174</c:v>
                </c:pt>
                <c:pt idx="16">
                  <c:v>44840</c:v>
                </c:pt>
                <c:pt idx="17">
                  <c:v>34334</c:v>
                </c:pt>
                <c:pt idx="18">
                  <c:v>21591</c:v>
                </c:pt>
                <c:pt idx="19">
                  <c:v>16392</c:v>
                </c:pt>
                <c:pt idx="20">
                  <c:v>13912</c:v>
                </c:pt>
                <c:pt idx="21">
                  <c:v>12036</c:v>
                </c:pt>
                <c:pt idx="22">
                  <c:v>10351</c:v>
                </c:pt>
                <c:pt idx="23">
                  <c:v>6596</c:v>
                </c:pt>
                <c:pt idx="24">
                  <c:v>5014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0432-4E11-9560-46E2D4B53B5A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182"/>
        <c:axId val="286644192"/>
        <c:axId val="286646544"/>
      </c:barChart>
      <c:catAx>
        <c:axId val="286644192"/>
        <c:scaling>
          <c:orientation val="minMax"/>
        </c:scaling>
        <c:delete val="0"/>
        <c:axPos val="l"/>
        <c:title>
          <c:tx>
            <c:rich>
              <a:bodyPr rot="0" spcFirstLastPara="1" vertOverflow="ellipsis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altLang="en-US"/>
                  <a:t>年</a:t>
                </a: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286646544"/>
        <c:crosses val="autoZero"/>
        <c:auto val="1"/>
        <c:lblAlgn val="ctr"/>
        <c:lblOffset val="100"/>
        <c:noMultiLvlLbl val="0"/>
      </c:catAx>
      <c:valAx>
        <c:axId val="28664654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altLang="en-US"/>
                  <a:t>届出件数</a:t>
                </a: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#,##0_);[Red]\(#,##0\)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28664419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eg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04A32BE-5F55-4830-9CC9-70D4C835870A}" type="datetimeFigureOut">
              <a:rPr kumimoji="1" lang="ja-JP" altLang="en-US" smtClean="0"/>
              <a:pPr/>
              <a:t>2015/11/30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12657-4692-44C9-8D16-CB3E81C5F6E9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31358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72DBD3-E413-4E53-A32C-D7CC3EEB4886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79570663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FC8E1-5C5D-4743-8346-45758E9A3E90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75299911"/>
      </p:ext>
    </p:extLst>
  </p:cSld>
  <p:clrMapOvr>
    <a:masterClrMapping/>
  </p:clrMapOvr>
  <p:hf hd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FC8E1-5C5D-4743-8346-45758E9A3E90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28507247"/>
      </p:ext>
    </p:extLst>
  </p:cSld>
  <p:clrMapOvr>
    <a:masterClrMapping/>
  </p:clrMapOvr>
  <p:hf hd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タイトルと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1371600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表プレースホルダ 2"/>
          <p:cNvSpPr>
            <a:spLocks noGrp="1"/>
          </p:cNvSpPr>
          <p:nvPr>
            <p:ph type="tbl" idx="1"/>
          </p:nvPr>
        </p:nvSpPr>
        <p:spPr>
          <a:xfrm>
            <a:off x="457200" y="1981200"/>
            <a:ext cx="8229600" cy="3886200"/>
          </a:xfrm>
        </p:spPr>
        <p:txBody>
          <a:bodyPr/>
          <a:lstStyle/>
          <a:p>
            <a:endParaRPr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0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1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7B8DB14B-5E96-44EF-999C-F2EB4600A56E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日付プレースホルダ 5"/>
          <p:cNvSpPr>
            <a:spLocks noGrp="1"/>
          </p:cNvSpPr>
          <p:nvPr>
            <p:ph type="dt" sz="half" idx="12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43167934"/>
      </p:ext>
    </p:extLst>
  </p:cSld>
  <p:clrMapOvr>
    <a:masterClrMapping/>
  </p:clrMapOvr>
  <p:transition>
    <p:zo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261E0-97D0-4CEC-AF37-2927762CD019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03582807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75CFD9-136A-4EE7-8027-F24688295B93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4621610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D73E3-6D2B-4E31-8886-EA21EAA61CD9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60025379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32918-3960-40F1-82A0-0BDB67F0C4C9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59131815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35AEA0-C8E5-4731-8283-0D840A5AF5E3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36705859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39FCC-2321-4514-91D5-5FA00FF71C36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41560362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FC8E1-5C5D-4743-8346-45758E9A3E90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5925600"/>
      </p:ext>
    </p:extLst>
  </p:cSld>
  <p:clrMapOvr>
    <a:masterClrMapping/>
  </p:clrMapOvr>
  <p:hf hd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10F6-D2CA-4F94-B764-CB3FEEEE3E5E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2730541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FFC8E1-5C5D-4743-8346-45758E9A3E90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131986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6" r:id="rId1"/>
    <p:sldLayoutId id="2147483677" r:id="rId2"/>
    <p:sldLayoutId id="2147483678" r:id="rId3"/>
    <p:sldLayoutId id="2147483679" r:id="rId4"/>
    <p:sldLayoutId id="2147483680" r:id="rId5"/>
    <p:sldLayoutId id="2147483681" r:id="rId6"/>
    <p:sldLayoutId id="2147483682" r:id="rId7"/>
    <p:sldLayoutId id="2147483683" r:id="rId8"/>
    <p:sldLayoutId id="2147483684" r:id="rId9"/>
    <p:sldLayoutId id="2147483685" r:id="rId10"/>
    <p:sldLayoutId id="2147483686" r:id="rId11"/>
    <p:sldLayoutId id="2147483687" r:id="rId12"/>
  </p:sldLayoutIdLst>
  <p:transition>
    <p:zoom/>
  </p:transition>
  <p:timing>
    <p:tnLst>
      <p:par>
        <p:cTn id="1" dur="indefinite" restart="never" nodeType="tmRoot"/>
      </p:par>
    </p:tnLst>
  </p:timing>
  <p:hf hd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55576" y="1122363"/>
            <a:ext cx="7560840" cy="2387600"/>
          </a:xfrm>
        </p:spPr>
        <p:txBody>
          <a:bodyPr>
            <a:normAutofit/>
          </a:bodyPr>
          <a:lstStyle/>
          <a:p>
            <a:r>
              <a:rPr lang="ja-JP" altLang="en-US" sz="4400" dirty="0" smtClean="0"/>
              <a:t>モバイルネットワーク時代の情報倫理</a:t>
            </a:r>
            <a:r>
              <a:rPr lang="en-US" altLang="ja-JP" sz="4400" dirty="0" smtClean="0"/>
              <a:t/>
            </a:r>
            <a:br>
              <a:rPr lang="en-US" altLang="ja-JP" sz="4400" dirty="0" smtClean="0"/>
            </a:br>
            <a:r>
              <a:rPr lang="ja-JP" altLang="en-US" sz="2000" dirty="0" smtClean="0"/>
              <a:t>［第</a:t>
            </a:r>
            <a:r>
              <a:rPr lang="en-US" altLang="ja-JP" sz="2000" dirty="0" smtClean="0"/>
              <a:t>2</a:t>
            </a:r>
            <a:r>
              <a:rPr lang="ja-JP" altLang="en-US" sz="2000" dirty="0" smtClean="0"/>
              <a:t>版］　＜近代科学社刊＞</a:t>
            </a:r>
            <a:endParaRPr lang="ja-JP" altLang="en-US" sz="2000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143000" y="4293096"/>
            <a:ext cx="6858000" cy="504056"/>
          </a:xfrm>
        </p:spPr>
        <p:txBody>
          <a:bodyPr/>
          <a:lstStyle/>
          <a:p>
            <a:r>
              <a:rPr lang="ja-JP" altLang="en-US" dirty="0" smtClean="0"/>
              <a:t>第３章　コンピュータウィルス</a:t>
            </a:r>
            <a:endParaRPr lang="ja-JP" altLang="en-US" dirty="0"/>
          </a:p>
        </p:txBody>
      </p:sp>
      <p:pic>
        <p:nvPicPr>
          <p:cNvPr id="2052" name="Picture 4" descr="11"/>
          <p:cNvPicPr>
            <a:picLocks noChangeAspect="1" noChangeArrowheads="1"/>
          </p:cNvPicPr>
          <p:nvPr/>
        </p:nvPicPr>
        <p:blipFill>
          <a:blip r:embed="rId2" cstate="print"/>
          <a:srcRect t="5415" b="10829"/>
          <a:stretch>
            <a:fillRect/>
          </a:stretch>
        </p:blipFill>
        <p:spPr bwMode="auto">
          <a:xfrm>
            <a:off x="6444208" y="4600573"/>
            <a:ext cx="2035210" cy="14986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ja-JP" dirty="0" smtClean="0"/>
              <a:t>3.7.3</a:t>
            </a:r>
            <a:r>
              <a:rPr lang="ja-JP" altLang="en-US" dirty="0"/>
              <a:t>　携帯電話に感染するウィルス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idx="1"/>
          </p:nvPr>
        </p:nvSpPr>
        <p:spPr>
          <a:xfrm>
            <a:off x="571472" y="1964285"/>
            <a:ext cx="7632700" cy="785818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ja-JP" altLang="en-US" sz="2000" dirty="0"/>
              <a:t>フリーズメール（電卓機能を繰り返し使わせる）</a:t>
            </a:r>
          </a:p>
          <a:p>
            <a:r>
              <a:rPr lang="ja-JP" altLang="en-US" sz="2000" dirty="0"/>
              <a:t>強制発信メール（特定の番号に発信する）</a:t>
            </a:r>
          </a:p>
        </p:txBody>
      </p:sp>
      <p:sp>
        <p:nvSpPr>
          <p:cNvPr id="12" name="フッター プレースホルダ 1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1" name="スライド番号プレースホルダ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261E0-97D0-4CEC-AF37-2927762CD019}" type="slidenum">
              <a:rPr lang="en-US" altLang="ja-JP" smtClean="0"/>
              <a:pPr/>
              <a:t>10</a:t>
            </a:fld>
            <a:endParaRPr lang="en-US" altLang="ja-JP"/>
          </a:p>
        </p:txBody>
      </p:sp>
      <p:sp>
        <p:nvSpPr>
          <p:cNvPr id="19461" name="Text Box 5"/>
          <p:cNvSpPr txBox="1">
            <a:spLocks noChangeArrowheads="1"/>
          </p:cNvSpPr>
          <p:nvPr/>
        </p:nvSpPr>
        <p:spPr bwMode="auto">
          <a:xfrm>
            <a:off x="571472" y="1404883"/>
            <a:ext cx="5113337" cy="457200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400" b="1" dirty="0"/>
              <a:t>いたずら・いやがらせ目的のメール</a:t>
            </a:r>
          </a:p>
        </p:txBody>
      </p:sp>
      <p:sp>
        <p:nvSpPr>
          <p:cNvPr id="19462" name="AutoShape 6"/>
          <p:cNvSpPr>
            <a:spLocks noChangeArrowheads="1"/>
          </p:cNvSpPr>
          <p:nvPr/>
        </p:nvSpPr>
        <p:spPr bwMode="auto">
          <a:xfrm>
            <a:off x="2786050" y="2786058"/>
            <a:ext cx="1655762" cy="649287"/>
          </a:xfrm>
          <a:prstGeom prst="downArrow">
            <a:avLst>
              <a:gd name="adj1" fmla="val 50000"/>
              <a:gd name="adj2" fmla="val 25000"/>
            </a:avLst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eaVert" wrap="none" anchor="ctr"/>
          <a:lstStyle/>
          <a:p>
            <a:endParaRPr lang="ja-JP" altLang="en-US"/>
          </a:p>
        </p:txBody>
      </p:sp>
      <p:sp>
        <p:nvSpPr>
          <p:cNvPr id="19463" name="Text Box 7"/>
          <p:cNvSpPr txBox="1">
            <a:spLocks noChangeArrowheads="1"/>
          </p:cNvSpPr>
          <p:nvPr/>
        </p:nvSpPr>
        <p:spPr bwMode="auto">
          <a:xfrm>
            <a:off x="571472" y="3500438"/>
            <a:ext cx="7632700" cy="400110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000" b="1" dirty="0">
                <a:solidFill>
                  <a:schemeClr val="tx1"/>
                </a:solidFill>
              </a:rPr>
              <a:t>世界初の携帯電話に感染するウィルス</a:t>
            </a:r>
            <a:r>
              <a:rPr lang="ja-JP" altLang="en-US" sz="2000" b="1" dirty="0">
                <a:solidFill>
                  <a:schemeClr val="tx1"/>
                </a:solidFill>
                <a:latin typeface="ＭＳ Ｐゴシック" charset="-128"/>
              </a:rPr>
              <a:t>　「</a:t>
            </a:r>
            <a:r>
              <a:rPr lang="en-US" altLang="ja-JP" sz="2000" b="1" dirty="0" err="1">
                <a:solidFill>
                  <a:schemeClr val="tx1"/>
                </a:solidFill>
                <a:latin typeface="ＭＳ Ｐゴシック" charset="-128"/>
              </a:rPr>
              <a:t>Cabir</a:t>
            </a:r>
            <a:r>
              <a:rPr lang="ja-JP" altLang="en-US" sz="2000" b="1" dirty="0">
                <a:solidFill>
                  <a:schemeClr val="tx1"/>
                </a:solidFill>
                <a:latin typeface="ＭＳ Ｐゴシック" charset="-128"/>
              </a:rPr>
              <a:t>」 </a:t>
            </a:r>
            <a:r>
              <a:rPr lang="en-US" altLang="ja-JP" sz="2000" b="1" dirty="0">
                <a:solidFill>
                  <a:schemeClr val="tx1"/>
                </a:solidFill>
                <a:latin typeface="ＭＳ Ｐゴシック" charset="-128"/>
              </a:rPr>
              <a:t>(2004</a:t>
            </a:r>
            <a:r>
              <a:rPr lang="ja-JP" altLang="en-US" sz="2000" b="1" dirty="0">
                <a:solidFill>
                  <a:schemeClr val="tx1"/>
                </a:solidFill>
                <a:latin typeface="ＭＳ Ｐゴシック" charset="-128"/>
              </a:rPr>
              <a:t>年</a:t>
            </a:r>
            <a:r>
              <a:rPr lang="en-US" altLang="ja-JP" sz="2000" b="1" dirty="0">
                <a:solidFill>
                  <a:schemeClr val="tx1"/>
                </a:solidFill>
                <a:latin typeface="ＭＳ Ｐゴシック" charset="-128"/>
              </a:rPr>
              <a:t>6</a:t>
            </a:r>
            <a:r>
              <a:rPr lang="ja-JP" altLang="en-US" sz="2000" b="1" dirty="0">
                <a:solidFill>
                  <a:schemeClr val="tx1"/>
                </a:solidFill>
                <a:latin typeface="ＭＳ Ｐゴシック" charset="-128"/>
              </a:rPr>
              <a:t>月</a:t>
            </a:r>
            <a:r>
              <a:rPr lang="en-US" altLang="ja-JP" sz="2000" b="1" dirty="0">
                <a:solidFill>
                  <a:schemeClr val="tx1"/>
                </a:solidFill>
                <a:latin typeface="ＭＳ Ｐゴシック" charset="-128"/>
              </a:rPr>
              <a:t>)</a:t>
            </a:r>
          </a:p>
        </p:txBody>
      </p:sp>
      <p:sp>
        <p:nvSpPr>
          <p:cNvPr id="19464" name="Text Box 8"/>
          <p:cNvSpPr txBox="1">
            <a:spLocks noChangeArrowheads="1"/>
          </p:cNvSpPr>
          <p:nvPr/>
        </p:nvSpPr>
        <p:spPr bwMode="auto">
          <a:xfrm>
            <a:off x="571472" y="4071942"/>
            <a:ext cx="7632700" cy="1785104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000">
                <a:latin typeface="ＭＳ Ｐゴシック" charset="-128"/>
              </a:rPr>
              <a:t>特定の</a:t>
            </a:r>
            <a:r>
              <a:rPr lang="en-US" altLang="ja-JP" sz="2000">
                <a:latin typeface="ＭＳ Ｐゴシック" charset="-128"/>
              </a:rPr>
              <a:t>OS</a:t>
            </a:r>
            <a:r>
              <a:rPr lang="ja-JP" altLang="en-US" sz="2000">
                <a:latin typeface="ＭＳ Ｐゴシック" charset="-128"/>
              </a:rPr>
              <a:t>を搭載する携帯電話に感染する。</a:t>
            </a:r>
          </a:p>
          <a:p>
            <a:pPr>
              <a:spcBef>
                <a:spcPct val="50000"/>
              </a:spcBef>
            </a:pPr>
            <a:r>
              <a:rPr lang="ja-JP" altLang="en-US" sz="2000">
                <a:latin typeface="ＭＳ Ｐゴシック" charset="-128"/>
              </a:rPr>
              <a:t>感染すると“</a:t>
            </a:r>
            <a:r>
              <a:rPr lang="en-US" altLang="ja-JP" sz="2000">
                <a:latin typeface="ＭＳ Ｐゴシック" charset="-128"/>
              </a:rPr>
              <a:t>Caribe”</a:t>
            </a:r>
            <a:r>
              <a:rPr lang="ja-JP" altLang="en-US" sz="2000">
                <a:latin typeface="ＭＳ Ｐゴシック" charset="-128"/>
              </a:rPr>
              <a:t>（ピラニア）というメッセージを表示する。</a:t>
            </a:r>
          </a:p>
          <a:p>
            <a:pPr>
              <a:spcBef>
                <a:spcPct val="50000"/>
              </a:spcBef>
            </a:pPr>
            <a:r>
              <a:rPr lang="ja-JP" altLang="en-US" sz="2000"/>
              <a:t>自分のコピーを他のデバイスへ送信する（ワーム活動）。</a:t>
            </a:r>
          </a:p>
          <a:p>
            <a:pPr>
              <a:spcBef>
                <a:spcPct val="50000"/>
              </a:spcBef>
            </a:pPr>
            <a:r>
              <a:rPr lang="ja-JP" altLang="en-US" sz="2000"/>
              <a:t>「</a:t>
            </a:r>
            <a:r>
              <a:rPr lang="en-US" altLang="ja-JP" sz="2000"/>
              <a:t>Vodafone 702NK</a:t>
            </a:r>
            <a:r>
              <a:rPr lang="ja-JP" altLang="en-US" sz="2000"/>
              <a:t>」（日本）にも感染する。</a:t>
            </a:r>
          </a:p>
        </p:txBody>
      </p:sp>
    </p:spTree>
  </p:cSld>
  <p:clrMapOvr>
    <a:masterClrMapping/>
  </p:clrMapOvr>
  <p:transition>
    <p:zoom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スマートフォンの不正アプリ</a:t>
            </a:r>
            <a:endParaRPr kumimoji="1" lang="ja-JP" alt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35AEA0-C8E5-4731-8283-0D840A5AF5E3}" type="slidenum">
              <a:rPr lang="en-US" altLang="ja-JP" smtClean="0"/>
              <a:pPr/>
              <a:t>11</a:t>
            </a:fld>
            <a:endParaRPr lang="en-US" altLang="ja-JP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151449" y="1459856"/>
            <a:ext cx="6372879" cy="461665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スマートフォンの</a:t>
            </a:r>
            <a:r>
              <a:rPr kumimoji="1" lang="en-US" altLang="ja-JP" sz="2400" dirty="0" smtClean="0"/>
              <a:t>OS</a:t>
            </a:r>
            <a:r>
              <a:rPr kumimoji="1" lang="ja-JP" altLang="en-US" sz="2400" dirty="0" smtClean="0"/>
              <a:t>はパソコンと同じ</a:t>
            </a:r>
            <a:endParaRPr kumimoji="1" lang="ja-JP" altLang="en-US" sz="2400" dirty="0"/>
          </a:p>
        </p:txBody>
      </p:sp>
      <p:sp>
        <p:nvSpPr>
          <p:cNvPr id="6" name="下矢印 5"/>
          <p:cNvSpPr/>
          <p:nvPr/>
        </p:nvSpPr>
        <p:spPr>
          <a:xfrm>
            <a:off x="2524894" y="2046208"/>
            <a:ext cx="1008112" cy="5040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1151449" y="2681647"/>
            <a:ext cx="6372879" cy="461665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ウィルス感染・不正なプログラムの危険</a:t>
            </a:r>
            <a:endParaRPr kumimoji="1" lang="ja-JP" altLang="en-US" sz="2400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31640" y="3861048"/>
            <a:ext cx="5400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不正アプリ：見かけは通常のアプリ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31640" y="4323746"/>
            <a:ext cx="44593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偽アプリ：本物そっくりのアプリ</a:t>
            </a:r>
            <a:endParaRPr kumimoji="1" lang="ja-JP" altLang="en-US" sz="2400" dirty="0"/>
          </a:p>
        </p:txBody>
      </p:sp>
      <p:sp>
        <p:nvSpPr>
          <p:cNvPr id="10" name="左中かっこ 9"/>
          <p:cNvSpPr/>
          <p:nvPr/>
        </p:nvSpPr>
        <p:spPr>
          <a:xfrm>
            <a:off x="1152740" y="3861047"/>
            <a:ext cx="178900" cy="924363"/>
          </a:xfrm>
          <a:prstGeom prst="leftBrac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2555776" y="5047144"/>
            <a:ext cx="4824536" cy="584775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sz="3200" dirty="0" smtClean="0">
                <a:solidFill>
                  <a:schemeClr val="tx1"/>
                </a:solidFill>
              </a:rPr>
              <a:t>情報を盗み出すのが目的</a:t>
            </a:r>
            <a:endParaRPr kumimoji="1" lang="ja-JP" altLang="en-US" sz="3200" dirty="0">
              <a:solidFill>
                <a:schemeClr val="tx1"/>
              </a:solidFill>
            </a:endParaRPr>
          </a:p>
        </p:txBody>
      </p:sp>
      <p:sp>
        <p:nvSpPr>
          <p:cNvPr id="12" name="右矢印 11"/>
          <p:cNvSpPr/>
          <p:nvPr/>
        </p:nvSpPr>
        <p:spPr>
          <a:xfrm>
            <a:off x="1691680" y="4979608"/>
            <a:ext cx="720080" cy="749746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4709509"/>
      </p:ext>
    </p:extLst>
  </p:cSld>
  <p:clrMapOvr>
    <a:masterClrMapping/>
  </p:clrMapOvr>
  <p:transition>
    <p:zoom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ja-JP" dirty="0" smtClean="0"/>
              <a:t>３</a:t>
            </a:r>
            <a:r>
              <a:rPr lang="en-US" altLang="ja-JP" dirty="0" smtClean="0"/>
              <a:t>.</a:t>
            </a:r>
            <a:r>
              <a:rPr lang="ja-JP" altLang="ja-JP" dirty="0" smtClean="0"/>
              <a:t>８　ウィルス対策</a:t>
            </a:r>
            <a:endParaRPr lang="ja-JP" altLang="ja-JP" dirty="0"/>
          </a:p>
        </p:txBody>
      </p:sp>
      <p:sp>
        <p:nvSpPr>
          <p:cNvPr id="16" name="フッター プレースホルダ 1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5" name="スライド番号プレースホルダ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261E0-97D0-4CEC-AF37-2927762CD019}" type="slidenum">
              <a:rPr lang="en-US" altLang="ja-JP" smtClean="0"/>
              <a:pPr/>
              <a:t>12</a:t>
            </a:fld>
            <a:endParaRPr lang="en-US" altLang="ja-JP" dirty="0"/>
          </a:p>
        </p:txBody>
      </p:sp>
      <p:sp>
        <p:nvSpPr>
          <p:cNvPr id="20485" name="Text Box 5"/>
          <p:cNvSpPr txBox="1">
            <a:spLocks noChangeArrowheads="1"/>
          </p:cNvSpPr>
          <p:nvPr/>
        </p:nvSpPr>
        <p:spPr bwMode="auto">
          <a:xfrm>
            <a:off x="285720" y="3214686"/>
            <a:ext cx="4248150" cy="400110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000" b="1" dirty="0">
                <a:solidFill>
                  <a:schemeClr val="tx1"/>
                </a:solidFill>
              </a:rPr>
              <a:t>１．ウィルス対策ソフトの導入</a:t>
            </a:r>
            <a:r>
              <a:rPr lang="ja-JP" altLang="en-US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20486" name="Text Box 6"/>
          <p:cNvSpPr txBox="1">
            <a:spLocks noChangeArrowheads="1"/>
          </p:cNvSpPr>
          <p:nvPr/>
        </p:nvSpPr>
        <p:spPr bwMode="auto">
          <a:xfrm>
            <a:off x="285721" y="4572008"/>
            <a:ext cx="4248150" cy="400110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000" b="1" dirty="0">
                <a:solidFill>
                  <a:schemeClr val="tx1"/>
                </a:solidFill>
              </a:rPr>
              <a:t>２．ウィルス対策ソフトの更新</a:t>
            </a:r>
            <a:r>
              <a:rPr lang="ja-JP" altLang="en-US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20487" name="Text Box 7"/>
          <p:cNvSpPr txBox="1">
            <a:spLocks noChangeArrowheads="1"/>
          </p:cNvSpPr>
          <p:nvPr/>
        </p:nvSpPr>
        <p:spPr bwMode="auto">
          <a:xfrm>
            <a:off x="285721" y="5429264"/>
            <a:ext cx="4248150" cy="400110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000" b="1" dirty="0">
                <a:solidFill>
                  <a:schemeClr val="tx1"/>
                </a:solidFill>
              </a:rPr>
              <a:t>３．</a:t>
            </a:r>
            <a:r>
              <a:rPr lang="en-US" altLang="ja-JP" sz="2000" b="1" dirty="0">
                <a:solidFill>
                  <a:schemeClr val="tx1"/>
                </a:solidFill>
              </a:rPr>
              <a:t>OS</a:t>
            </a:r>
            <a:r>
              <a:rPr lang="ja-JP" altLang="en-US" sz="2000" b="1" dirty="0">
                <a:solidFill>
                  <a:schemeClr val="tx1"/>
                </a:solidFill>
              </a:rPr>
              <a:t>やブラウザなどの更新</a:t>
            </a:r>
            <a:r>
              <a:rPr lang="ja-JP" altLang="en-US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20488" name="Text Box 8"/>
          <p:cNvSpPr txBox="1">
            <a:spLocks noChangeArrowheads="1"/>
          </p:cNvSpPr>
          <p:nvPr/>
        </p:nvSpPr>
        <p:spPr bwMode="auto">
          <a:xfrm>
            <a:off x="2571736" y="1714488"/>
            <a:ext cx="5943614" cy="701675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ja-JP" altLang="en-US" sz="2000" dirty="0"/>
              <a:t>１．メールの添付ファイル</a:t>
            </a:r>
          </a:p>
          <a:p>
            <a:r>
              <a:rPr lang="ja-JP" altLang="en-US" sz="2000" dirty="0"/>
              <a:t>２．</a:t>
            </a:r>
            <a:r>
              <a:rPr lang="en-US" altLang="ja-JP" sz="2000" dirty="0"/>
              <a:t>OS</a:t>
            </a:r>
            <a:r>
              <a:rPr lang="ja-JP" altLang="en-US" sz="2000" dirty="0"/>
              <a:t>やブラウザなどのセキュリティホール</a:t>
            </a:r>
          </a:p>
        </p:txBody>
      </p:sp>
      <p:sp>
        <p:nvSpPr>
          <p:cNvPr id="20489" name="Text Box 9"/>
          <p:cNvSpPr txBox="1">
            <a:spLocks noChangeArrowheads="1"/>
          </p:cNvSpPr>
          <p:nvPr/>
        </p:nvSpPr>
        <p:spPr bwMode="auto">
          <a:xfrm>
            <a:off x="250825" y="1700213"/>
            <a:ext cx="2178035" cy="461665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400" b="1" dirty="0"/>
              <a:t>主な感染経路</a:t>
            </a:r>
          </a:p>
        </p:txBody>
      </p:sp>
      <p:sp>
        <p:nvSpPr>
          <p:cNvPr id="20490" name="Text Box 10"/>
          <p:cNvSpPr txBox="1">
            <a:spLocks noChangeArrowheads="1"/>
          </p:cNvSpPr>
          <p:nvPr/>
        </p:nvSpPr>
        <p:spPr bwMode="auto">
          <a:xfrm>
            <a:off x="785786" y="3643314"/>
            <a:ext cx="7729564" cy="784830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dirty="0"/>
              <a:t>・インターネット接続の前に、インストール</a:t>
            </a:r>
          </a:p>
          <a:p>
            <a:pPr>
              <a:spcBef>
                <a:spcPct val="50000"/>
              </a:spcBef>
            </a:pPr>
            <a:r>
              <a:rPr lang="ja-JP" altLang="en-US" dirty="0"/>
              <a:t>・外部から持ち込んだファイルのウィルスチェック </a:t>
            </a:r>
          </a:p>
        </p:txBody>
      </p:sp>
      <p:sp>
        <p:nvSpPr>
          <p:cNvPr id="20491" name="Text Box 11"/>
          <p:cNvSpPr txBox="1">
            <a:spLocks noChangeArrowheads="1"/>
          </p:cNvSpPr>
          <p:nvPr/>
        </p:nvSpPr>
        <p:spPr bwMode="auto">
          <a:xfrm>
            <a:off x="785786" y="5000636"/>
            <a:ext cx="7729564" cy="369332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dirty="0"/>
              <a:t>・定義ファイルを最新版にアップデートし、新種・亜種のウィルスに対応 </a:t>
            </a:r>
          </a:p>
        </p:txBody>
      </p:sp>
      <p:sp>
        <p:nvSpPr>
          <p:cNvPr id="20492" name="AutoShape 12"/>
          <p:cNvSpPr>
            <a:spLocks noChangeArrowheads="1"/>
          </p:cNvSpPr>
          <p:nvPr/>
        </p:nvSpPr>
        <p:spPr bwMode="auto">
          <a:xfrm>
            <a:off x="2285984" y="2571744"/>
            <a:ext cx="2160588" cy="503238"/>
          </a:xfrm>
          <a:prstGeom prst="downArrow">
            <a:avLst>
              <a:gd name="adj1" fmla="val 50000"/>
              <a:gd name="adj2" fmla="val 25000"/>
            </a:avLst>
          </a:prstGeom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eaVert" wrap="none" anchor="ctr"/>
          <a:lstStyle/>
          <a:p>
            <a:endParaRPr lang="ja-JP" altLang="en-US"/>
          </a:p>
        </p:txBody>
      </p:sp>
      <p:sp>
        <p:nvSpPr>
          <p:cNvPr id="20493" name="Text Box 13"/>
          <p:cNvSpPr txBox="1">
            <a:spLocks noChangeArrowheads="1"/>
          </p:cNvSpPr>
          <p:nvPr/>
        </p:nvSpPr>
        <p:spPr bwMode="auto">
          <a:xfrm>
            <a:off x="785786" y="5857892"/>
            <a:ext cx="7729564" cy="369332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dirty="0"/>
              <a:t>・修正ファイルをダウンロードしアップデート（自動更新機能の設定） </a:t>
            </a: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777782" y="1203938"/>
            <a:ext cx="400052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dirty="0">
                <a:latin typeface="+mj-lt"/>
              </a:rPr>
              <a:t>3.8.1</a:t>
            </a:r>
            <a:r>
              <a:rPr lang="ja-JP" altLang="ja-JP" sz="2000" dirty="0">
                <a:latin typeface="+mj-lt"/>
              </a:rPr>
              <a:t>　個人ユーザとしての</a:t>
            </a:r>
            <a:r>
              <a:rPr lang="ja-JP" altLang="ja-JP" sz="2000" dirty="0" smtClean="0">
                <a:latin typeface="+mj-lt"/>
              </a:rPr>
              <a:t>対策</a:t>
            </a:r>
            <a:endParaRPr lang="ja-JP" altLang="ja-JP" sz="2000" dirty="0">
              <a:latin typeface="+mj-lt"/>
            </a:endParaRPr>
          </a:p>
        </p:txBody>
      </p:sp>
    </p:spTree>
  </p:cSld>
  <p:clrMapOvr>
    <a:masterClrMapping/>
  </p:clrMapOvr>
  <p:transition>
    <p:zoom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smtClean="0"/>
              <a:t>3.8.2</a:t>
            </a:r>
            <a:r>
              <a:rPr lang="ja-JP" altLang="en-US" dirty="0"/>
              <a:t>　組織としての対策</a:t>
            </a:r>
          </a:p>
        </p:txBody>
      </p:sp>
      <p:sp>
        <p:nvSpPr>
          <p:cNvPr id="15" name="フッター プレースホルダ 1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4" name="スライド番号プレースホルダ 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261E0-97D0-4CEC-AF37-2927762CD019}" type="slidenum">
              <a:rPr lang="en-US" altLang="ja-JP" smtClean="0"/>
              <a:pPr/>
              <a:t>13</a:t>
            </a:fld>
            <a:endParaRPr lang="en-US" altLang="ja-JP"/>
          </a:p>
        </p:txBody>
      </p:sp>
      <p:sp>
        <p:nvSpPr>
          <p:cNvPr id="21508" name="Text Box 4"/>
          <p:cNvSpPr txBox="1">
            <a:spLocks noChangeArrowheads="1"/>
          </p:cNvSpPr>
          <p:nvPr/>
        </p:nvSpPr>
        <p:spPr bwMode="auto">
          <a:xfrm>
            <a:off x="428596" y="1357298"/>
            <a:ext cx="4791476" cy="854075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000"/>
              <a:t>・複数の人が同じコンピュータを利用</a:t>
            </a:r>
          </a:p>
          <a:p>
            <a:pPr>
              <a:spcBef>
                <a:spcPct val="50000"/>
              </a:spcBef>
            </a:pPr>
            <a:r>
              <a:rPr lang="ja-JP" altLang="en-US" sz="2000"/>
              <a:t>・共通領域にあるファイルを共同で使用</a:t>
            </a:r>
            <a:r>
              <a:rPr lang="ja-JP" altLang="en-US"/>
              <a:t> </a:t>
            </a:r>
          </a:p>
        </p:txBody>
      </p:sp>
      <p:sp>
        <p:nvSpPr>
          <p:cNvPr id="21509" name="Text Box 5"/>
          <p:cNvSpPr txBox="1">
            <a:spLocks noChangeArrowheads="1"/>
          </p:cNvSpPr>
          <p:nvPr/>
        </p:nvSpPr>
        <p:spPr bwMode="auto">
          <a:xfrm>
            <a:off x="5357818" y="1357298"/>
            <a:ext cx="3357586" cy="707886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000" dirty="0" smtClean="0"/>
              <a:t>ウィルスの感染が</a:t>
            </a:r>
            <a:r>
              <a:rPr lang="ja-JP" altLang="en-US" sz="2000" dirty="0"/>
              <a:t>広がると、甚大な被害 </a:t>
            </a:r>
          </a:p>
        </p:txBody>
      </p:sp>
      <p:sp>
        <p:nvSpPr>
          <p:cNvPr id="21510" name="AutoShape 6"/>
          <p:cNvSpPr>
            <a:spLocks noChangeArrowheads="1"/>
          </p:cNvSpPr>
          <p:nvPr/>
        </p:nvSpPr>
        <p:spPr bwMode="auto">
          <a:xfrm>
            <a:off x="3571868" y="2357430"/>
            <a:ext cx="2160588" cy="503238"/>
          </a:xfrm>
          <a:prstGeom prst="downArrow">
            <a:avLst>
              <a:gd name="adj1" fmla="val 50000"/>
              <a:gd name="adj2" fmla="val 25000"/>
            </a:avLst>
          </a:prstGeom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eaVert" wrap="none" anchor="ctr"/>
          <a:lstStyle/>
          <a:p>
            <a:endParaRPr lang="ja-JP" altLang="en-US"/>
          </a:p>
        </p:txBody>
      </p:sp>
      <p:sp>
        <p:nvSpPr>
          <p:cNvPr id="21511" name="Text Box 7"/>
          <p:cNvSpPr txBox="1">
            <a:spLocks noChangeArrowheads="1"/>
          </p:cNvSpPr>
          <p:nvPr/>
        </p:nvSpPr>
        <p:spPr bwMode="auto">
          <a:xfrm>
            <a:off x="251520" y="3000372"/>
            <a:ext cx="4577882" cy="646331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>
                <a:solidFill>
                  <a:schemeClr val="tx1"/>
                </a:solidFill>
              </a:rPr>
              <a:t>１．ネットワーク全体に対するウィルスチェック </a:t>
            </a:r>
          </a:p>
        </p:txBody>
      </p:sp>
      <p:sp>
        <p:nvSpPr>
          <p:cNvPr id="21512" name="Text Box 8"/>
          <p:cNvSpPr txBox="1">
            <a:spLocks noChangeArrowheads="1"/>
          </p:cNvSpPr>
          <p:nvPr/>
        </p:nvSpPr>
        <p:spPr bwMode="auto">
          <a:xfrm>
            <a:off x="5004048" y="2983024"/>
            <a:ext cx="3745756" cy="646331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dirty="0" smtClean="0">
                <a:solidFill>
                  <a:schemeClr val="tx1"/>
                </a:solidFill>
              </a:rPr>
              <a:t>３．</a:t>
            </a:r>
            <a:r>
              <a:rPr lang="ja-JP" altLang="en-US" dirty="0">
                <a:solidFill>
                  <a:schemeClr val="tx1"/>
                </a:solidFill>
              </a:rPr>
              <a:t>メディアやノートパソコンの持ち出し </a:t>
            </a:r>
          </a:p>
        </p:txBody>
      </p:sp>
      <p:sp>
        <p:nvSpPr>
          <p:cNvPr id="21513" name="Text Box 9"/>
          <p:cNvSpPr txBox="1">
            <a:spLocks noChangeArrowheads="1"/>
          </p:cNvSpPr>
          <p:nvPr/>
        </p:nvSpPr>
        <p:spPr bwMode="auto">
          <a:xfrm>
            <a:off x="5571802" y="4579121"/>
            <a:ext cx="2663825" cy="400110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2000" dirty="0">
                <a:solidFill>
                  <a:schemeClr val="tx1"/>
                </a:solidFill>
              </a:rPr>
              <a:t>感染した際の対策 </a:t>
            </a:r>
          </a:p>
        </p:txBody>
      </p:sp>
      <p:sp>
        <p:nvSpPr>
          <p:cNvPr id="21514" name="Text Box 10"/>
          <p:cNvSpPr txBox="1">
            <a:spLocks noChangeArrowheads="1"/>
          </p:cNvSpPr>
          <p:nvPr/>
        </p:nvSpPr>
        <p:spPr bwMode="auto">
          <a:xfrm>
            <a:off x="251520" y="3786190"/>
            <a:ext cx="4577882" cy="707886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1600" dirty="0"/>
              <a:t>・送受信されるデータのスキャン</a:t>
            </a:r>
          </a:p>
          <a:p>
            <a:pPr>
              <a:spcBef>
                <a:spcPct val="50000"/>
              </a:spcBef>
            </a:pPr>
            <a:r>
              <a:rPr lang="ja-JP" altLang="en-US" sz="1600" dirty="0"/>
              <a:t>・ファイアウォールの設置 </a:t>
            </a:r>
          </a:p>
        </p:txBody>
      </p:sp>
      <p:sp>
        <p:nvSpPr>
          <p:cNvPr id="21516" name="Text Box 12"/>
          <p:cNvSpPr txBox="1">
            <a:spLocks noChangeArrowheads="1"/>
          </p:cNvSpPr>
          <p:nvPr/>
        </p:nvSpPr>
        <p:spPr bwMode="auto">
          <a:xfrm>
            <a:off x="5004048" y="3846851"/>
            <a:ext cx="3776386" cy="584775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1600" dirty="0"/>
              <a:t>・私物のコンピュータやメディアもウィルスチェック</a:t>
            </a:r>
          </a:p>
        </p:txBody>
      </p:sp>
      <p:sp>
        <p:nvSpPr>
          <p:cNvPr id="21517" name="Text Box 13"/>
          <p:cNvSpPr txBox="1">
            <a:spLocks noChangeArrowheads="1"/>
          </p:cNvSpPr>
          <p:nvPr/>
        </p:nvSpPr>
        <p:spPr bwMode="auto">
          <a:xfrm>
            <a:off x="5005469" y="5032063"/>
            <a:ext cx="3799334" cy="1077218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ja-JP" altLang="en-US" sz="1600" dirty="0"/>
              <a:t>１．</a:t>
            </a:r>
            <a:r>
              <a:rPr lang="ja-JP" altLang="en-US" sz="1600" spc="-100" dirty="0"/>
              <a:t>コンピュータをネッから切り離す。</a:t>
            </a:r>
          </a:p>
          <a:p>
            <a:r>
              <a:rPr lang="ja-JP" altLang="en-US" sz="1600" dirty="0"/>
              <a:t>２．被害状況を確認する。</a:t>
            </a:r>
          </a:p>
          <a:p>
            <a:r>
              <a:rPr lang="ja-JP" altLang="en-US" sz="1600" dirty="0"/>
              <a:t>３．ウィルスを駆除する。</a:t>
            </a:r>
          </a:p>
          <a:p>
            <a:r>
              <a:rPr lang="ja-JP" altLang="en-US" sz="1600" dirty="0"/>
              <a:t>４．</a:t>
            </a:r>
            <a:r>
              <a:rPr lang="en-US" altLang="ja-JP" sz="1600" dirty="0"/>
              <a:t>IPA</a:t>
            </a:r>
            <a:r>
              <a:rPr lang="ja-JP" altLang="en-US" sz="1600" dirty="0"/>
              <a:t>等の機関に連絡する。</a:t>
            </a:r>
          </a:p>
        </p:txBody>
      </p:sp>
      <p:sp>
        <p:nvSpPr>
          <p:cNvPr id="16" name="Text Box 7"/>
          <p:cNvSpPr txBox="1">
            <a:spLocks noChangeArrowheads="1"/>
          </p:cNvSpPr>
          <p:nvPr/>
        </p:nvSpPr>
        <p:spPr bwMode="auto">
          <a:xfrm>
            <a:off x="251520" y="4579121"/>
            <a:ext cx="4577882" cy="369332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dirty="0" smtClean="0">
                <a:solidFill>
                  <a:schemeClr val="tx1"/>
                </a:solidFill>
              </a:rPr>
              <a:t>２．サポートが終了した</a:t>
            </a:r>
            <a:r>
              <a:rPr lang="en-US" altLang="ja-JP" dirty="0" smtClean="0">
                <a:solidFill>
                  <a:schemeClr val="tx1"/>
                </a:solidFill>
              </a:rPr>
              <a:t>OS</a:t>
            </a:r>
            <a:r>
              <a:rPr lang="ja-JP" altLang="en-US" dirty="0" smtClean="0">
                <a:solidFill>
                  <a:schemeClr val="tx1"/>
                </a:solidFill>
              </a:rPr>
              <a:t>の使用制限</a:t>
            </a:r>
            <a:endParaRPr lang="ja-JP" altLang="en-US" dirty="0">
              <a:solidFill>
                <a:schemeClr val="tx1"/>
              </a:solidFill>
            </a:endParaRPr>
          </a:p>
        </p:txBody>
      </p:sp>
      <p:sp>
        <p:nvSpPr>
          <p:cNvPr id="17" name="Text Box 10"/>
          <p:cNvSpPr txBox="1">
            <a:spLocks noChangeArrowheads="1"/>
          </p:cNvSpPr>
          <p:nvPr/>
        </p:nvSpPr>
        <p:spPr bwMode="auto">
          <a:xfrm>
            <a:off x="251520" y="5048028"/>
            <a:ext cx="4577882" cy="707886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1600" dirty="0" smtClean="0"/>
              <a:t>・サポートが終了した</a:t>
            </a:r>
            <a:r>
              <a:rPr lang="en-US" altLang="ja-JP" sz="1600" dirty="0" smtClean="0"/>
              <a:t>OS</a:t>
            </a:r>
            <a:r>
              <a:rPr lang="ja-JP" altLang="en-US" sz="1600" dirty="0" smtClean="0"/>
              <a:t>やアプリは使わない。</a:t>
            </a:r>
            <a:endParaRPr lang="en-US" altLang="ja-JP" sz="1600" dirty="0" smtClean="0"/>
          </a:p>
          <a:p>
            <a:pPr>
              <a:spcBef>
                <a:spcPct val="50000"/>
              </a:spcBef>
            </a:pPr>
            <a:r>
              <a:rPr lang="ja-JP" altLang="en-US" sz="1600" dirty="0" smtClean="0"/>
              <a:t>・やむを得ず使う場合はネットから切り離す。</a:t>
            </a:r>
            <a:endParaRPr lang="ja-JP" altLang="en-US" sz="1600" dirty="0"/>
          </a:p>
        </p:txBody>
      </p:sp>
    </p:spTree>
  </p:cSld>
  <p:clrMapOvr>
    <a:masterClrMapping/>
  </p:clrMapOvr>
  <p:transition>
    <p:zoom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３</a:t>
            </a:r>
            <a:r>
              <a:rPr lang="en-US" altLang="ja-JP" dirty="0" smtClean="0"/>
              <a:t>.</a:t>
            </a:r>
            <a:r>
              <a:rPr lang="ja-JP" altLang="en-US" dirty="0"/>
              <a:t>１　有害なプログラム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idx="1"/>
          </p:nvPr>
        </p:nvSpPr>
        <p:spPr>
          <a:xfrm>
            <a:off x="642910" y="3857628"/>
            <a:ext cx="7872440" cy="1571636"/>
          </a:xfrm>
          <a:ln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ja-JP" altLang="en-US" sz="2400" dirty="0" smtClean="0"/>
              <a:t>コンピュータウィルス</a:t>
            </a:r>
            <a:r>
              <a:rPr lang="en-US" altLang="ja-JP" sz="2400" dirty="0" smtClean="0"/>
              <a:t>(Computer Virus)</a:t>
            </a:r>
            <a:endParaRPr lang="ja-JP" altLang="en-US" sz="2400" dirty="0"/>
          </a:p>
          <a:p>
            <a:pPr>
              <a:lnSpc>
                <a:spcPct val="80000"/>
              </a:lnSpc>
            </a:pPr>
            <a:r>
              <a:rPr lang="ja-JP" altLang="en-US" sz="2400" dirty="0" smtClean="0"/>
              <a:t>ワーム</a:t>
            </a:r>
            <a:r>
              <a:rPr lang="en-US" altLang="ja-JP" sz="2400" dirty="0" smtClean="0"/>
              <a:t>(Worm)</a:t>
            </a:r>
            <a:endParaRPr lang="ja-JP" altLang="en-US" sz="2400" dirty="0"/>
          </a:p>
          <a:p>
            <a:pPr>
              <a:lnSpc>
                <a:spcPct val="80000"/>
              </a:lnSpc>
            </a:pPr>
            <a:r>
              <a:rPr lang="ja-JP" altLang="en-US" sz="2400" dirty="0"/>
              <a:t>トロイの</a:t>
            </a:r>
            <a:r>
              <a:rPr lang="ja-JP" altLang="en-US" sz="2400" dirty="0" smtClean="0"/>
              <a:t>木馬</a:t>
            </a:r>
            <a:r>
              <a:rPr lang="en-US" altLang="ja-JP" sz="2400" dirty="0" smtClean="0"/>
              <a:t>(Trojan Horse)</a:t>
            </a:r>
            <a:endParaRPr lang="ja-JP" altLang="en-US" sz="2400" dirty="0"/>
          </a:p>
          <a:p>
            <a:pPr>
              <a:lnSpc>
                <a:spcPct val="80000"/>
              </a:lnSpc>
            </a:pPr>
            <a:r>
              <a:rPr lang="ja-JP" altLang="en-US" sz="2400" dirty="0" smtClean="0"/>
              <a:t>スパイウェア</a:t>
            </a:r>
            <a:r>
              <a:rPr lang="en-US" altLang="ja-JP" sz="2400" dirty="0" smtClean="0"/>
              <a:t>(Spyware)</a:t>
            </a:r>
            <a:r>
              <a:rPr lang="ja-JP" altLang="en-US" sz="2400" dirty="0" smtClean="0"/>
              <a:t>・アドウェア</a:t>
            </a:r>
            <a:r>
              <a:rPr lang="en-US" altLang="ja-JP" sz="2400" dirty="0" smtClean="0"/>
              <a:t>(Adware)</a:t>
            </a:r>
            <a:endParaRPr lang="ja-JP" altLang="en-US" sz="2400" dirty="0"/>
          </a:p>
        </p:txBody>
      </p:sp>
      <p:sp>
        <p:nvSpPr>
          <p:cNvPr id="11" name="フッター プレースホルダ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0" name="スライド番号プレースホルダ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261E0-97D0-4CEC-AF37-2927762CD019}" type="slidenum">
              <a:rPr lang="en-US" altLang="ja-JP" smtClean="0"/>
              <a:pPr/>
              <a:t>2</a:t>
            </a:fld>
            <a:endParaRPr lang="en-US" altLang="ja-JP"/>
          </a:p>
        </p:txBody>
      </p:sp>
      <p:sp>
        <p:nvSpPr>
          <p:cNvPr id="7172" name="Text Box 4"/>
          <p:cNvSpPr txBox="1">
            <a:spLocks noChangeArrowheads="1"/>
          </p:cNvSpPr>
          <p:nvPr/>
        </p:nvSpPr>
        <p:spPr bwMode="auto">
          <a:xfrm>
            <a:off x="5703888" y="2786063"/>
            <a:ext cx="1841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endParaRPr lang="ja-JP" altLang="ja-JP"/>
          </a:p>
        </p:txBody>
      </p:sp>
      <p:sp>
        <p:nvSpPr>
          <p:cNvPr id="7174" name="Text Box 6"/>
          <p:cNvSpPr txBox="1">
            <a:spLocks noChangeArrowheads="1"/>
          </p:cNvSpPr>
          <p:nvPr/>
        </p:nvSpPr>
        <p:spPr bwMode="auto">
          <a:xfrm>
            <a:off x="642910" y="1428736"/>
            <a:ext cx="7872440" cy="1015663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400" dirty="0">
                <a:solidFill>
                  <a:schemeClr val="tx1"/>
                </a:solidFill>
              </a:rPr>
              <a:t>マルウェア　</a:t>
            </a:r>
            <a:r>
              <a:rPr lang="en-US" altLang="ja-JP" sz="2400" dirty="0">
                <a:solidFill>
                  <a:schemeClr val="tx1"/>
                </a:solidFill>
                <a:latin typeface="Times New Roman" pitchFamily="18" charset="0"/>
              </a:rPr>
              <a:t>(mal-ware)</a:t>
            </a:r>
            <a:r>
              <a:rPr lang="ja-JP" altLang="en-US" sz="2400" dirty="0">
                <a:solidFill>
                  <a:schemeClr val="tx1"/>
                </a:solidFill>
                <a:latin typeface="Times New Roman" pitchFamily="18" charset="0"/>
              </a:rPr>
              <a:t>　</a:t>
            </a:r>
          </a:p>
          <a:p>
            <a:pPr>
              <a:spcBef>
                <a:spcPct val="50000"/>
              </a:spcBef>
            </a:pPr>
            <a:r>
              <a:rPr lang="ja-JP" altLang="en-US" sz="2400" dirty="0">
                <a:solidFill>
                  <a:schemeClr val="tx1"/>
                </a:solidFill>
                <a:latin typeface="Times New Roman" pitchFamily="18" charset="0"/>
              </a:rPr>
              <a:t>　→　有害なプログラムの</a:t>
            </a:r>
            <a:r>
              <a:rPr lang="ja-JP" altLang="en-US" sz="2400" dirty="0" smtClean="0">
                <a:solidFill>
                  <a:schemeClr val="tx1"/>
                </a:solidFill>
                <a:latin typeface="Times New Roman" pitchFamily="18" charset="0"/>
              </a:rPr>
              <a:t>総称（</a:t>
            </a:r>
            <a:r>
              <a:rPr lang="en-US" altLang="ja-JP" sz="2400" dirty="0">
                <a:solidFill>
                  <a:schemeClr val="tx1"/>
                </a:solidFill>
                <a:latin typeface="Times New Roman" pitchFamily="18" charset="0"/>
              </a:rPr>
              <a:t>mal</a:t>
            </a:r>
            <a:r>
              <a:rPr lang="ja-JP" altLang="en-US" sz="2400" dirty="0">
                <a:solidFill>
                  <a:schemeClr val="tx1"/>
                </a:solidFill>
              </a:rPr>
              <a:t>：悪意を持った）</a:t>
            </a:r>
          </a:p>
        </p:txBody>
      </p:sp>
      <p:sp>
        <p:nvSpPr>
          <p:cNvPr id="7177" name="AutoShape 9"/>
          <p:cNvSpPr>
            <a:spLocks noChangeArrowheads="1"/>
          </p:cNvSpPr>
          <p:nvPr/>
        </p:nvSpPr>
        <p:spPr bwMode="auto">
          <a:xfrm>
            <a:off x="642910" y="3000372"/>
            <a:ext cx="3000396" cy="6477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ja-JP" altLang="en-US" sz="2400" b="1"/>
              <a:t>マルウェアの種類</a:t>
            </a:r>
          </a:p>
        </p:txBody>
      </p:sp>
    </p:spTree>
  </p:cSld>
  <p:clrMapOvr>
    <a:masterClrMapping/>
  </p:clrMapOvr>
  <p:transition>
    <p:zoom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３</a:t>
            </a:r>
            <a:r>
              <a:rPr lang="en-US" altLang="ja-JP" dirty="0" smtClean="0"/>
              <a:t>.</a:t>
            </a:r>
            <a:r>
              <a:rPr lang="ja-JP" altLang="en-US" dirty="0"/>
              <a:t>２　コンピュータウィルス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idx="1"/>
          </p:nvPr>
        </p:nvSpPr>
        <p:spPr>
          <a:xfrm>
            <a:off x="500034" y="3500438"/>
            <a:ext cx="7024294" cy="1176540"/>
          </a:xfrm>
          <a:ln/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r>
              <a:rPr lang="ja-JP" altLang="en-US" sz="2400" b="1" dirty="0">
                <a:solidFill>
                  <a:schemeClr val="tx1"/>
                </a:solidFill>
              </a:rPr>
              <a:t>感染</a:t>
            </a:r>
            <a:r>
              <a:rPr lang="ja-JP" altLang="en-US" sz="2400" dirty="0">
                <a:solidFill>
                  <a:schemeClr val="tx1"/>
                </a:solidFill>
              </a:rPr>
              <a:t>（自分の複製をコピーし、増殖する） </a:t>
            </a:r>
          </a:p>
          <a:p>
            <a:r>
              <a:rPr lang="ja-JP" altLang="en-US" sz="2400" b="1" dirty="0">
                <a:solidFill>
                  <a:schemeClr val="tx1"/>
                </a:solidFill>
              </a:rPr>
              <a:t>潜伏</a:t>
            </a:r>
            <a:r>
              <a:rPr lang="ja-JP" altLang="en-US" sz="2400" dirty="0">
                <a:solidFill>
                  <a:schemeClr val="tx1"/>
                </a:solidFill>
              </a:rPr>
              <a:t>（ある条件を満たすまで活動せず潜む） </a:t>
            </a:r>
          </a:p>
          <a:p>
            <a:r>
              <a:rPr lang="ja-JP" altLang="en-US" sz="2400" b="1" dirty="0">
                <a:solidFill>
                  <a:schemeClr val="tx1"/>
                </a:solidFill>
              </a:rPr>
              <a:t>発病</a:t>
            </a:r>
            <a:r>
              <a:rPr lang="ja-JP" altLang="en-US" sz="2400" dirty="0">
                <a:solidFill>
                  <a:schemeClr val="tx1"/>
                </a:solidFill>
              </a:rPr>
              <a:t>（ウィルスの目的とする有害な活動を行う ）</a:t>
            </a:r>
          </a:p>
        </p:txBody>
      </p:sp>
      <p:sp>
        <p:nvSpPr>
          <p:cNvPr id="12" name="フッター プレースホルダ 1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1" name="スライド番号プレースホルダ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261E0-97D0-4CEC-AF37-2927762CD019}" type="slidenum">
              <a:rPr lang="en-US" altLang="ja-JP" smtClean="0"/>
              <a:pPr/>
              <a:t>3</a:t>
            </a:fld>
            <a:endParaRPr lang="en-US" altLang="ja-JP"/>
          </a:p>
        </p:txBody>
      </p:sp>
      <p:sp>
        <p:nvSpPr>
          <p:cNvPr id="8197" name="AutoShape 5"/>
          <p:cNvSpPr>
            <a:spLocks noChangeArrowheads="1"/>
          </p:cNvSpPr>
          <p:nvPr/>
        </p:nvSpPr>
        <p:spPr bwMode="auto">
          <a:xfrm>
            <a:off x="285720" y="2786058"/>
            <a:ext cx="4862344" cy="571504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ja-JP" altLang="en-US" sz="2400" dirty="0"/>
              <a:t>コンピュータウィルスの定義</a:t>
            </a:r>
          </a:p>
        </p:txBody>
      </p:sp>
      <p:sp>
        <p:nvSpPr>
          <p:cNvPr id="8199" name="Text Box 7"/>
          <p:cNvSpPr txBox="1">
            <a:spLocks noChangeArrowheads="1"/>
          </p:cNvSpPr>
          <p:nvPr/>
        </p:nvSpPr>
        <p:spPr bwMode="auto">
          <a:xfrm>
            <a:off x="714348" y="5143512"/>
            <a:ext cx="7098012" cy="457200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ja-JP" sz="2400" b="1" dirty="0">
                <a:solidFill>
                  <a:schemeClr val="tx1"/>
                </a:solidFill>
              </a:rPr>
              <a:t>→</a:t>
            </a:r>
            <a:r>
              <a:rPr lang="ja-JP" altLang="en-US" sz="2400" b="1" dirty="0">
                <a:solidFill>
                  <a:schemeClr val="tx1"/>
                </a:solidFill>
              </a:rPr>
              <a:t>　３つのうち、</a:t>
            </a:r>
            <a:r>
              <a:rPr lang="ja-JP" altLang="en-US" sz="2400" b="1" u="sng" dirty="0">
                <a:solidFill>
                  <a:schemeClr val="tx1"/>
                </a:solidFill>
              </a:rPr>
              <a:t>少なくとも１つの機能</a:t>
            </a:r>
            <a:r>
              <a:rPr lang="ja-JP" altLang="en-US" sz="2400" b="1" dirty="0">
                <a:solidFill>
                  <a:schemeClr val="tx1"/>
                </a:solidFill>
              </a:rPr>
              <a:t>を持つ</a:t>
            </a:r>
          </a:p>
        </p:txBody>
      </p:sp>
      <p:sp>
        <p:nvSpPr>
          <p:cNvPr id="8200" name="Text Box 8"/>
          <p:cNvSpPr txBox="1">
            <a:spLocks noChangeArrowheads="1"/>
          </p:cNvSpPr>
          <p:nvPr/>
        </p:nvSpPr>
        <p:spPr bwMode="auto">
          <a:xfrm>
            <a:off x="359271" y="1619435"/>
            <a:ext cx="5438978" cy="784830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dirty="0"/>
              <a:t>気づかぬ間にコンピュータへ忍び込む（感染）。</a:t>
            </a:r>
          </a:p>
          <a:p>
            <a:pPr>
              <a:spcBef>
                <a:spcPct val="50000"/>
              </a:spcBef>
            </a:pPr>
            <a:r>
              <a:rPr lang="ja-JP" altLang="en-US" dirty="0"/>
              <a:t>何か悪さをしたり、自己増殖して広めたりする。 </a:t>
            </a:r>
          </a:p>
        </p:txBody>
      </p:sp>
      <p:pic>
        <p:nvPicPr>
          <p:cNvPr id="8201" name="Picture 9" descr="12"/>
          <p:cNvPicPr>
            <a:picLocks noChangeAspect="1" noChangeArrowheads="1"/>
          </p:cNvPicPr>
          <p:nvPr/>
        </p:nvPicPr>
        <p:blipFill>
          <a:blip r:embed="rId2" cstate="print"/>
          <a:srcRect b="8513"/>
          <a:stretch>
            <a:fillRect/>
          </a:stretch>
        </p:blipFill>
        <p:spPr bwMode="auto">
          <a:xfrm>
            <a:off x="6072198" y="1285860"/>
            <a:ext cx="2447928" cy="20842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zoom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57200"/>
            <a:ext cx="8229600" cy="685784"/>
          </a:xfrm>
        </p:spPr>
        <p:txBody>
          <a:bodyPr/>
          <a:lstStyle/>
          <a:p>
            <a:r>
              <a:rPr lang="ja-JP" altLang="en-US" dirty="0" smtClean="0"/>
              <a:t>３</a:t>
            </a:r>
            <a:r>
              <a:rPr lang="en-US" altLang="ja-JP" dirty="0" smtClean="0"/>
              <a:t>.</a:t>
            </a:r>
            <a:r>
              <a:rPr lang="ja-JP" altLang="en-US" dirty="0"/>
              <a:t>３　コンピュータウィルスの分類</a:t>
            </a:r>
          </a:p>
        </p:txBody>
      </p:sp>
      <p:graphicFrame>
        <p:nvGraphicFramePr>
          <p:cNvPr id="10379" name="Group 139"/>
          <p:cNvGraphicFramePr>
            <a:graphicFrameLocks noGrp="1"/>
          </p:cNvGraphicFramePr>
          <p:nvPr>
            <p:ph type="tbl" idx="1"/>
          </p:nvPr>
        </p:nvGraphicFramePr>
        <p:xfrm>
          <a:off x="214282" y="1500174"/>
          <a:ext cx="8786874" cy="4220528"/>
        </p:xfrm>
        <a:graphic>
          <a:graphicData uri="http://schemas.openxmlformats.org/drawingml/2006/table">
            <a:tbl>
              <a:tblPr/>
              <a:tblGrid>
                <a:gridCol w="1779892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2434950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4572032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</a:tblGrid>
              <a:tr h="5111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rPr>
                        <a:t>種類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rPr>
                        <a:t>感染先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rPr>
                        <a:t>特徴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776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ファイル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感染型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実行形式ファイル（</a:t>
                      </a:r>
                      <a:r>
                        <a:rPr kumimoji="1" lang="en-US" altLang="ja-JP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EXE</a:t>
                      </a:r>
                      <a:r>
                        <a:rPr kumimoji="1" lang="ja-JP" alt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、</a:t>
                      </a:r>
                      <a:r>
                        <a:rPr kumimoji="1" lang="en-US" altLang="ja-JP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COM</a:t>
                      </a:r>
                      <a:r>
                        <a:rPr kumimoji="1" lang="ja-JP" alt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）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FD</a:t>
                      </a: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を介して広まった初期型のウィルス（８０年代～）。</a:t>
                      </a:r>
                      <a:r>
                        <a:rPr kumimoji="1" lang="en-US" altLang="ja-JP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PE</a:t>
                      </a: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型ウィルスとして現存。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7778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ブートセクタ感染型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FD</a:t>
                      </a:r>
                      <a:r>
                        <a:rPr kumimoji="1" lang="ja-JP" alt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や</a:t>
                      </a: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HDD</a:t>
                      </a:r>
                      <a:r>
                        <a:rPr kumimoji="1" lang="ja-JP" alt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のシステム領域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システム領域に感染し、ＰＣの起動時に活動してコントロールを奪う。８０年代に登場し亜種が現存する。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776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マクロ感染型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Word</a:t>
                      </a:r>
                      <a:r>
                        <a:rPr kumimoji="1" lang="ja-JP" alt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、</a:t>
                      </a:r>
                      <a:r>
                        <a:rPr kumimoji="1" lang="en-US" altLang="ja-JP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Excel</a:t>
                      </a:r>
                      <a:r>
                        <a:rPr kumimoji="1" lang="ja-JP" alt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等のデータファイルとアプリケーションソフト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rPr>
                        <a:t>主として電子メールに添付ファイルを介して感染が広まる。作成・改変が比較的容易なため亜種が多く存在する。 （９０年代後半～）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7778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Web</a:t>
                      </a:r>
                      <a:r>
                        <a:rPr kumimoji="1" lang="ja-JP" alt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ページ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感染型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Web</a:t>
                      </a:r>
                      <a:r>
                        <a:rPr kumimoji="1" lang="ja-JP" alt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閲覧時にマルチメディアコンテンツの実行で感染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bg2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ActiveX</a:t>
                      </a: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コントロール、</a:t>
                      </a:r>
                      <a:r>
                        <a:rPr kumimoji="1" lang="en-US" altLang="ja-JP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Java</a:t>
                      </a: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アプレット</a:t>
                      </a:r>
                      <a:r>
                        <a:rPr kumimoji="1" lang="en-US" altLang="ja-JP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VBS</a:t>
                      </a:r>
                      <a:r>
                        <a:rPr kumimoji="1" lang="ja-JP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、</a:t>
                      </a:r>
                      <a:r>
                        <a:rPr kumimoji="1" lang="en-US" altLang="ja-JP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JavaScript </a:t>
                      </a: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charset="-128"/>
                          <a:ea typeface="ＭＳ Ｐゴシック" charset="-128"/>
                        </a:rPr>
                        <a:t>等のスクリプトに組み込まれる。 </a:t>
                      </a: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rPr>
                        <a:t>（９０年代後半～）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2" name="フッター プレースホルダ 31"/>
          <p:cNvSpPr>
            <a:spLocks noGrp="1"/>
          </p:cNvSpPr>
          <p:nvPr>
            <p:ph type="ftr" sz="quarter" idx="10"/>
          </p:nvPr>
        </p:nvSpPr>
        <p:spPr>
          <a:xfrm>
            <a:off x="3071802" y="6429396"/>
            <a:ext cx="3214710" cy="276204"/>
          </a:xfrm>
        </p:spPr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31" name="スライド番号プレースホルダ 30"/>
          <p:cNvSpPr>
            <a:spLocks noGrp="1"/>
          </p:cNvSpPr>
          <p:nvPr>
            <p:ph type="sldNum" sz="quarter" idx="11"/>
          </p:nvPr>
        </p:nvSpPr>
        <p:spPr>
          <a:xfrm>
            <a:off x="6804248" y="6364166"/>
            <a:ext cx="1714512" cy="314348"/>
          </a:xfrm>
        </p:spPr>
        <p:txBody>
          <a:bodyPr/>
          <a:lstStyle/>
          <a:p>
            <a:fld id="{7B8DB14B-5E96-44EF-999C-F2EB4600A56E}" type="slidenum">
              <a:rPr lang="en-US" altLang="ja-JP" smtClean="0"/>
              <a:pPr/>
              <a:t>4</a:t>
            </a:fld>
            <a:endParaRPr lang="en-US" altLang="ja-JP" dirty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３</a:t>
            </a:r>
            <a:r>
              <a:rPr lang="en-US" altLang="ja-JP" dirty="0" smtClean="0"/>
              <a:t>.</a:t>
            </a:r>
            <a:r>
              <a:rPr lang="ja-JP" altLang="en-US" dirty="0"/>
              <a:t>４　ワーム 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idx="1"/>
          </p:nvPr>
        </p:nvSpPr>
        <p:spPr>
          <a:xfrm>
            <a:off x="571472" y="4363298"/>
            <a:ext cx="7747026" cy="1137404"/>
          </a:xfrm>
          <a:ln/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ja-JP" altLang="en-US" sz="2000" dirty="0"/>
              <a:t>有害プログラムの１つ</a:t>
            </a:r>
          </a:p>
          <a:p>
            <a:r>
              <a:rPr lang="ja-JP" altLang="en-US" sz="2000" dirty="0"/>
              <a:t>自己増殖機能をもつ</a:t>
            </a:r>
          </a:p>
          <a:p>
            <a:r>
              <a:rPr lang="ja-JP" altLang="en-US" sz="2000" dirty="0"/>
              <a:t>他の</a:t>
            </a:r>
            <a:r>
              <a:rPr lang="ja-JP" altLang="en-US" sz="2000" dirty="0" smtClean="0"/>
              <a:t>ファイル</a:t>
            </a:r>
            <a:r>
              <a:rPr lang="ja-JP" altLang="ja-JP" sz="2000" dirty="0" smtClean="0"/>
              <a:t>ブートセクタなどに感染（寄生）しない。</a:t>
            </a:r>
            <a:endParaRPr lang="ja-JP" altLang="en-US" sz="2000" dirty="0"/>
          </a:p>
        </p:txBody>
      </p:sp>
      <p:sp>
        <p:nvSpPr>
          <p:cNvPr id="11" name="フッター プレースホルダ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0" name="スライド番号プレースホルダ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261E0-97D0-4CEC-AF37-2927762CD019}" type="slidenum">
              <a:rPr lang="en-US" altLang="ja-JP" smtClean="0"/>
              <a:pPr/>
              <a:t>5</a:t>
            </a:fld>
            <a:endParaRPr lang="en-US" altLang="ja-JP"/>
          </a:p>
        </p:txBody>
      </p:sp>
      <p:sp>
        <p:nvSpPr>
          <p:cNvPr id="12293" name="Text Box 5"/>
          <p:cNvSpPr txBox="1">
            <a:spLocks noChangeArrowheads="1"/>
          </p:cNvSpPr>
          <p:nvPr/>
        </p:nvSpPr>
        <p:spPr bwMode="auto">
          <a:xfrm>
            <a:off x="571472" y="1428736"/>
            <a:ext cx="7747026" cy="1785104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  <a:buFont typeface="Wingdings" pitchFamily="2" charset="2"/>
              <a:buChar char="u"/>
            </a:pPr>
            <a:r>
              <a:rPr lang="ja-JP" altLang="en-US" sz="2000" dirty="0"/>
              <a:t>電子メールの添付ファイルとして自己増殖する。</a:t>
            </a:r>
          </a:p>
          <a:p>
            <a:pPr>
              <a:spcBef>
                <a:spcPct val="50000"/>
              </a:spcBef>
              <a:buFont typeface="Wingdings" pitchFamily="2" charset="2"/>
              <a:buChar char="u"/>
            </a:pPr>
            <a:r>
              <a:rPr lang="ja-JP" altLang="en-US" sz="2000" dirty="0"/>
              <a:t>他のファイルには寄生しない点でウィルスと区別。</a:t>
            </a:r>
          </a:p>
          <a:p>
            <a:pPr>
              <a:spcBef>
                <a:spcPct val="50000"/>
              </a:spcBef>
              <a:buFont typeface="Wingdings" pitchFamily="2" charset="2"/>
              <a:buChar char="u"/>
            </a:pPr>
            <a:r>
              <a:rPr lang="ja-JP" altLang="en-US" sz="2000" dirty="0"/>
              <a:t>スクリプト言語やマクロで比較的容易に作成可能。</a:t>
            </a:r>
          </a:p>
          <a:p>
            <a:pPr>
              <a:spcBef>
                <a:spcPct val="50000"/>
              </a:spcBef>
              <a:buFont typeface="Wingdings" pitchFamily="2" charset="2"/>
              <a:buChar char="u"/>
            </a:pPr>
            <a:r>
              <a:rPr lang="ja-JP" altLang="en-US" sz="2000" dirty="0"/>
              <a:t>１つのワームを退治しても、亜種が出現する。 </a:t>
            </a:r>
          </a:p>
        </p:txBody>
      </p:sp>
      <p:sp>
        <p:nvSpPr>
          <p:cNvPr id="12294" name="AutoShape 6"/>
          <p:cNvSpPr>
            <a:spLocks noChangeArrowheads="1"/>
          </p:cNvSpPr>
          <p:nvPr/>
        </p:nvSpPr>
        <p:spPr bwMode="auto">
          <a:xfrm>
            <a:off x="571472" y="3500438"/>
            <a:ext cx="7096872" cy="576262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ja-JP" altLang="en-US" sz="2400" dirty="0"/>
              <a:t>ワームの定義（</a:t>
            </a:r>
            <a:r>
              <a:rPr lang="en-US" altLang="ja-JP" sz="2400" dirty="0"/>
              <a:t>Worm</a:t>
            </a:r>
            <a:r>
              <a:rPr lang="ja-JP" altLang="en-US" sz="2400" dirty="0"/>
              <a:t>：芋虫のような幼虫）</a:t>
            </a: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714480" y="5643578"/>
            <a:ext cx="5286412" cy="40011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ja-JP" altLang="ja-JP" sz="2000" dirty="0">
                <a:solidFill>
                  <a:schemeClr val="tx1"/>
                </a:solidFill>
              </a:rPr>
              <a:t>電子メールの添付ファイルで被害が広まった。</a:t>
            </a:r>
            <a:endParaRPr kumimoji="1" lang="ja-JP" altLang="en-US" sz="20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>
    <p:zoom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３</a:t>
            </a:r>
            <a:r>
              <a:rPr lang="en-US" altLang="ja-JP" dirty="0" smtClean="0"/>
              <a:t>.</a:t>
            </a:r>
            <a:r>
              <a:rPr lang="ja-JP" altLang="en-US" dirty="0"/>
              <a:t>５　トロイの木馬</a:t>
            </a:r>
          </a:p>
        </p:txBody>
      </p:sp>
      <p:sp>
        <p:nvSpPr>
          <p:cNvPr id="13319" name="Rectangle 7"/>
          <p:cNvSpPr>
            <a:spLocks noGrp="1" noChangeArrowheads="1"/>
          </p:cNvSpPr>
          <p:nvPr>
            <p:ph idx="1"/>
          </p:nvPr>
        </p:nvSpPr>
        <p:spPr>
          <a:xfrm>
            <a:off x="857224" y="3000372"/>
            <a:ext cx="5429288" cy="1071570"/>
          </a:xfrm>
          <a:ln/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ja-JP" altLang="en-US" sz="1800" dirty="0"/>
              <a:t>一般のソフトウェアに見せかけている。</a:t>
            </a:r>
          </a:p>
          <a:p>
            <a:pPr>
              <a:lnSpc>
                <a:spcPct val="90000"/>
              </a:lnSpc>
            </a:pPr>
            <a:r>
              <a:rPr lang="ja-JP" altLang="en-US" sz="1800" dirty="0"/>
              <a:t>　悪意のある仕掛けが組み込まれている。</a:t>
            </a:r>
          </a:p>
          <a:p>
            <a:pPr>
              <a:lnSpc>
                <a:spcPct val="90000"/>
              </a:lnSpc>
            </a:pPr>
            <a:r>
              <a:rPr lang="ja-JP" altLang="en-US" sz="1800" dirty="0"/>
              <a:t>　感染や自己増殖機能はない。 </a:t>
            </a:r>
          </a:p>
        </p:txBody>
      </p:sp>
      <p:sp>
        <p:nvSpPr>
          <p:cNvPr id="12" name="フッター プレースホルダ 1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1" name="スライド番号プレースホルダ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261E0-97D0-4CEC-AF37-2927762CD019}" type="slidenum">
              <a:rPr lang="en-US" altLang="ja-JP" smtClean="0"/>
              <a:pPr/>
              <a:t>6</a:t>
            </a:fld>
            <a:endParaRPr lang="en-US" altLang="ja-JP"/>
          </a:p>
        </p:txBody>
      </p:sp>
      <p:sp>
        <p:nvSpPr>
          <p:cNvPr id="13316" name="Text Box 4"/>
          <p:cNvSpPr txBox="1">
            <a:spLocks noChangeArrowheads="1"/>
          </p:cNvSpPr>
          <p:nvPr/>
        </p:nvSpPr>
        <p:spPr bwMode="auto">
          <a:xfrm>
            <a:off x="357158" y="1285860"/>
            <a:ext cx="7572428" cy="1061829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b="1" dirty="0"/>
              <a:t>トロイの木馬</a:t>
            </a:r>
            <a:r>
              <a:rPr lang="ja-JP" altLang="en-US" dirty="0"/>
              <a:t>（</a:t>
            </a:r>
            <a:r>
              <a:rPr lang="en-US" altLang="ja-JP" dirty="0"/>
              <a:t>Trojan Horse</a:t>
            </a:r>
            <a:r>
              <a:rPr lang="ja-JP" altLang="en-US" dirty="0" smtClean="0"/>
              <a:t>）</a:t>
            </a:r>
            <a:endParaRPr lang="en-US" altLang="ja-JP" dirty="0" smtClean="0"/>
          </a:p>
          <a:p>
            <a:pPr>
              <a:spcBef>
                <a:spcPct val="50000"/>
              </a:spcBef>
            </a:pPr>
            <a:r>
              <a:rPr lang="ja-JP" altLang="en-US" dirty="0"/>
              <a:t>　一見無害に思えるものが、中に入れた途端に悪さをするという意味。 　（語源：ホメロスの叙事詩「イーリアス」より）</a:t>
            </a:r>
          </a:p>
        </p:txBody>
      </p:sp>
      <p:sp>
        <p:nvSpPr>
          <p:cNvPr id="13318" name="AutoShape 6"/>
          <p:cNvSpPr>
            <a:spLocks noChangeArrowheads="1"/>
          </p:cNvSpPr>
          <p:nvPr/>
        </p:nvSpPr>
        <p:spPr bwMode="auto">
          <a:xfrm>
            <a:off x="357158" y="2527511"/>
            <a:ext cx="4895850" cy="428628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ja-JP" altLang="en-US" sz="2400" dirty="0"/>
              <a:t>トロイの木馬型ウィルスの定義</a:t>
            </a:r>
          </a:p>
        </p:txBody>
      </p:sp>
      <p:sp>
        <p:nvSpPr>
          <p:cNvPr id="13320" name="AutoShape 8"/>
          <p:cNvSpPr>
            <a:spLocks noChangeArrowheads="1"/>
          </p:cNvSpPr>
          <p:nvPr/>
        </p:nvSpPr>
        <p:spPr bwMode="auto">
          <a:xfrm>
            <a:off x="357158" y="4143380"/>
            <a:ext cx="2376488" cy="4318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en-US" altLang="ja-JP" sz="2000">
                <a:solidFill>
                  <a:schemeClr val="tx1"/>
                </a:solidFill>
              </a:rPr>
              <a:t>DDOS</a:t>
            </a:r>
            <a:r>
              <a:rPr lang="ja-JP" altLang="en-US" sz="2000">
                <a:solidFill>
                  <a:schemeClr val="tx1"/>
                </a:solidFill>
              </a:rPr>
              <a:t>攻撃</a:t>
            </a:r>
          </a:p>
        </p:txBody>
      </p:sp>
      <p:sp>
        <p:nvSpPr>
          <p:cNvPr id="13321" name="Text Box 9"/>
          <p:cNvSpPr txBox="1">
            <a:spLocks noChangeArrowheads="1"/>
          </p:cNvSpPr>
          <p:nvPr/>
        </p:nvSpPr>
        <p:spPr bwMode="auto">
          <a:xfrm>
            <a:off x="714348" y="4643446"/>
            <a:ext cx="7923210" cy="584775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1600" dirty="0"/>
              <a:t>トロイの木馬が感染した大量のコンピュータから特定のサーバに対してメールなどを一斉に送信し、サーバの機能を停止</a:t>
            </a:r>
            <a:r>
              <a:rPr lang="ja-JP" altLang="en-US" sz="1600" dirty="0" smtClean="0"/>
              <a:t>させる。</a:t>
            </a:r>
            <a:endParaRPr lang="ja-JP" altLang="en-US" sz="1600" dirty="0"/>
          </a:p>
        </p:txBody>
      </p:sp>
      <p:sp>
        <p:nvSpPr>
          <p:cNvPr id="13" name="AutoShape 8"/>
          <p:cNvSpPr>
            <a:spLocks noChangeArrowheads="1"/>
          </p:cNvSpPr>
          <p:nvPr/>
        </p:nvSpPr>
        <p:spPr bwMode="auto">
          <a:xfrm>
            <a:off x="357158" y="5429264"/>
            <a:ext cx="2376488" cy="4318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ja-JP" altLang="en-US" sz="2000" b="1" dirty="0" smtClean="0">
                <a:solidFill>
                  <a:schemeClr val="tx1"/>
                </a:solidFill>
              </a:rPr>
              <a:t>ボット</a:t>
            </a:r>
            <a:r>
              <a:rPr lang="ja-JP" altLang="en-US" sz="2000" dirty="0" smtClean="0">
                <a:solidFill>
                  <a:schemeClr val="tx1"/>
                </a:solidFill>
              </a:rPr>
              <a:t>（</a:t>
            </a:r>
            <a:r>
              <a:rPr lang="en-US" altLang="ja-JP" sz="2000" dirty="0" err="1" smtClean="0">
                <a:solidFill>
                  <a:schemeClr val="tx1"/>
                </a:solidFill>
              </a:rPr>
              <a:t>Bot</a:t>
            </a:r>
            <a:r>
              <a:rPr lang="ja-JP" altLang="en-US" sz="2000" dirty="0" smtClean="0">
                <a:solidFill>
                  <a:schemeClr val="tx1"/>
                </a:solidFill>
              </a:rPr>
              <a:t>）</a:t>
            </a:r>
            <a:endParaRPr lang="ja-JP" altLang="en-US" sz="2000" dirty="0">
              <a:solidFill>
                <a:schemeClr val="tx1"/>
              </a:solidFill>
            </a:endParaRPr>
          </a:p>
        </p:txBody>
      </p:sp>
      <p:sp>
        <p:nvSpPr>
          <p:cNvPr id="14" name="Text Box 9"/>
          <p:cNvSpPr txBox="1">
            <a:spLocks noChangeArrowheads="1"/>
          </p:cNvSpPr>
          <p:nvPr/>
        </p:nvSpPr>
        <p:spPr bwMode="auto">
          <a:xfrm>
            <a:off x="714348" y="5929330"/>
            <a:ext cx="7923210" cy="338554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1600" dirty="0"/>
              <a:t>トロイの</a:t>
            </a:r>
            <a:r>
              <a:rPr lang="ja-JP" altLang="en-US" sz="1600" dirty="0" smtClean="0"/>
              <a:t>木馬に感染したコンピュータを</a:t>
            </a:r>
            <a:r>
              <a:rPr lang="ja-JP" altLang="ja-JP" sz="1600" dirty="0" smtClean="0"/>
              <a:t>コントロール</a:t>
            </a:r>
            <a:r>
              <a:rPr lang="ja-JP" altLang="en-US" sz="1600" dirty="0" smtClean="0"/>
              <a:t>し</a:t>
            </a:r>
            <a:r>
              <a:rPr lang="ja-JP" altLang="ja-JP" sz="1600" dirty="0" smtClean="0"/>
              <a:t>悪用</a:t>
            </a:r>
            <a:r>
              <a:rPr lang="ja-JP" altLang="en-US" sz="1600" dirty="0" smtClean="0"/>
              <a:t>する目的のマルウェア</a:t>
            </a:r>
            <a:endParaRPr lang="ja-JP" altLang="en-US" sz="1600" dirty="0"/>
          </a:p>
        </p:txBody>
      </p:sp>
      <p:pic>
        <p:nvPicPr>
          <p:cNvPr id="13322" name="Picture 10" descr="13"/>
          <p:cNvPicPr>
            <a:picLocks noChangeAspect="1" noChangeArrowheads="1"/>
          </p:cNvPicPr>
          <p:nvPr/>
        </p:nvPicPr>
        <p:blipFill>
          <a:blip r:embed="rId2" cstate="print"/>
          <a:srcRect b="10271"/>
          <a:stretch>
            <a:fillRect/>
          </a:stretch>
        </p:blipFill>
        <p:spPr bwMode="auto">
          <a:xfrm>
            <a:off x="6500826" y="2500306"/>
            <a:ext cx="2410487" cy="20002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zoom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３</a:t>
            </a:r>
            <a:r>
              <a:rPr lang="en-US" altLang="ja-JP" dirty="0" smtClean="0"/>
              <a:t>.</a:t>
            </a:r>
            <a:r>
              <a:rPr lang="ja-JP" altLang="en-US" dirty="0"/>
              <a:t>６　スパイウェア・アドウェア</a:t>
            </a:r>
          </a:p>
        </p:txBody>
      </p:sp>
      <p:sp>
        <p:nvSpPr>
          <p:cNvPr id="12" name="フッター プレースホルダ 1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1" name="スライド番号プレースホルダ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261E0-97D0-4CEC-AF37-2927762CD019}" type="slidenum">
              <a:rPr lang="en-US" altLang="ja-JP" smtClean="0"/>
              <a:pPr/>
              <a:t>7</a:t>
            </a:fld>
            <a:endParaRPr lang="en-US" altLang="ja-JP"/>
          </a:p>
        </p:txBody>
      </p:sp>
      <p:sp>
        <p:nvSpPr>
          <p:cNvPr id="14340" name="Text Box 4"/>
          <p:cNvSpPr txBox="1">
            <a:spLocks noChangeArrowheads="1"/>
          </p:cNvSpPr>
          <p:nvPr/>
        </p:nvSpPr>
        <p:spPr bwMode="auto">
          <a:xfrm>
            <a:off x="893892" y="1928584"/>
            <a:ext cx="7167170" cy="923330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dirty="0"/>
              <a:t>　個人情報の収集目的で、一般のアプリケーションと共に配布されるプログラム。　（インストール時に、スパイウェアも組み込まれる。） </a:t>
            </a:r>
          </a:p>
        </p:txBody>
      </p:sp>
      <p:sp>
        <p:nvSpPr>
          <p:cNvPr id="14341" name="AutoShape 5"/>
          <p:cNvSpPr>
            <a:spLocks noChangeArrowheads="1"/>
          </p:cNvSpPr>
          <p:nvPr/>
        </p:nvSpPr>
        <p:spPr bwMode="auto">
          <a:xfrm>
            <a:off x="827584" y="1276922"/>
            <a:ext cx="2881312" cy="574675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ja-JP" altLang="en-US" sz="2400"/>
              <a:t>スパイウェアとは</a:t>
            </a:r>
          </a:p>
        </p:txBody>
      </p:sp>
      <p:sp>
        <p:nvSpPr>
          <p:cNvPr id="14342" name="AutoShape 6"/>
          <p:cNvSpPr>
            <a:spLocks noChangeArrowheads="1"/>
          </p:cNvSpPr>
          <p:nvPr/>
        </p:nvSpPr>
        <p:spPr bwMode="auto">
          <a:xfrm>
            <a:off x="827584" y="4091408"/>
            <a:ext cx="2736850" cy="574675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ja-JP" altLang="en-US" sz="2400"/>
              <a:t>アドウェアとは</a:t>
            </a:r>
          </a:p>
        </p:txBody>
      </p:sp>
      <p:sp>
        <p:nvSpPr>
          <p:cNvPr id="14343" name="Text Box 7"/>
          <p:cNvSpPr txBox="1">
            <a:spLocks noChangeArrowheads="1"/>
          </p:cNvSpPr>
          <p:nvPr/>
        </p:nvSpPr>
        <p:spPr bwMode="auto">
          <a:xfrm>
            <a:off x="893892" y="4777384"/>
            <a:ext cx="7167170" cy="646331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dirty="0"/>
              <a:t>　ユーザの画面上に特定の宣伝広告を表示させるためのプログラム。 （企業のマーケティング／宣伝活動に使われる 。） </a:t>
            </a:r>
          </a:p>
        </p:txBody>
      </p:sp>
      <p:sp>
        <p:nvSpPr>
          <p:cNvPr id="14344" name="Text Box 8"/>
          <p:cNvSpPr txBox="1">
            <a:spLocks noChangeArrowheads="1"/>
          </p:cNvSpPr>
          <p:nvPr/>
        </p:nvSpPr>
        <p:spPr bwMode="auto">
          <a:xfrm>
            <a:off x="899592" y="2930183"/>
            <a:ext cx="7167170" cy="784830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dirty="0">
                <a:solidFill>
                  <a:schemeClr val="tx1"/>
                </a:solidFill>
              </a:rPr>
              <a:t>・インストール時に利用に関する承諾画面が表示されるものがある。 </a:t>
            </a:r>
            <a:endParaRPr lang="en-US" altLang="ja-JP" dirty="0" smtClean="0">
              <a:solidFill>
                <a:schemeClr val="tx1"/>
              </a:solidFill>
            </a:endParaRPr>
          </a:p>
          <a:p>
            <a:pPr>
              <a:spcBef>
                <a:spcPct val="50000"/>
              </a:spcBef>
            </a:pPr>
            <a:r>
              <a:rPr lang="ja-JP" altLang="en-US" dirty="0">
                <a:solidFill>
                  <a:schemeClr val="tx1"/>
                </a:solidFill>
              </a:rPr>
              <a:t>・バックグラウンドで情報を</a:t>
            </a:r>
            <a:r>
              <a:rPr lang="ja-JP" altLang="en-US" dirty="0" smtClean="0">
                <a:solidFill>
                  <a:schemeClr val="tx1"/>
                </a:solidFill>
              </a:rPr>
              <a:t>盗み出す </a:t>
            </a:r>
            <a:r>
              <a:rPr lang="ja-JP" altLang="en-US" dirty="0">
                <a:solidFill>
                  <a:schemeClr val="tx1"/>
                </a:solidFill>
              </a:rPr>
              <a:t>（気が付きにくい</a:t>
            </a:r>
            <a:r>
              <a:rPr lang="ja-JP" altLang="en-US" dirty="0" smtClean="0">
                <a:solidFill>
                  <a:schemeClr val="tx1"/>
                </a:solidFill>
              </a:rPr>
              <a:t>）。</a:t>
            </a:r>
            <a:endParaRPr lang="ja-JP" altLang="en-US" dirty="0">
              <a:solidFill>
                <a:schemeClr val="tx1"/>
              </a:solidFill>
            </a:endParaRPr>
          </a:p>
        </p:txBody>
      </p:sp>
      <p:sp>
        <p:nvSpPr>
          <p:cNvPr id="14345" name="Text Box 9"/>
          <p:cNvSpPr txBox="1">
            <a:spLocks noChangeArrowheads="1"/>
          </p:cNvSpPr>
          <p:nvPr/>
        </p:nvSpPr>
        <p:spPr bwMode="auto">
          <a:xfrm>
            <a:off x="912178" y="5496148"/>
            <a:ext cx="7167170" cy="646331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dirty="0">
                <a:solidFill>
                  <a:schemeClr val="tx1"/>
                </a:solidFill>
              </a:rPr>
              <a:t>・</a:t>
            </a:r>
            <a:r>
              <a:rPr lang="en-US" altLang="ja-JP" dirty="0">
                <a:solidFill>
                  <a:schemeClr val="tx1"/>
                </a:solidFill>
              </a:rPr>
              <a:t>Web</a:t>
            </a:r>
            <a:r>
              <a:rPr lang="ja-JP" altLang="en-US" dirty="0">
                <a:solidFill>
                  <a:schemeClr val="tx1"/>
                </a:solidFill>
              </a:rPr>
              <a:t>のアクセス履歴やユーザのコンピュータに関する情報を記録し送信する。</a:t>
            </a:r>
          </a:p>
        </p:txBody>
      </p:sp>
    </p:spTree>
  </p:cSld>
  <p:clrMapOvr>
    <a:masterClrMapping/>
  </p:clrMapOvr>
  <p:transition>
    <p:zoom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ja-JP" dirty="0" smtClean="0"/>
              <a:t>３</a:t>
            </a:r>
            <a:r>
              <a:rPr lang="en-US" altLang="ja-JP" dirty="0" smtClean="0"/>
              <a:t>.</a:t>
            </a:r>
            <a:r>
              <a:rPr lang="ja-JP" altLang="ja-JP" dirty="0" smtClean="0"/>
              <a:t>７　ウィルスによる被害の現状</a:t>
            </a:r>
            <a:endParaRPr lang="ja-JP" altLang="ja-JP" dirty="0"/>
          </a:p>
        </p:txBody>
      </p:sp>
      <p:sp>
        <p:nvSpPr>
          <p:cNvPr id="9" name="フッター プレースホルダ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8" name="スライド番号プレースホルダ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261E0-97D0-4CEC-AF37-2927762CD019}" type="slidenum">
              <a:rPr lang="en-US" altLang="ja-JP" smtClean="0"/>
              <a:pPr/>
              <a:t>8</a:t>
            </a:fld>
            <a:endParaRPr lang="en-US" altLang="ja-JP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764122" y="1187288"/>
            <a:ext cx="31432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dirty="0">
                <a:latin typeface="+mj-lt"/>
              </a:rPr>
              <a:t>3.7.1</a:t>
            </a:r>
            <a:r>
              <a:rPr lang="ja-JP" altLang="ja-JP" sz="2000" dirty="0">
                <a:latin typeface="+mj-lt"/>
              </a:rPr>
              <a:t>　ウィルスの届出</a:t>
            </a:r>
            <a:r>
              <a:rPr lang="ja-JP" altLang="ja-JP" sz="2000" dirty="0" smtClean="0">
                <a:latin typeface="+mj-lt"/>
              </a:rPr>
              <a:t>件数</a:t>
            </a:r>
            <a:endParaRPr lang="ja-JP" altLang="ja-JP" sz="2000" dirty="0">
              <a:latin typeface="+mj-lt"/>
            </a:endParaRPr>
          </a:p>
        </p:txBody>
      </p:sp>
      <p:graphicFrame>
        <p:nvGraphicFramePr>
          <p:cNvPr id="11" name="グラフ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92188634"/>
              </p:ext>
            </p:extLst>
          </p:nvPr>
        </p:nvGraphicFramePr>
        <p:xfrm>
          <a:off x="628650" y="1518679"/>
          <a:ext cx="7886700" cy="48715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3" name="テキスト ボックス 12"/>
          <p:cNvSpPr txBox="1"/>
          <p:nvPr/>
        </p:nvSpPr>
        <p:spPr>
          <a:xfrm>
            <a:off x="3216982" y="4358599"/>
            <a:ext cx="5796136" cy="954107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buFont typeface="Wingdings" pitchFamily="2" charset="2"/>
              <a:buChar char="l"/>
            </a:pPr>
            <a:r>
              <a:rPr lang="ja-JP" altLang="en-US" sz="1400" dirty="0"/>
              <a:t>電子メールを大量に送信するタイプの</a:t>
            </a:r>
            <a:r>
              <a:rPr lang="ja-JP" altLang="en-US" sz="1400" dirty="0" smtClean="0"/>
              <a:t>ウィルスは減少傾向</a:t>
            </a:r>
            <a:endParaRPr lang="en-US" altLang="ja-JP" sz="1400" dirty="0" smtClean="0"/>
          </a:p>
          <a:p>
            <a:pPr>
              <a:buFont typeface="Wingdings" pitchFamily="2" charset="2"/>
              <a:buChar char="l"/>
            </a:pPr>
            <a:r>
              <a:rPr kumimoji="1" lang="ja-JP" altLang="en-US" sz="1400" dirty="0"/>
              <a:t>特定個人</a:t>
            </a:r>
            <a:r>
              <a:rPr kumimoji="1" lang="ja-JP" altLang="en-US" sz="1400" dirty="0" smtClean="0"/>
              <a:t>を狙うスピア型攻撃</a:t>
            </a:r>
            <a:endParaRPr kumimoji="1" lang="en-US" altLang="ja-JP" sz="1400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en-US" sz="1400" dirty="0" smtClean="0"/>
              <a:t>ウィルスを添付したなりすまし</a:t>
            </a:r>
            <a:r>
              <a:rPr lang="ja-JP" altLang="en-US" sz="1400" dirty="0"/>
              <a:t>メールを送信</a:t>
            </a:r>
            <a:r>
              <a:rPr lang="ja-JP" altLang="en-US" sz="1400" dirty="0" smtClean="0"/>
              <a:t>し感染させる。</a:t>
            </a:r>
            <a:endParaRPr lang="en-US" altLang="ja-JP" sz="1400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en-US" sz="1400" dirty="0" smtClean="0"/>
              <a:t>キー・ロガー</a:t>
            </a:r>
            <a:r>
              <a:rPr lang="en-US" altLang="ja-JP" sz="1400" dirty="0"/>
              <a:t>(</a:t>
            </a:r>
            <a:r>
              <a:rPr lang="en-US" altLang="ja-JP" sz="1400" dirty="0" err="1" smtClean="0"/>
              <a:t>KeyLogger</a:t>
            </a:r>
            <a:r>
              <a:rPr lang="en-US" altLang="ja-JP" sz="1400" dirty="0" smtClean="0"/>
              <a:t>)</a:t>
            </a:r>
            <a:r>
              <a:rPr lang="ja-JP" altLang="en-US" sz="1400" dirty="0" err="1" smtClean="0"/>
              <a:t>を添</a:t>
            </a:r>
            <a:r>
              <a:rPr lang="ja-JP" altLang="en-US" sz="1400" dirty="0" smtClean="0"/>
              <a:t>付し情報</a:t>
            </a:r>
            <a:r>
              <a:rPr lang="ja-JP" altLang="en-US" sz="1400" dirty="0"/>
              <a:t>を</a:t>
            </a:r>
            <a:r>
              <a:rPr lang="ja-JP" altLang="en-US" sz="1400" dirty="0" smtClean="0"/>
              <a:t>盗む。</a:t>
            </a:r>
            <a:endParaRPr kumimoji="1" lang="ja-JP" altLang="en-US" sz="1400" dirty="0"/>
          </a:p>
        </p:txBody>
      </p:sp>
    </p:spTree>
  </p:cSld>
  <p:clrMapOvr>
    <a:masterClrMapping/>
  </p:clrMapOvr>
  <p:transition>
    <p:zoom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39" name="Rectangle 231"/>
          <p:cNvSpPr>
            <a:spLocks noGrp="1" noChangeArrowheads="1"/>
          </p:cNvSpPr>
          <p:nvPr>
            <p:ph type="title"/>
          </p:nvPr>
        </p:nvSpPr>
        <p:spPr>
          <a:xfrm>
            <a:off x="457200" y="457200"/>
            <a:ext cx="8229600" cy="685784"/>
          </a:xfrm>
        </p:spPr>
        <p:txBody>
          <a:bodyPr/>
          <a:lstStyle/>
          <a:p>
            <a:r>
              <a:rPr lang="en-US" altLang="ja-JP" dirty="0" smtClean="0"/>
              <a:t>3.7.2</a:t>
            </a:r>
            <a:r>
              <a:rPr lang="ja-JP" altLang="en-US" dirty="0"/>
              <a:t>　感染経路</a:t>
            </a:r>
          </a:p>
        </p:txBody>
      </p:sp>
      <p:sp>
        <p:nvSpPr>
          <p:cNvPr id="61" name="フッター プレースホルダ 60"/>
          <p:cNvSpPr>
            <a:spLocks noGrp="1"/>
          </p:cNvSpPr>
          <p:nvPr>
            <p:ph type="ftr" sz="quarter" idx="10"/>
          </p:nvPr>
        </p:nvSpPr>
        <p:spPr>
          <a:xfrm>
            <a:off x="3124200" y="6357958"/>
            <a:ext cx="3305188" cy="347642"/>
          </a:xfrm>
        </p:spPr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60" name="スライド番号プレースホルダ 59"/>
          <p:cNvSpPr>
            <a:spLocks noGrp="1"/>
          </p:cNvSpPr>
          <p:nvPr>
            <p:ph type="sldNum" sz="quarter" idx="11"/>
          </p:nvPr>
        </p:nvSpPr>
        <p:spPr>
          <a:xfrm>
            <a:off x="6401010" y="6357958"/>
            <a:ext cx="2133600" cy="314348"/>
          </a:xfrm>
        </p:spPr>
        <p:txBody>
          <a:bodyPr/>
          <a:lstStyle/>
          <a:p>
            <a:fld id="{7B8DB14B-5E96-44EF-999C-F2EB4600A56E}" type="slidenum">
              <a:rPr lang="en-US" altLang="ja-JP" smtClean="0"/>
              <a:pPr/>
              <a:t>9</a:t>
            </a:fld>
            <a:endParaRPr lang="en-US" altLang="ja-JP"/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357158" y="1214422"/>
            <a:ext cx="8535322" cy="1138773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buFont typeface="Wingdings" pitchFamily="2" charset="2"/>
              <a:buChar char="n"/>
            </a:pPr>
            <a:r>
              <a:rPr lang="ja-JP" altLang="ja-JP" dirty="0"/>
              <a:t>メールの添付</a:t>
            </a:r>
            <a:r>
              <a:rPr lang="ja-JP" altLang="ja-JP" dirty="0" smtClean="0"/>
              <a:t>ファイル</a:t>
            </a:r>
            <a:endParaRPr lang="en-US" altLang="ja-JP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sz="1600" dirty="0"/>
              <a:t>添付ファイルを</a:t>
            </a:r>
            <a:r>
              <a:rPr lang="ja-JP" altLang="ja-JP" sz="1600" dirty="0" smtClean="0"/>
              <a:t>開くと</a:t>
            </a:r>
            <a:r>
              <a:rPr lang="ja-JP" altLang="ja-JP" sz="1600" dirty="0"/>
              <a:t>ウィルスプログラムが活動して</a:t>
            </a:r>
            <a:r>
              <a:rPr lang="ja-JP" altLang="ja-JP" sz="1600" dirty="0" smtClean="0"/>
              <a:t>感染</a:t>
            </a:r>
            <a:r>
              <a:rPr lang="ja-JP" altLang="en-US" sz="1600" dirty="0" smtClean="0"/>
              <a:t>する</a:t>
            </a:r>
            <a:r>
              <a:rPr lang="ja-JP" altLang="ja-JP" sz="1600" dirty="0" smtClean="0"/>
              <a:t>。</a:t>
            </a:r>
            <a:endParaRPr lang="en-US" altLang="ja-JP" sz="1600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sz="1600" dirty="0"/>
              <a:t>覚えのないメールに添付されたファイルは開かずに</a:t>
            </a:r>
            <a:r>
              <a:rPr lang="ja-JP" altLang="ja-JP" sz="1600" dirty="0" smtClean="0"/>
              <a:t>削除</a:t>
            </a:r>
            <a:r>
              <a:rPr lang="ja-JP" altLang="en-US" sz="1600" dirty="0" smtClean="0"/>
              <a:t>する。</a:t>
            </a:r>
            <a:endParaRPr lang="en-US" altLang="ja-JP" sz="1600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sz="1600" dirty="0"/>
              <a:t>添付ファイルの安全性を見極める</a:t>
            </a:r>
            <a:r>
              <a:rPr lang="ja-JP" altLang="ja-JP" sz="1600" dirty="0" smtClean="0"/>
              <a:t>ため拡張子</a:t>
            </a:r>
            <a:r>
              <a:rPr lang="ja-JP" altLang="ja-JP" sz="1600" dirty="0"/>
              <a:t>が表示されるように</a:t>
            </a:r>
            <a:r>
              <a:rPr lang="ja-JP" altLang="ja-JP" sz="1600" dirty="0" smtClean="0"/>
              <a:t>設定</a:t>
            </a:r>
            <a:r>
              <a:rPr lang="ja-JP" altLang="en-US" sz="1600" dirty="0" smtClean="0"/>
              <a:t>する。</a:t>
            </a:r>
            <a:endParaRPr kumimoji="1" lang="ja-JP" altLang="en-US" sz="1600" dirty="0"/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357158" y="2428868"/>
            <a:ext cx="8535322" cy="861774"/>
          </a:xfrm>
          <a:prstGeom prst="rect">
            <a:avLst/>
          </a:prstGeom>
          <a:noFill/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buFont typeface="Wingdings" pitchFamily="2" charset="2"/>
              <a:buChar char="n"/>
            </a:pPr>
            <a:r>
              <a:rPr lang="ja-JP" altLang="ja-JP" dirty="0"/>
              <a:t>偽</a:t>
            </a:r>
            <a:r>
              <a:rPr lang="ja-JP" altLang="ja-JP" dirty="0" smtClean="0"/>
              <a:t>の</a:t>
            </a:r>
            <a:r>
              <a:rPr lang="ja-JP" altLang="en-US" dirty="0" smtClean="0"/>
              <a:t>ウィルス感染メッセージ</a:t>
            </a:r>
            <a:endParaRPr lang="en-US" altLang="ja-JP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sz="1600" dirty="0"/>
              <a:t>偽の警告メッセージを送信し、画面に書かれた</a:t>
            </a:r>
            <a:r>
              <a:rPr lang="en-US" altLang="ja-JP" sz="1600" dirty="0"/>
              <a:t>URL</a:t>
            </a:r>
            <a:r>
              <a:rPr lang="ja-JP" altLang="ja-JP" sz="1600" dirty="0"/>
              <a:t>をクリックすると感染</a:t>
            </a:r>
            <a:r>
              <a:rPr lang="ja-JP" altLang="ja-JP" sz="1600" dirty="0" smtClean="0"/>
              <a:t>する</a:t>
            </a:r>
            <a:r>
              <a:rPr lang="ja-JP" altLang="en-US" sz="1600" dirty="0" smtClean="0"/>
              <a:t>。</a:t>
            </a:r>
            <a:endParaRPr lang="en-US" altLang="ja-JP" sz="1600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sz="1600" dirty="0"/>
              <a:t>ウィルス対策ソフトを最新状態に</a:t>
            </a:r>
            <a:r>
              <a:rPr lang="ja-JP" altLang="ja-JP" sz="1600" dirty="0" smtClean="0"/>
              <a:t>保</a:t>
            </a:r>
            <a:r>
              <a:rPr lang="ja-JP" altLang="en-US" sz="1600" dirty="0" smtClean="0"/>
              <a:t>ち</a:t>
            </a:r>
            <a:r>
              <a:rPr lang="ja-JP" altLang="ja-JP" sz="1600" dirty="0" smtClean="0"/>
              <a:t>、</a:t>
            </a:r>
            <a:r>
              <a:rPr lang="ja-JP" altLang="en-US" sz="1600" dirty="0"/>
              <a:t>警告</a:t>
            </a:r>
            <a:r>
              <a:rPr lang="ja-JP" altLang="ja-JP" sz="1600" dirty="0" smtClean="0"/>
              <a:t>メッセージは無視</a:t>
            </a:r>
            <a:r>
              <a:rPr lang="ja-JP" altLang="en-US" sz="1600" dirty="0" smtClean="0"/>
              <a:t>する。</a:t>
            </a:r>
            <a:endParaRPr kumimoji="1" lang="ja-JP" altLang="en-US" sz="1600" dirty="0"/>
          </a:p>
        </p:txBody>
      </p:sp>
      <p:sp>
        <p:nvSpPr>
          <p:cNvPr id="65" name="テキスト ボックス 64"/>
          <p:cNvSpPr txBox="1"/>
          <p:nvPr/>
        </p:nvSpPr>
        <p:spPr>
          <a:xfrm>
            <a:off x="357158" y="3357562"/>
            <a:ext cx="8535322" cy="1107996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buFont typeface="Wingdings" pitchFamily="2" charset="2"/>
              <a:buChar char="n"/>
            </a:pPr>
            <a:r>
              <a:rPr lang="ja-JP" altLang="ja-JP" dirty="0" smtClean="0"/>
              <a:t>セキュリティホール</a:t>
            </a:r>
            <a:r>
              <a:rPr lang="ja-JP" altLang="ja-JP" dirty="0"/>
              <a:t>（</a:t>
            </a:r>
            <a:r>
              <a:rPr lang="en-US" altLang="ja-JP" dirty="0"/>
              <a:t>Security </a:t>
            </a:r>
            <a:r>
              <a:rPr lang="en-US" altLang="ja-JP" dirty="0" smtClean="0"/>
              <a:t>Hole</a:t>
            </a:r>
            <a:r>
              <a:rPr lang="ja-JP" altLang="ja-JP" dirty="0" smtClean="0"/>
              <a:t>）</a:t>
            </a:r>
            <a:endParaRPr lang="en-US" altLang="ja-JP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sz="1600" dirty="0"/>
              <a:t>セキュリティ上の弱点から侵入されて感染</a:t>
            </a:r>
            <a:r>
              <a:rPr lang="ja-JP" altLang="ja-JP" sz="1600" dirty="0" smtClean="0"/>
              <a:t>する</a:t>
            </a:r>
            <a:r>
              <a:rPr lang="en-US" altLang="ja-JP" sz="1600" dirty="0" smtClean="0"/>
              <a:t>.</a:t>
            </a:r>
          </a:p>
          <a:p>
            <a:pPr lvl="1">
              <a:buFont typeface="Wingdings" pitchFamily="2" charset="2"/>
              <a:buChar char="ü"/>
            </a:pPr>
            <a:r>
              <a:rPr lang="ja-JP" altLang="ja-JP" sz="1600" dirty="0" smtClean="0"/>
              <a:t>レジストリを書き換え</a:t>
            </a:r>
            <a:r>
              <a:rPr lang="ja-JP" altLang="en-US" sz="1600" dirty="0"/>
              <a:t>・</a:t>
            </a:r>
            <a:r>
              <a:rPr lang="ja-JP" altLang="ja-JP" sz="1600" dirty="0" smtClean="0"/>
              <a:t>バックドア</a:t>
            </a:r>
            <a:r>
              <a:rPr lang="ja-JP" altLang="en-US" sz="1600" dirty="0" smtClean="0"/>
              <a:t>の仕掛け</a:t>
            </a:r>
            <a:endParaRPr lang="en-US" altLang="ja-JP" sz="1600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sz="1600" dirty="0"/>
              <a:t>修正プログラムを</a:t>
            </a:r>
            <a:r>
              <a:rPr lang="ja-JP" altLang="ja-JP" sz="1600" dirty="0" smtClean="0"/>
              <a:t>ダウンロード</a:t>
            </a:r>
            <a:r>
              <a:rPr lang="ja-JP" altLang="en-US" sz="1600" dirty="0" smtClean="0"/>
              <a:t>しシステムを最新状態に保つ。</a:t>
            </a:r>
            <a:endParaRPr kumimoji="1" lang="en-US" altLang="ja-JP" sz="1600" dirty="0"/>
          </a:p>
        </p:txBody>
      </p:sp>
      <p:sp>
        <p:nvSpPr>
          <p:cNvPr id="66" name="テキスト ボックス 65"/>
          <p:cNvSpPr txBox="1"/>
          <p:nvPr/>
        </p:nvSpPr>
        <p:spPr>
          <a:xfrm>
            <a:off x="357158" y="4572008"/>
            <a:ext cx="8535322" cy="923330"/>
          </a:xfrm>
          <a:prstGeom prst="rect">
            <a:avLst/>
          </a:prstGeom>
          <a:noFill/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buFont typeface="Wingdings" pitchFamily="2" charset="2"/>
              <a:buChar char="n"/>
            </a:pPr>
            <a:r>
              <a:rPr lang="en-US" altLang="ja-JP" dirty="0"/>
              <a:t>USB</a:t>
            </a:r>
            <a:r>
              <a:rPr lang="ja-JP" altLang="ja-JP" dirty="0"/>
              <a:t>メモリに感染する</a:t>
            </a:r>
            <a:r>
              <a:rPr lang="ja-JP" altLang="ja-JP" dirty="0" smtClean="0"/>
              <a:t>ウィルス</a:t>
            </a:r>
            <a:endParaRPr lang="en-US" altLang="ja-JP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dirty="0" smtClean="0"/>
              <a:t>リムーバブルメディア</a:t>
            </a:r>
            <a:r>
              <a:rPr lang="ja-JP" altLang="en-US" sz="1600" dirty="0" smtClean="0"/>
              <a:t>の</a:t>
            </a:r>
            <a:r>
              <a:rPr lang="ja-JP" altLang="ja-JP" sz="1600" dirty="0" smtClean="0"/>
              <a:t>自動実行機能を悪用</a:t>
            </a:r>
            <a:r>
              <a:rPr lang="ja-JP" altLang="ja-JP" sz="1600" dirty="0"/>
              <a:t>し、接続した途端</a:t>
            </a:r>
            <a:r>
              <a:rPr lang="ja-JP" altLang="ja-JP" sz="1600" dirty="0" smtClean="0"/>
              <a:t>に感染</a:t>
            </a:r>
            <a:r>
              <a:rPr lang="ja-JP" altLang="en-US" sz="1600" dirty="0" smtClean="0"/>
              <a:t>する。</a:t>
            </a:r>
            <a:endParaRPr lang="en-US" altLang="ja-JP" sz="1600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sz="1600" dirty="0"/>
              <a:t>自動実行の設定をコントロールパネル</a:t>
            </a:r>
            <a:r>
              <a:rPr lang="ja-JP" altLang="ja-JP" dirty="0"/>
              <a:t>で</a:t>
            </a:r>
            <a:r>
              <a:rPr lang="ja-JP" altLang="ja-JP" dirty="0" smtClean="0"/>
              <a:t>停止</a:t>
            </a:r>
            <a:r>
              <a:rPr lang="ja-JP" altLang="en-US" dirty="0" smtClean="0"/>
              <a:t>する。</a:t>
            </a:r>
            <a:endParaRPr kumimoji="1" lang="ja-JP" altLang="en-US" dirty="0"/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357158" y="5572140"/>
            <a:ext cx="8535322" cy="615553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buFont typeface="Wingdings" pitchFamily="2" charset="2"/>
              <a:buChar char="n"/>
            </a:pPr>
            <a:r>
              <a:rPr lang="ja-JP" altLang="ja-JP" dirty="0"/>
              <a:t>暴露型</a:t>
            </a:r>
            <a:r>
              <a:rPr lang="ja-JP" altLang="ja-JP" dirty="0" smtClean="0"/>
              <a:t>ウィルス</a:t>
            </a:r>
            <a:endParaRPr lang="en-US" altLang="ja-JP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sz="1600" dirty="0"/>
              <a:t>ファイル共有</a:t>
            </a:r>
            <a:r>
              <a:rPr lang="ja-JP" altLang="ja-JP" sz="1600" dirty="0" smtClean="0"/>
              <a:t>ソフト</a:t>
            </a:r>
            <a:r>
              <a:rPr lang="ja-JP" altLang="en-US" sz="1600" dirty="0" smtClean="0"/>
              <a:t>に</a:t>
            </a:r>
            <a:r>
              <a:rPr lang="ja-JP" altLang="ja-JP" sz="1600" dirty="0" smtClean="0"/>
              <a:t>感染</a:t>
            </a:r>
            <a:r>
              <a:rPr lang="ja-JP" altLang="en-US" sz="1600" dirty="0" smtClean="0"/>
              <a:t>し、</a:t>
            </a:r>
            <a:r>
              <a:rPr lang="ja-JP" altLang="ja-JP" sz="1600" dirty="0" smtClean="0"/>
              <a:t>意図</a:t>
            </a:r>
            <a:r>
              <a:rPr lang="ja-JP" altLang="ja-JP" sz="1600" dirty="0"/>
              <a:t>していないファイルまで共有され、公開</a:t>
            </a:r>
            <a:r>
              <a:rPr lang="ja-JP" altLang="ja-JP" sz="1600" dirty="0" smtClean="0"/>
              <a:t>され</a:t>
            </a:r>
            <a:r>
              <a:rPr lang="ja-JP" altLang="en-US" sz="1600" dirty="0" smtClean="0"/>
              <a:t>る。</a:t>
            </a:r>
            <a:endParaRPr kumimoji="1" lang="ja-JP" altLang="en-US" sz="1600" dirty="0"/>
          </a:p>
        </p:txBody>
      </p:sp>
    </p:spTree>
  </p:cSld>
  <p:clrMapOvr>
    <a:masterClrMapping/>
  </p:clrMapOvr>
  <p:transition>
    <p:zoom/>
  </p:transition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695</TotalTime>
  <Words>1109</Words>
  <Application>Microsoft Office PowerPoint</Application>
  <PresentationFormat>画面に合わせる (4:3)</PresentationFormat>
  <Paragraphs>158</Paragraphs>
  <Slides>13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13</vt:i4>
      </vt:variant>
    </vt:vector>
  </HeadingPairs>
  <TitlesOfParts>
    <vt:vector size="21" baseType="lpstr">
      <vt:lpstr>ＭＳ Ｐゴシック</vt:lpstr>
      <vt:lpstr>游ゴシック</vt:lpstr>
      <vt:lpstr>游ゴシック Light</vt:lpstr>
      <vt:lpstr>Arial</vt:lpstr>
      <vt:lpstr>Calibri</vt:lpstr>
      <vt:lpstr>Times New Roman</vt:lpstr>
      <vt:lpstr>Wingdings</vt:lpstr>
      <vt:lpstr>Office テーマ</vt:lpstr>
      <vt:lpstr>モバイルネットワーク時代の情報倫理 ［第2版］　＜近代科学社刊＞</vt:lpstr>
      <vt:lpstr>３.１　有害なプログラム</vt:lpstr>
      <vt:lpstr>３.２　コンピュータウィルス</vt:lpstr>
      <vt:lpstr>３.３　コンピュータウィルスの分類</vt:lpstr>
      <vt:lpstr>３.４　ワーム </vt:lpstr>
      <vt:lpstr>３.５　トロイの木馬</vt:lpstr>
      <vt:lpstr>３.６　スパイウェア・アドウェア</vt:lpstr>
      <vt:lpstr>３.７　ウィルスによる被害の現状</vt:lpstr>
      <vt:lpstr>3.7.2　感染経路</vt:lpstr>
      <vt:lpstr>3.7.3　携帯電話に感染するウィルス</vt:lpstr>
      <vt:lpstr>スマートフォンの不正アプリ</vt:lpstr>
      <vt:lpstr>３.８　ウィルス対策</vt:lpstr>
      <vt:lpstr>3.8.2　組織としての対策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ネットワーク社会の 情報倫理</dc:title>
  <dc:creator>T.Yamazumi</dc:creator>
  <cp:lastModifiedBy>山口 幸治</cp:lastModifiedBy>
  <cp:revision>128</cp:revision>
  <dcterms:created xsi:type="dcterms:W3CDTF">2005-12-03T05:15:44Z</dcterms:created>
  <dcterms:modified xsi:type="dcterms:W3CDTF">2015-11-30T10:27:58Z</dcterms:modified>
</cp:coreProperties>
</file>

<file path=docProps/thumbnail.jpeg>
</file>