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15"/>
  </p:notesMasterIdLst>
  <p:sldIdLst>
    <p:sldId id="256" r:id="rId2"/>
    <p:sldId id="260" r:id="rId3"/>
    <p:sldId id="270" r:id="rId4"/>
    <p:sldId id="261" r:id="rId5"/>
    <p:sldId id="262" r:id="rId6"/>
    <p:sldId id="263" r:id="rId7"/>
    <p:sldId id="264" r:id="rId8"/>
    <p:sldId id="265" r:id="rId9"/>
    <p:sldId id="271" r:id="rId10"/>
    <p:sldId id="266" r:id="rId11"/>
    <p:sldId id="272" r:id="rId12"/>
    <p:sldId id="273" r:id="rId13"/>
    <p:sldId id="269" r:id="rId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9900"/>
    <a:srgbClr val="99FF33"/>
    <a:srgbClr val="FFCCCC"/>
    <a:srgbClr val="66FFFF"/>
    <a:srgbClr val="CCFF33"/>
    <a:srgbClr val="6699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51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9B2CA-BFB3-484A-84E1-DDBC7BF894FC}" type="datetimeFigureOut">
              <a:rPr kumimoji="1" lang="ja-JP" altLang="en-US" smtClean="0"/>
              <a:pPr/>
              <a:t>2015/11/30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19A7D-7C9D-4418-91B2-9874B99A8F7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70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6D246-BB74-47BF-BAB7-2C957927D40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986001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CB9-3370-4B31-9D18-5ED9FD5E04C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2923765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CB9-3370-4B31-9D18-5ED9FD5E04C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27505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35C3-E65E-4F4B-A6D2-ED3E796497BB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723754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12A6E-5921-4C8E-AA41-B6BBF9F62E6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0728685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DAFB3-1799-4157-8BBB-AED395C29A11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436354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187CE-52E0-40BC-9DD1-73914DED0111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6448881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5184-80C1-42B6-9935-5E731E1FD09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919405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3BDF-3988-4F32-AF29-B1C649F0891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2693196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4BCB9-3370-4B31-9D18-5ED9FD5E04C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3752575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C8230-47B8-41FB-932F-85CA6CF40B54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122645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4BCB9-3370-4B31-9D18-5ED9FD5E04C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5950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zoom/>
  </p:transition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1122363"/>
            <a:ext cx="7488832" cy="2387600"/>
          </a:xfrm>
        </p:spPr>
        <p:txBody>
          <a:bodyPr>
            <a:normAutofit/>
          </a:bodyPr>
          <a:lstStyle/>
          <a:p>
            <a:r>
              <a:rPr lang="ja-JP" altLang="en-US" sz="4400" dirty="0" smtClean="0"/>
              <a:t>モバイルネットワーク時代の情報倫理</a:t>
            </a:r>
            <a:r>
              <a:rPr lang="en-US" altLang="ja-JP" sz="4400" dirty="0" smtClean="0"/>
              <a:t/>
            </a:r>
            <a:br>
              <a:rPr lang="en-US" altLang="ja-JP" sz="4400" dirty="0" smtClean="0"/>
            </a:br>
            <a:r>
              <a:rPr lang="ja-JP" altLang="en-US" sz="2400" dirty="0" smtClean="0"/>
              <a:t>［第</a:t>
            </a:r>
            <a:r>
              <a:rPr lang="en-US" altLang="ja-JP" sz="2400" dirty="0" smtClean="0"/>
              <a:t>2</a:t>
            </a:r>
            <a:r>
              <a:rPr lang="ja-JP" altLang="en-US" sz="2400" dirty="0" smtClean="0"/>
              <a:t>版］</a:t>
            </a:r>
            <a:r>
              <a:rPr lang="ja-JP" altLang="en-US" sz="2900" dirty="0" smtClean="0"/>
              <a:t>　</a:t>
            </a:r>
            <a:r>
              <a:rPr lang="ja-JP" altLang="en-US" sz="2000" dirty="0" smtClean="0"/>
              <a:t>＜近代科学社刊＞</a:t>
            </a:r>
            <a:endParaRPr lang="ja-JP" alt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005064"/>
            <a:ext cx="6858000" cy="1252736"/>
          </a:xfrm>
        </p:spPr>
        <p:txBody>
          <a:bodyPr/>
          <a:lstStyle/>
          <a:p>
            <a:r>
              <a:rPr lang="ja-JP" altLang="en-US" dirty="0" smtClean="0"/>
              <a:t>第５章　情報</a:t>
            </a:r>
            <a:r>
              <a:rPr lang="ja-JP" altLang="en-US" dirty="0"/>
              <a:t>セキュリティ（後半</a:t>
            </a:r>
            <a:r>
              <a:rPr lang="ja-JP" altLang="en-US" dirty="0" smtClean="0"/>
              <a:t>）</a:t>
            </a:r>
            <a:endParaRPr lang="ja-JP" altLang="en-US" dirty="0"/>
          </a:p>
        </p:txBody>
      </p:sp>
      <p:pic>
        <p:nvPicPr>
          <p:cNvPr id="6" name="Picture 4" descr="16"/>
          <p:cNvPicPr>
            <a:picLocks noChangeAspect="1" noChangeArrowheads="1"/>
          </p:cNvPicPr>
          <p:nvPr/>
        </p:nvPicPr>
        <p:blipFill>
          <a:blip r:embed="rId2" cstate="print"/>
          <a:srcRect b="11836"/>
          <a:stretch>
            <a:fillRect/>
          </a:stretch>
        </p:blipFill>
        <p:spPr bwMode="auto">
          <a:xfrm>
            <a:off x="6329443" y="4564057"/>
            <a:ext cx="167266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22" y="4504771"/>
            <a:ext cx="4324350" cy="1657350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4.5.7</a:t>
            </a:r>
            <a:r>
              <a:rPr lang="ja-JP" altLang="en-US" dirty="0"/>
              <a:t>　</a:t>
            </a:r>
            <a:r>
              <a:rPr lang="en-US" altLang="ja-JP" dirty="0" err="1"/>
              <a:t>SSL</a:t>
            </a:r>
            <a:endParaRPr lang="en-US" altLang="ja-JP" dirty="0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35C3-E65E-4F4B-A6D2-ED3E796497BB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714348" y="1785926"/>
            <a:ext cx="7127875" cy="2263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latin typeface="ＭＳ Ｐゴシック" charset="-128"/>
              </a:rPr>
              <a:t>・通信路に独自の層を作成して行う暗号と認証のシステム </a:t>
            </a:r>
          </a:p>
          <a:p>
            <a:pPr>
              <a:spcBef>
                <a:spcPct val="50000"/>
              </a:spcBef>
            </a:pPr>
            <a:r>
              <a:rPr lang="ja-JP" altLang="en-US" sz="2000">
                <a:latin typeface="ＭＳ Ｐゴシック" charset="-128"/>
              </a:rPr>
              <a:t>・</a:t>
            </a:r>
            <a:r>
              <a:rPr lang="en-US" altLang="ja-JP" sz="2000">
                <a:latin typeface="ＭＳ Ｐゴシック" charset="-128"/>
              </a:rPr>
              <a:t>Web</a:t>
            </a:r>
            <a:r>
              <a:rPr lang="ja-JP" altLang="en-US" sz="2000">
                <a:latin typeface="ＭＳ Ｐゴシック" charset="-128"/>
              </a:rPr>
              <a:t>ブラウザにおける商取引で実用化</a:t>
            </a:r>
          </a:p>
          <a:p>
            <a:pPr>
              <a:spcBef>
                <a:spcPct val="50000"/>
              </a:spcBef>
            </a:pPr>
            <a:r>
              <a:rPr lang="ja-JP" altLang="en-US" sz="2000">
                <a:latin typeface="ＭＳ Ｐゴシック" charset="-128"/>
              </a:rPr>
              <a:t>・送信データの暗号化は高速な共通鍵暗号 </a:t>
            </a:r>
          </a:p>
          <a:p>
            <a:pPr>
              <a:spcBef>
                <a:spcPct val="50000"/>
              </a:spcBef>
            </a:pPr>
            <a:r>
              <a:rPr lang="ja-JP" altLang="en-US" sz="2000">
                <a:latin typeface="ＭＳ Ｐゴシック" charset="-128"/>
              </a:rPr>
              <a:t>・共通鍵は公開鍵暗号方式で暗号化し安全に配送</a:t>
            </a:r>
          </a:p>
          <a:p>
            <a:pPr>
              <a:spcBef>
                <a:spcPct val="50000"/>
              </a:spcBef>
            </a:pPr>
            <a:r>
              <a:rPr lang="ja-JP" altLang="en-US" sz="2000">
                <a:latin typeface="ＭＳ Ｐゴシック" charset="-128"/>
              </a:rPr>
              <a:t>・アドレスは</a:t>
            </a:r>
            <a:r>
              <a:rPr lang="en-US" altLang="ja-JP" sz="2000">
                <a:latin typeface="ＭＳ Ｐゴシック" charset="-128"/>
              </a:rPr>
              <a:t>"</a:t>
            </a:r>
            <a:r>
              <a:rPr lang="en-US" altLang="ja-JP" sz="2000">
                <a:solidFill>
                  <a:srgbClr val="FF0000"/>
                </a:solidFill>
                <a:latin typeface="ＭＳ Ｐゴシック" charset="-128"/>
              </a:rPr>
              <a:t>https</a:t>
            </a:r>
            <a:r>
              <a:rPr lang="en-US" altLang="ja-JP" sz="2000">
                <a:latin typeface="ＭＳ Ｐゴシック" charset="-128"/>
              </a:rPr>
              <a:t>"</a:t>
            </a:r>
            <a:r>
              <a:rPr lang="ja-JP" altLang="en-US" sz="2000">
                <a:latin typeface="ＭＳ Ｐゴシック" charset="-128"/>
              </a:rPr>
              <a:t>で始まる</a:t>
            </a:r>
            <a:r>
              <a:rPr lang="en-US" altLang="ja-JP" sz="2000">
                <a:latin typeface="ＭＳ Ｐゴシック" charset="-128"/>
              </a:rPr>
              <a:t>URL</a:t>
            </a:r>
            <a:r>
              <a:rPr lang="en-US" altLang="ja-JP" sz="2000"/>
              <a:t> 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42909" y="1285860"/>
            <a:ext cx="3960813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dirty="0" err="1">
                <a:latin typeface="Times New Roman" pitchFamily="18" charset="0"/>
              </a:rPr>
              <a:t>SSL</a:t>
            </a:r>
            <a:r>
              <a:rPr lang="ja-JP" altLang="en-US" sz="2400" dirty="0">
                <a:latin typeface="Times New Roman" pitchFamily="18" charset="0"/>
              </a:rPr>
              <a:t>（</a:t>
            </a:r>
            <a:r>
              <a:rPr lang="en-US" altLang="ja-JP" sz="2400" dirty="0">
                <a:latin typeface="Times New Roman" pitchFamily="18" charset="0"/>
              </a:rPr>
              <a:t>Secure Socket Layer</a:t>
            </a:r>
            <a:r>
              <a:rPr lang="ja-JP" altLang="en-US" sz="2400" dirty="0">
                <a:latin typeface="Times New Roman" pitchFamily="18" charset="0"/>
              </a:rPr>
              <a:t>） 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714348" y="4143380"/>
            <a:ext cx="3889375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dirty="0">
                <a:solidFill>
                  <a:schemeClr val="tx1"/>
                </a:solidFill>
                <a:latin typeface="ＭＳ Ｐゴシック" charset="-128"/>
              </a:rPr>
              <a:t>SSL</a:t>
            </a:r>
            <a:r>
              <a:rPr lang="ja-JP" altLang="en-US" dirty="0">
                <a:solidFill>
                  <a:schemeClr val="tx1"/>
                </a:solidFill>
                <a:latin typeface="ＭＳ Ｐゴシック" charset="-128"/>
              </a:rPr>
              <a:t>のサイトで表示されるアイコン</a:t>
            </a:r>
          </a:p>
        </p:txBody>
      </p:sp>
      <p:cxnSp>
        <p:nvCxnSpPr>
          <p:cNvPr id="21" name="直線矢印コネクタ 20"/>
          <p:cNvCxnSpPr/>
          <p:nvPr/>
        </p:nvCxnSpPr>
        <p:spPr>
          <a:xfrm flipH="1">
            <a:off x="3071802" y="5050971"/>
            <a:ext cx="3003234" cy="30685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0853" y="4920319"/>
            <a:ext cx="710949" cy="875014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6075036" y="4861961"/>
            <a:ext cx="382913" cy="26266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ＳＳＬの流れ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5184-80C1-42B6-9935-5E731E1FD09F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1397345" y="2164476"/>
            <a:ext cx="1263239" cy="62820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暗号化されたメッセージ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20" name="AutoShape 4"/>
          <p:cNvSpPr>
            <a:spLocks noChangeArrowheads="1"/>
          </p:cNvSpPr>
          <p:nvPr/>
        </p:nvSpPr>
        <p:spPr bwMode="auto">
          <a:xfrm>
            <a:off x="1397345" y="3634825"/>
            <a:ext cx="1158562" cy="4584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メッセージ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2784570" y="3124334"/>
            <a:ext cx="1478690" cy="40748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共通鍵（生成）</a:t>
            </a:r>
            <a:endParaRPr kumimoji="1" lang="ja-JP" sz="1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2555906" y="5097250"/>
            <a:ext cx="1234783" cy="577273"/>
          </a:xfrm>
          <a:prstGeom prst="rect">
            <a:avLst/>
          </a:prstGeom>
          <a:solidFill>
            <a:srgbClr val="000000"/>
          </a:solidFill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暗号化された共通鍵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4949251" y="4472437"/>
            <a:ext cx="823188" cy="4074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公開鍵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5850693" y="4472437"/>
            <a:ext cx="775423" cy="4074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秘密鍵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25" name="AutoShape 9"/>
          <p:cNvSpPr>
            <a:spLocks noChangeArrowheads="1"/>
          </p:cNvSpPr>
          <p:nvPr/>
        </p:nvSpPr>
        <p:spPr bwMode="auto">
          <a:xfrm>
            <a:off x="4859818" y="4361510"/>
            <a:ext cx="1842519" cy="631605"/>
          </a:xfrm>
          <a:prstGeom prst="roundRect">
            <a:avLst>
              <a:gd name="adj" fmla="val 13810"/>
            </a:avLst>
          </a:prstGeom>
          <a:noFill/>
          <a:ln w="9525">
            <a:solidFill>
              <a:srgbClr val="000000"/>
            </a:solidFill>
            <a:prstDash val="lgDash"/>
            <a:round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cxnSp>
        <p:nvCxnSpPr>
          <p:cNvPr id="34826" name="AutoShape 10"/>
          <p:cNvCxnSpPr>
            <a:cxnSpLocks noChangeShapeType="1"/>
          </p:cNvCxnSpPr>
          <p:nvPr/>
        </p:nvCxnSpPr>
        <p:spPr bwMode="auto">
          <a:xfrm>
            <a:off x="3091487" y="3562383"/>
            <a:ext cx="1016" cy="1525812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4827" name="AutoShape 11"/>
          <p:cNvCxnSpPr>
            <a:cxnSpLocks noChangeShapeType="1"/>
          </p:cNvCxnSpPr>
          <p:nvPr/>
        </p:nvCxnSpPr>
        <p:spPr bwMode="auto">
          <a:xfrm flipH="1">
            <a:off x="3092503" y="4583364"/>
            <a:ext cx="1856747" cy="1132"/>
          </a:xfrm>
          <a:prstGeom prst="straightConnector1">
            <a:avLst/>
          </a:prstGeom>
          <a:noFill/>
          <a:ln w="3810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</p:cxnSp>
      <p:cxnSp>
        <p:nvCxnSpPr>
          <p:cNvPr id="34828" name="AutoShape 12"/>
          <p:cNvCxnSpPr>
            <a:cxnSpLocks noChangeShapeType="1"/>
          </p:cNvCxnSpPr>
          <p:nvPr/>
        </p:nvCxnSpPr>
        <p:spPr bwMode="auto">
          <a:xfrm flipV="1">
            <a:off x="1869916" y="2792685"/>
            <a:ext cx="0" cy="842140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4829" name="AutoShape 13"/>
          <p:cNvCxnSpPr>
            <a:cxnSpLocks noChangeShapeType="1"/>
          </p:cNvCxnSpPr>
          <p:nvPr/>
        </p:nvCxnSpPr>
        <p:spPr bwMode="auto">
          <a:xfrm flipH="1">
            <a:off x="1869916" y="3218283"/>
            <a:ext cx="914654" cy="1132"/>
          </a:xfrm>
          <a:prstGeom prst="straightConnector1">
            <a:avLst/>
          </a:prstGeom>
          <a:noFill/>
          <a:ln w="3810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</p:cxnSp>
      <p:sp>
        <p:nvSpPr>
          <p:cNvPr id="34830" name="AutoShape 14"/>
          <p:cNvSpPr>
            <a:spLocks noChangeArrowheads="1"/>
          </p:cNvSpPr>
          <p:nvPr/>
        </p:nvSpPr>
        <p:spPr bwMode="auto">
          <a:xfrm>
            <a:off x="5055960" y="2209753"/>
            <a:ext cx="1250027" cy="628209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暗号化されたメッセージ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6626116" y="3019067"/>
            <a:ext cx="866889" cy="4074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共通鍵</a:t>
            </a:r>
            <a:endParaRPr kumimoji="1" lang="ja-JP" sz="1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34832" name="AutoShape 16"/>
          <p:cNvCxnSpPr>
            <a:cxnSpLocks noChangeShapeType="1"/>
          </p:cNvCxnSpPr>
          <p:nvPr/>
        </p:nvCxnSpPr>
        <p:spPr bwMode="auto">
          <a:xfrm>
            <a:off x="3790689" y="5447009"/>
            <a:ext cx="2637252" cy="905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6427941" y="5097250"/>
            <a:ext cx="1263239" cy="577273"/>
          </a:xfrm>
          <a:prstGeom prst="rect">
            <a:avLst/>
          </a:prstGeom>
          <a:solidFill>
            <a:srgbClr val="000000"/>
          </a:solidFill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暗号化された共通鍵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34834" name="AutoShape 18"/>
          <p:cNvCxnSpPr>
            <a:cxnSpLocks noChangeShapeType="1"/>
          </p:cNvCxnSpPr>
          <p:nvPr/>
        </p:nvCxnSpPr>
        <p:spPr bwMode="auto">
          <a:xfrm flipV="1">
            <a:off x="7054987" y="3426554"/>
            <a:ext cx="0" cy="1670696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4835" name="AutoShape 19"/>
          <p:cNvCxnSpPr>
            <a:cxnSpLocks noChangeShapeType="1"/>
          </p:cNvCxnSpPr>
          <p:nvPr/>
        </p:nvCxnSpPr>
        <p:spPr bwMode="auto">
          <a:xfrm>
            <a:off x="6626116" y="4584496"/>
            <a:ext cx="428871" cy="1132"/>
          </a:xfrm>
          <a:prstGeom prst="straightConnector1">
            <a:avLst/>
          </a:prstGeom>
          <a:noFill/>
          <a:ln w="3810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</p:cxnSp>
      <p:sp>
        <p:nvSpPr>
          <p:cNvPr id="34836" name="AutoShape 20"/>
          <p:cNvSpPr>
            <a:spLocks noChangeArrowheads="1"/>
          </p:cNvSpPr>
          <p:nvPr/>
        </p:nvSpPr>
        <p:spPr bwMode="auto">
          <a:xfrm>
            <a:off x="4949251" y="3634825"/>
            <a:ext cx="1097585" cy="45842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メッセージ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34837" name="AutoShape 21"/>
          <p:cNvCxnSpPr>
            <a:cxnSpLocks noChangeShapeType="1"/>
          </p:cNvCxnSpPr>
          <p:nvPr/>
        </p:nvCxnSpPr>
        <p:spPr bwMode="auto">
          <a:xfrm>
            <a:off x="5391333" y="2837961"/>
            <a:ext cx="0" cy="796863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4838" name="AutoShape 22"/>
          <p:cNvCxnSpPr>
            <a:cxnSpLocks noChangeShapeType="1"/>
          </p:cNvCxnSpPr>
          <p:nvPr/>
        </p:nvCxnSpPr>
        <p:spPr bwMode="auto">
          <a:xfrm flipH="1">
            <a:off x="5391333" y="3238657"/>
            <a:ext cx="1234783" cy="1132"/>
          </a:xfrm>
          <a:prstGeom prst="straightConnector1">
            <a:avLst/>
          </a:prstGeom>
          <a:noFill/>
          <a:ln w="3810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</p:cxnSp>
      <p:cxnSp>
        <p:nvCxnSpPr>
          <p:cNvPr id="34839" name="AutoShape 23"/>
          <p:cNvCxnSpPr>
            <a:cxnSpLocks noChangeShapeType="1"/>
          </p:cNvCxnSpPr>
          <p:nvPr/>
        </p:nvCxnSpPr>
        <p:spPr bwMode="auto">
          <a:xfrm>
            <a:off x="2660583" y="2538006"/>
            <a:ext cx="2395377" cy="113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1214414" y="1698130"/>
            <a:ext cx="3155556" cy="4159762"/>
          </a:xfrm>
          <a:prstGeom prst="rect">
            <a:avLst/>
          </a:prstGeom>
          <a:noFill/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4766320" y="1698130"/>
            <a:ext cx="3020390" cy="4159762"/>
          </a:xfrm>
          <a:prstGeom prst="rect">
            <a:avLst/>
          </a:prstGeom>
          <a:noFill/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34842" name="Text Box 26"/>
          <p:cNvSpPr txBox="1">
            <a:spLocks noChangeArrowheads="1"/>
          </p:cNvSpPr>
          <p:nvPr/>
        </p:nvSpPr>
        <p:spPr bwMode="auto">
          <a:xfrm>
            <a:off x="1630073" y="1428736"/>
            <a:ext cx="2391312" cy="47540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ユーザ（クライアント側）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5484831" y="1428736"/>
            <a:ext cx="1570156" cy="47540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WWW</a:t>
            </a: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サーバ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44" name="Text Box 28"/>
          <p:cNvSpPr txBox="1">
            <a:spLocks noChangeArrowheads="1"/>
          </p:cNvSpPr>
          <p:nvPr/>
        </p:nvSpPr>
        <p:spPr bwMode="auto">
          <a:xfrm>
            <a:off x="1928794" y="3286124"/>
            <a:ext cx="791684" cy="33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暗号化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45" name="Text Box 29"/>
          <p:cNvSpPr txBox="1">
            <a:spLocks noChangeArrowheads="1"/>
          </p:cNvSpPr>
          <p:nvPr/>
        </p:nvSpPr>
        <p:spPr bwMode="auto">
          <a:xfrm>
            <a:off x="3092503" y="4002695"/>
            <a:ext cx="808961" cy="42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暗号化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46" name="Text Box 30"/>
          <p:cNvSpPr txBox="1">
            <a:spLocks noChangeArrowheads="1"/>
          </p:cNvSpPr>
          <p:nvPr/>
        </p:nvSpPr>
        <p:spPr bwMode="auto">
          <a:xfrm>
            <a:off x="5484831" y="2879842"/>
            <a:ext cx="675828" cy="42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復号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47" name="Text Box 31"/>
          <p:cNvSpPr txBox="1">
            <a:spLocks noChangeArrowheads="1"/>
          </p:cNvSpPr>
          <p:nvPr/>
        </p:nvSpPr>
        <p:spPr bwMode="auto">
          <a:xfrm>
            <a:off x="7054987" y="3865734"/>
            <a:ext cx="628062" cy="424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復号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48" name="Text Box 32"/>
          <p:cNvSpPr txBox="1">
            <a:spLocks noChangeArrowheads="1"/>
          </p:cNvSpPr>
          <p:nvPr/>
        </p:nvSpPr>
        <p:spPr bwMode="auto">
          <a:xfrm>
            <a:off x="4369970" y="4224549"/>
            <a:ext cx="396350" cy="358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１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49" name="Text Box 33"/>
          <p:cNvSpPr txBox="1">
            <a:spLocks noChangeArrowheads="1"/>
          </p:cNvSpPr>
          <p:nvPr/>
        </p:nvSpPr>
        <p:spPr bwMode="auto">
          <a:xfrm>
            <a:off x="2784570" y="4002695"/>
            <a:ext cx="396350" cy="358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２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50" name="Text Box 34"/>
          <p:cNvSpPr txBox="1">
            <a:spLocks noChangeArrowheads="1"/>
          </p:cNvSpPr>
          <p:nvPr/>
        </p:nvSpPr>
        <p:spPr bwMode="auto">
          <a:xfrm>
            <a:off x="4369970" y="5097250"/>
            <a:ext cx="396350" cy="358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３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51" name="Text Box 35"/>
          <p:cNvSpPr txBox="1">
            <a:spLocks noChangeArrowheads="1"/>
          </p:cNvSpPr>
          <p:nvPr/>
        </p:nvSpPr>
        <p:spPr bwMode="auto">
          <a:xfrm>
            <a:off x="1473566" y="3197908"/>
            <a:ext cx="396350" cy="358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５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52" name="Text Box 36"/>
          <p:cNvSpPr txBox="1">
            <a:spLocks noChangeArrowheads="1"/>
          </p:cNvSpPr>
          <p:nvPr/>
        </p:nvSpPr>
        <p:spPr bwMode="auto">
          <a:xfrm>
            <a:off x="6658637" y="3865734"/>
            <a:ext cx="396350" cy="358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４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53" name="Text Box 37"/>
          <p:cNvSpPr txBox="1">
            <a:spLocks noChangeArrowheads="1"/>
          </p:cNvSpPr>
          <p:nvPr/>
        </p:nvSpPr>
        <p:spPr bwMode="auto">
          <a:xfrm>
            <a:off x="4369970" y="2209753"/>
            <a:ext cx="396350" cy="358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６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4854" name="Text Box 38"/>
          <p:cNvSpPr txBox="1">
            <a:spLocks noChangeArrowheads="1"/>
          </p:cNvSpPr>
          <p:nvPr/>
        </p:nvSpPr>
        <p:spPr bwMode="auto">
          <a:xfrm>
            <a:off x="5088481" y="2879842"/>
            <a:ext cx="303868" cy="33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７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 smtClean="0"/>
              <a:t>４</a:t>
            </a:r>
            <a:r>
              <a:rPr lang="en-US" altLang="ja-JP" dirty="0" smtClean="0"/>
              <a:t>.</a:t>
            </a:r>
            <a:r>
              <a:rPr lang="ja-JP" altLang="ja-JP" dirty="0" smtClean="0"/>
              <a:t>６　無線</a:t>
            </a:r>
            <a:r>
              <a:rPr lang="en-US" altLang="ja-JP" dirty="0" smtClean="0"/>
              <a:t>LAN</a:t>
            </a:r>
            <a:endParaRPr lang="ja-JP" altLang="ja-JP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5184-80C1-42B6-9935-5E731E1FD09F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8596" y="1285860"/>
            <a:ext cx="8286808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ja-JP" sz="1600" dirty="0" smtClean="0"/>
              <a:t>アクセスポイント</a:t>
            </a:r>
            <a:r>
              <a:rPr lang="ja-JP" altLang="en-US" sz="1600" dirty="0" smtClean="0"/>
              <a:t>（</a:t>
            </a:r>
            <a:r>
              <a:rPr lang="ja-JP" altLang="ja-JP" sz="1600" dirty="0" smtClean="0"/>
              <a:t>無線</a:t>
            </a:r>
            <a:r>
              <a:rPr lang="en-US" altLang="ja-JP" sz="1600" dirty="0"/>
              <a:t>LAN</a:t>
            </a:r>
            <a:r>
              <a:rPr lang="ja-JP" altLang="ja-JP" sz="1600" dirty="0"/>
              <a:t>用の</a:t>
            </a:r>
            <a:r>
              <a:rPr lang="ja-JP" altLang="ja-JP" sz="1600" dirty="0" smtClean="0"/>
              <a:t>ルータ</a:t>
            </a:r>
            <a:r>
              <a:rPr lang="ja-JP" altLang="en-US" sz="1600" dirty="0" smtClean="0"/>
              <a:t>）</a:t>
            </a:r>
            <a:r>
              <a:rPr lang="ja-JP" altLang="ja-JP" sz="1600" dirty="0" smtClean="0"/>
              <a:t>を設置</a:t>
            </a:r>
            <a:r>
              <a:rPr lang="ja-JP" altLang="en-US" sz="1600" dirty="0" smtClean="0"/>
              <a:t>し</a:t>
            </a:r>
            <a:r>
              <a:rPr lang="ja-JP" altLang="ja-JP" sz="1600" dirty="0" smtClean="0"/>
              <a:t>、</a:t>
            </a:r>
            <a:r>
              <a:rPr lang="ja-JP" altLang="ja-JP" sz="1600" dirty="0"/>
              <a:t>ケーブル無しで</a:t>
            </a:r>
            <a:r>
              <a:rPr lang="ja-JP" altLang="ja-JP" sz="1600" dirty="0" smtClean="0"/>
              <a:t>ネットワーク利用</a:t>
            </a:r>
            <a:endParaRPr lang="en-US" altLang="ja-JP" sz="1600" dirty="0" smtClean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1472" y="2571744"/>
            <a:ext cx="7500990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ja-JP" altLang="ja-JP" sz="2000" dirty="0"/>
              <a:t>アクセスを許可するコンピュータの</a:t>
            </a:r>
            <a:r>
              <a:rPr lang="en-US" altLang="ja-JP" sz="2000" dirty="0"/>
              <a:t>MAC</a:t>
            </a:r>
            <a:r>
              <a:rPr lang="ja-JP" altLang="ja-JP" sz="2000" dirty="0"/>
              <a:t>アドレスを登録する。</a:t>
            </a:r>
          </a:p>
          <a:p>
            <a:pPr lvl="1">
              <a:buFont typeface="Wingdings" pitchFamily="2" charset="2"/>
              <a:buChar char="ü"/>
            </a:pPr>
            <a:r>
              <a:rPr lang="ja-JP" altLang="ja-JP" sz="2000" dirty="0"/>
              <a:t>無制限（</a:t>
            </a:r>
            <a:r>
              <a:rPr lang="en-US" altLang="ja-JP" sz="2000" dirty="0"/>
              <a:t>ANY</a:t>
            </a:r>
            <a:r>
              <a:rPr lang="ja-JP" altLang="ja-JP" sz="2000" dirty="0"/>
              <a:t>接続）にしない。</a:t>
            </a:r>
          </a:p>
          <a:p>
            <a:pPr>
              <a:buFont typeface="Wingdings" pitchFamily="2" charset="2"/>
              <a:buChar char="n"/>
            </a:pPr>
            <a:r>
              <a:rPr lang="ja-JP" altLang="ja-JP" sz="2000" dirty="0"/>
              <a:t>通信を暗号化する。</a:t>
            </a:r>
          </a:p>
          <a:p>
            <a:pPr lvl="1">
              <a:buFont typeface="Wingdings" pitchFamily="2" charset="2"/>
              <a:buChar char="ü"/>
            </a:pPr>
            <a:r>
              <a:rPr lang="ja-JP" altLang="ja-JP" sz="2000" dirty="0"/>
              <a:t>万が一、盗聴されても情報を読み取られないようにする</a:t>
            </a:r>
            <a:r>
              <a:rPr lang="ja-JP" altLang="ja-JP" sz="2000" dirty="0" smtClean="0"/>
              <a:t>。</a:t>
            </a:r>
            <a:endParaRPr lang="ja-JP" altLang="ja-JP" sz="2000" dirty="0"/>
          </a:p>
        </p:txBody>
      </p:sp>
      <p:cxnSp>
        <p:nvCxnSpPr>
          <p:cNvPr id="35843" name="AutoShape 3"/>
          <p:cNvCxnSpPr>
            <a:cxnSpLocks noChangeShapeType="1"/>
          </p:cNvCxnSpPr>
          <p:nvPr/>
        </p:nvCxnSpPr>
        <p:spPr bwMode="auto">
          <a:xfrm flipV="1">
            <a:off x="2700719" y="5030514"/>
            <a:ext cx="1345274" cy="708229"/>
          </a:xfrm>
          <a:prstGeom prst="straightConnector1">
            <a:avLst/>
          </a:prstGeom>
          <a:noFill/>
          <a:ln w="38100">
            <a:solidFill>
              <a:srgbClr val="000000"/>
            </a:solidFill>
            <a:prstDash val="sysDot"/>
            <a:round/>
            <a:headEnd/>
            <a:tailEnd/>
          </a:ln>
        </p:spPr>
      </p:cxnSp>
      <p:cxnSp>
        <p:nvCxnSpPr>
          <p:cNvPr id="35844" name="AutoShape 4"/>
          <p:cNvCxnSpPr>
            <a:cxnSpLocks noChangeShapeType="1"/>
          </p:cNvCxnSpPr>
          <p:nvPr/>
        </p:nvCxnSpPr>
        <p:spPr bwMode="auto">
          <a:xfrm>
            <a:off x="2658236" y="4498313"/>
            <a:ext cx="1430239" cy="753523"/>
          </a:xfrm>
          <a:prstGeom prst="straightConnector1">
            <a:avLst/>
          </a:prstGeom>
          <a:noFill/>
          <a:ln w="38100">
            <a:solidFill>
              <a:srgbClr val="000000"/>
            </a:solidFill>
            <a:prstDash val="sysDot"/>
            <a:round/>
            <a:headEnd/>
            <a:tailEnd/>
          </a:ln>
        </p:spPr>
      </p:cxnSp>
      <p:cxnSp>
        <p:nvCxnSpPr>
          <p:cNvPr id="35845" name="AutoShape 5"/>
          <p:cNvCxnSpPr>
            <a:cxnSpLocks noChangeShapeType="1"/>
          </p:cNvCxnSpPr>
          <p:nvPr/>
        </p:nvCxnSpPr>
        <p:spPr bwMode="auto">
          <a:xfrm flipV="1">
            <a:off x="4730431" y="4495225"/>
            <a:ext cx="1546357" cy="721611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46" name="AutoShape 6"/>
          <p:cNvCxnSpPr>
            <a:cxnSpLocks noChangeShapeType="1"/>
          </p:cNvCxnSpPr>
          <p:nvPr/>
        </p:nvCxnSpPr>
        <p:spPr bwMode="auto">
          <a:xfrm>
            <a:off x="4810675" y="5069631"/>
            <a:ext cx="1451952" cy="645435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</p:cxnSp>
      <p:sp>
        <p:nvSpPr>
          <p:cNvPr id="35847" name="AutoShape 7"/>
          <p:cNvSpPr>
            <a:spLocks noChangeArrowheads="1"/>
          </p:cNvSpPr>
          <p:nvPr/>
        </p:nvSpPr>
        <p:spPr bwMode="auto">
          <a:xfrm>
            <a:off x="5346897" y="4523019"/>
            <a:ext cx="538110" cy="571318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>
            <a:off x="5346897" y="5181836"/>
            <a:ext cx="538110" cy="571318"/>
          </a:xfrm>
          <a:custGeom>
            <a:avLst/>
            <a:gdLst>
              <a:gd name="G0" fmla="+- 2700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400"/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2392014" y="4929633"/>
            <a:ext cx="1387757" cy="432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暗号化通信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auto">
          <a:xfrm>
            <a:off x="6177663" y="4286256"/>
            <a:ext cx="788283" cy="50955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未登録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5851" name="AutoShape 11"/>
          <p:cNvSpPr>
            <a:spLocks noChangeArrowheads="1"/>
          </p:cNvSpPr>
          <p:nvPr/>
        </p:nvSpPr>
        <p:spPr bwMode="auto">
          <a:xfrm>
            <a:off x="6177663" y="5434040"/>
            <a:ext cx="788283" cy="50955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未登録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5852" name="AutoShape 12"/>
          <p:cNvSpPr>
            <a:spLocks noChangeArrowheads="1"/>
          </p:cNvSpPr>
          <p:nvPr/>
        </p:nvSpPr>
        <p:spPr bwMode="auto">
          <a:xfrm>
            <a:off x="3864735" y="4790663"/>
            <a:ext cx="1062059" cy="64852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アクセス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ポイント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5853" name="AutoShape 13"/>
          <p:cNvSpPr>
            <a:spLocks noChangeArrowheads="1"/>
          </p:cNvSpPr>
          <p:nvPr/>
        </p:nvSpPr>
        <p:spPr bwMode="auto">
          <a:xfrm>
            <a:off x="1857356" y="4286256"/>
            <a:ext cx="931159" cy="50955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登録済み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5854" name="AutoShape 14"/>
          <p:cNvSpPr>
            <a:spLocks noChangeArrowheads="1"/>
          </p:cNvSpPr>
          <p:nvPr/>
        </p:nvSpPr>
        <p:spPr bwMode="auto">
          <a:xfrm>
            <a:off x="1857356" y="5434040"/>
            <a:ext cx="931159" cy="50955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登録済み</a:t>
            </a:r>
            <a:endParaRPr kumimoji="1" lang="ja-JP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571736" y="1857364"/>
            <a:ext cx="6143668" cy="33855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ja-JP" sz="1600" dirty="0" smtClean="0"/>
              <a:t>アクセスポイント</a:t>
            </a:r>
            <a:r>
              <a:rPr lang="ja-JP" altLang="en-US" sz="1600" dirty="0" smtClean="0"/>
              <a:t>を</a:t>
            </a:r>
            <a:r>
              <a:rPr lang="ja-JP" altLang="ja-JP" sz="1600" dirty="0" smtClean="0"/>
              <a:t>踏み台と</a:t>
            </a:r>
            <a:r>
              <a:rPr lang="ja-JP" altLang="en-US" sz="1600" dirty="0" smtClean="0"/>
              <a:t>され</a:t>
            </a:r>
            <a:r>
              <a:rPr lang="ja-JP" altLang="ja-JP" sz="1600" dirty="0" smtClean="0"/>
              <a:t>犯罪</a:t>
            </a:r>
            <a:r>
              <a:rPr lang="ja-JP" altLang="ja-JP" sz="1600" dirty="0"/>
              <a:t>に悪用される危険性</a:t>
            </a:r>
            <a:endParaRPr kumimoji="1" lang="ja-JP" altLang="en-US" sz="1600" dirty="0"/>
          </a:p>
        </p:txBody>
      </p:sp>
      <p:sp>
        <p:nvSpPr>
          <p:cNvPr id="21" name="下矢印 20"/>
          <p:cNvSpPr/>
          <p:nvPr/>
        </p:nvSpPr>
        <p:spPr>
          <a:xfrm>
            <a:off x="1357290" y="1714488"/>
            <a:ext cx="928694" cy="714380"/>
          </a:xfrm>
          <a:prstGeom prst="down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４</a:t>
            </a:r>
            <a:r>
              <a:rPr lang="en-US" altLang="ja-JP" dirty="0" smtClean="0"/>
              <a:t>.</a:t>
            </a:r>
            <a:r>
              <a:rPr lang="ja-JP" altLang="en-US" dirty="0" smtClean="0"/>
              <a:t>７</a:t>
            </a:r>
            <a:r>
              <a:rPr lang="ja-JP" altLang="en-US" dirty="0"/>
              <a:t>　セキュリティポリシー </a:t>
            </a:r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35C3-E65E-4F4B-A6D2-ED3E796497BB}" type="slidenum">
              <a:rPr lang="en-US" altLang="ja-JP" smtClean="0"/>
              <a:pPr/>
              <a:t>13</a:t>
            </a:fld>
            <a:endParaRPr lang="en-US" altLang="ja-JP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214414" y="1766892"/>
            <a:ext cx="6093890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tx1"/>
                </a:solidFill>
              </a:rPr>
              <a:t>１．セキュリティポリシーの立案・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策定 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(Plan)</a:t>
            </a:r>
            <a:endParaRPr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055124" y="1285882"/>
            <a:ext cx="7022584" cy="406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000" b="1" dirty="0"/>
              <a:t>組織全体に対するセキュリティの基盤となるガイドライン</a:t>
            </a:r>
            <a:r>
              <a:rPr lang="ja-JP" altLang="en-US" dirty="0"/>
              <a:t> 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571603" y="2195520"/>
            <a:ext cx="7127875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利用される情報と危険性を分析し、対策を立案（パスワード管理、不正アクセスやウィルス対策）  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211240" y="2916245"/>
            <a:ext cx="6097064" cy="406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tx1"/>
                </a:solidFill>
              </a:rPr>
              <a:t>２．ネットワーク機器の選定・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構築 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(Do)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571604" y="3348045"/>
            <a:ext cx="7127874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機器の選定と導入、および各機器やソフトウェアの設定（アクセス権の設定、ファイアウォール構築等） 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1211241" y="4067182"/>
            <a:ext cx="6097063" cy="406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tx1"/>
                </a:solidFill>
              </a:rPr>
              <a:t>３．セキュリティポリシーの運用・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実践 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(Check)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1571604" y="4500570"/>
            <a:ext cx="7127875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/>
              <a:t>組織全員に対する教育、システムの更新作業 、アタックについての記録  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1211241" y="4932370"/>
            <a:ext cx="6097063" cy="406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ja-JP" altLang="en-US" sz="2000" b="1" dirty="0">
                <a:solidFill>
                  <a:schemeClr val="tx1"/>
                </a:solidFill>
              </a:rPr>
              <a:t>４．</a:t>
            </a:r>
            <a:r>
              <a:rPr lang="ja-JP" altLang="en-US" b="1" dirty="0">
                <a:solidFill>
                  <a:schemeClr val="tx1"/>
                </a:solidFill>
              </a:rPr>
              <a:t>分析・</a:t>
            </a:r>
            <a:r>
              <a:rPr lang="ja-JP" altLang="en-US" b="1" dirty="0" smtClean="0">
                <a:solidFill>
                  <a:schemeClr val="tx1"/>
                </a:solidFill>
              </a:rPr>
              <a:t>改訂 </a:t>
            </a:r>
            <a:r>
              <a:rPr lang="en-US" altLang="ja-JP" b="1" dirty="0" smtClean="0">
                <a:solidFill>
                  <a:schemeClr val="tx1"/>
                </a:solidFill>
              </a:rPr>
              <a:t>(Act)</a:t>
            </a:r>
            <a:r>
              <a:rPr lang="ja-JP" altLang="en-US" dirty="0" smtClean="0">
                <a:solidFill>
                  <a:schemeClr val="tx1"/>
                </a:solidFill>
              </a:rPr>
              <a:t> 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1571604" y="5364170"/>
            <a:ext cx="7127874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/>
              <a:t>設定や管理が適切か、ルールを遵守できたかなどの分析と改訂 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714348" y="5929330"/>
            <a:ext cx="7704137" cy="4064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 dirty="0" err="1" smtClean="0">
                <a:solidFill>
                  <a:schemeClr val="tx1"/>
                </a:solidFill>
              </a:rPr>
              <a:t>PDCA</a:t>
            </a:r>
            <a:r>
              <a:rPr lang="ja-JP" altLang="en-US" sz="2000" b="1" dirty="0" smtClean="0">
                <a:solidFill>
                  <a:schemeClr val="tx1"/>
                </a:solidFill>
              </a:rPr>
              <a:t>サイクルを繰り返しつつ、</a:t>
            </a:r>
            <a:r>
              <a:rPr lang="ja-JP" altLang="en-US" sz="2000" b="1" dirty="0">
                <a:solidFill>
                  <a:schemeClr val="tx1"/>
                </a:solidFill>
              </a:rPr>
              <a:t>情報社会の変化に対応する。</a:t>
            </a:r>
            <a:endParaRPr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 rot="5400000">
            <a:off x="1071538" y="2500306"/>
            <a:ext cx="571504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rot="5400000">
            <a:off x="1072332" y="3642520"/>
            <a:ext cx="571504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rot="5400000">
            <a:off x="1179489" y="4678371"/>
            <a:ext cx="35719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715936" y="1928802"/>
            <a:ext cx="427040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 rot="5400000">
            <a:off x="-893007" y="3536157"/>
            <a:ext cx="3214710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rot="10800000">
            <a:off x="714348" y="5143512"/>
            <a:ext cx="42862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 smtClean="0"/>
              <a:t>４</a:t>
            </a:r>
            <a:r>
              <a:rPr lang="en-US" altLang="ja-JP" dirty="0" smtClean="0"/>
              <a:t>.</a:t>
            </a:r>
            <a:r>
              <a:rPr lang="ja-JP" altLang="ja-JP" dirty="0" smtClean="0"/>
              <a:t>５　暗号と電子署名</a:t>
            </a:r>
            <a:endParaRPr lang="ja-JP" altLang="ja-JP" dirty="0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35C3-E65E-4F4B-A6D2-ED3E796497BB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5072066" y="1643050"/>
            <a:ext cx="3744911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ja-JP" sz="2000" dirty="0">
                <a:solidFill>
                  <a:schemeClr val="tx1"/>
                </a:solidFill>
              </a:rPr>
              <a:t>犯罪に対する防御</a:t>
            </a:r>
            <a:endParaRPr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357158" y="1643050"/>
            <a:ext cx="3929090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/>
              <a:t>ネットワーク上の脅威（攻撃）</a:t>
            </a:r>
          </a:p>
        </p:txBody>
      </p:sp>
      <p:pic>
        <p:nvPicPr>
          <p:cNvPr id="10299" name="Picture 59" descr="angouka"/>
          <p:cNvPicPr>
            <a:picLocks noChangeAspect="1" noChangeArrowheads="1"/>
          </p:cNvPicPr>
          <p:nvPr/>
        </p:nvPicPr>
        <p:blipFill>
          <a:blip r:embed="rId2" cstate="print"/>
          <a:srcRect l="3198" r="3198"/>
          <a:stretch>
            <a:fillRect/>
          </a:stretch>
        </p:blipFill>
        <p:spPr bwMode="auto">
          <a:xfrm>
            <a:off x="2000232" y="3857628"/>
            <a:ext cx="5300219" cy="1911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グループ化 1"/>
          <p:cNvGrpSpPr/>
          <p:nvPr/>
        </p:nvGrpSpPr>
        <p:grpSpPr>
          <a:xfrm>
            <a:off x="542500" y="2500306"/>
            <a:ext cx="8059000" cy="857256"/>
            <a:chOff x="899592" y="2500306"/>
            <a:chExt cx="8059000" cy="857256"/>
          </a:xfrm>
        </p:grpSpPr>
        <p:sp>
          <p:nvSpPr>
            <p:cNvPr id="10247" name="Text Box 7"/>
            <p:cNvSpPr txBox="1">
              <a:spLocks noChangeArrowheads="1"/>
            </p:cNvSpPr>
            <p:nvPr/>
          </p:nvSpPr>
          <p:spPr bwMode="auto">
            <a:xfrm>
              <a:off x="899592" y="2500306"/>
              <a:ext cx="2500330" cy="78483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/>
                <a:t>通信の「盗聴」</a:t>
              </a:r>
            </a:p>
            <a:p>
              <a:pPr>
                <a:spcBef>
                  <a:spcPct val="50000"/>
                </a:spcBef>
              </a:pPr>
              <a:r>
                <a:rPr lang="ja-JP" altLang="en-US"/>
                <a:t>データの「改ざん」 </a:t>
              </a:r>
            </a:p>
          </p:txBody>
        </p:sp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5642309" y="2501914"/>
              <a:ext cx="3316283" cy="78483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ja-JP" altLang="en-US" dirty="0"/>
                <a:t>・送信データを暗号化し</a:t>
              </a:r>
              <a:r>
                <a:rPr lang="ja-JP" altLang="en-US" dirty="0" smtClean="0"/>
                <a:t>隠蔽</a:t>
              </a:r>
              <a:endParaRPr lang="ja-JP" altLang="en-US" dirty="0"/>
            </a:p>
            <a:p>
              <a:pPr>
                <a:spcBef>
                  <a:spcPct val="50000"/>
                </a:spcBef>
              </a:pPr>
              <a:r>
                <a:rPr lang="ja-JP" altLang="en-US" dirty="0" smtClean="0"/>
                <a:t>・送信者の認証</a:t>
              </a:r>
              <a:endParaRPr lang="ja-JP" altLang="en-US" dirty="0"/>
            </a:p>
          </p:txBody>
        </p:sp>
        <p:sp>
          <p:nvSpPr>
            <p:cNvPr id="57" name="右矢印 56"/>
            <p:cNvSpPr/>
            <p:nvPr/>
          </p:nvSpPr>
          <p:spPr>
            <a:xfrm>
              <a:off x="3929058" y="2500306"/>
              <a:ext cx="1428760" cy="857256"/>
            </a:xfrm>
            <a:prstGeom prst="rightArrow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ja-JP" dirty="0" smtClean="0"/>
              <a:t/>
            </a:r>
            <a:br>
              <a:rPr lang="ja-JP" altLang="ja-JP" dirty="0" smtClean="0"/>
            </a:br>
            <a:r>
              <a:rPr lang="en-US" altLang="ja-JP" dirty="0" smtClean="0"/>
              <a:t>4.5.1</a:t>
            </a:r>
            <a:r>
              <a:rPr lang="ja-JP" altLang="ja-JP" dirty="0" smtClean="0"/>
              <a:t>　暗号通信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35C3-E65E-4F4B-A6D2-ED3E796497BB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7" name="Line 45"/>
          <p:cNvSpPr>
            <a:spLocks noChangeShapeType="1"/>
          </p:cNvSpPr>
          <p:nvPr/>
        </p:nvSpPr>
        <p:spPr bwMode="auto">
          <a:xfrm>
            <a:off x="2853915" y="2861661"/>
            <a:ext cx="582844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8" name="Line 46"/>
          <p:cNvSpPr>
            <a:spLocks noChangeShapeType="1"/>
          </p:cNvSpPr>
          <p:nvPr/>
        </p:nvSpPr>
        <p:spPr bwMode="auto">
          <a:xfrm>
            <a:off x="6011356" y="2861661"/>
            <a:ext cx="42453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9" name="Line 47"/>
          <p:cNvSpPr>
            <a:spLocks noChangeShapeType="1"/>
          </p:cNvSpPr>
          <p:nvPr/>
        </p:nvSpPr>
        <p:spPr bwMode="auto">
          <a:xfrm flipV="1">
            <a:off x="3151971" y="2861661"/>
            <a:ext cx="0" cy="637419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10" name="Line 48"/>
          <p:cNvSpPr>
            <a:spLocks noChangeShapeType="1"/>
          </p:cNvSpPr>
          <p:nvPr/>
        </p:nvSpPr>
        <p:spPr bwMode="auto">
          <a:xfrm flipV="1">
            <a:off x="6197088" y="2861661"/>
            <a:ext cx="0" cy="637419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11" name="AutoShape 49"/>
          <p:cNvSpPr>
            <a:spLocks noChangeArrowheads="1"/>
          </p:cNvSpPr>
          <p:nvPr/>
        </p:nvSpPr>
        <p:spPr bwMode="auto">
          <a:xfrm>
            <a:off x="3786182" y="1500174"/>
            <a:ext cx="1714512" cy="662318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攻撃者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明朝" pitchFamily="18" charset="-128"/>
                <a:ea typeface="ＭＳ Ｐゴシック" pitchFamily="50" charset="-128"/>
              </a:rPr>
              <a:t>（盗聴・改ざん）</a:t>
            </a:r>
            <a:endParaRPr kumimoji="1" lang="ja-JP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2" name="AutoShape 50"/>
          <p:cNvSpPr>
            <a:spLocks noChangeArrowheads="1"/>
          </p:cNvSpPr>
          <p:nvPr/>
        </p:nvSpPr>
        <p:spPr bwMode="auto">
          <a:xfrm rot="988334">
            <a:off x="4405000" y="2246847"/>
            <a:ext cx="458494" cy="434239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13" name="AutoShape 51"/>
          <p:cNvSpPr>
            <a:spLocks noChangeArrowheads="1"/>
          </p:cNvSpPr>
          <p:nvPr/>
        </p:nvSpPr>
        <p:spPr bwMode="auto">
          <a:xfrm>
            <a:off x="3436759" y="2542951"/>
            <a:ext cx="955192" cy="63741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暗号文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Ｐ明朝" pitchFamily="18" charset="-128"/>
                <a:ea typeface="ＭＳ Ｐゴシック" pitchFamily="50" charset="-128"/>
              </a:rPr>
              <a:t>t8e2!...</a:t>
            </a:r>
            <a:endParaRPr kumimoji="1" lang="ja-JP" alt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4" name="AutoShape 52"/>
          <p:cNvSpPr>
            <a:spLocks noChangeArrowheads="1"/>
          </p:cNvSpPr>
          <p:nvPr/>
        </p:nvSpPr>
        <p:spPr bwMode="auto">
          <a:xfrm>
            <a:off x="5056164" y="2542951"/>
            <a:ext cx="955192" cy="637419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暗号文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6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Ｐ明朝" pitchFamily="18" charset="-128"/>
                <a:ea typeface="ＭＳ Ｐゴシック" pitchFamily="50" charset="-128"/>
              </a:rPr>
              <a:t>t8e2!...</a:t>
            </a:r>
            <a:endParaRPr kumimoji="1" lang="ja-JP" alt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5" name="Rectangle 53"/>
          <p:cNvSpPr>
            <a:spLocks noChangeArrowheads="1"/>
          </p:cNvSpPr>
          <p:nvPr/>
        </p:nvSpPr>
        <p:spPr bwMode="auto">
          <a:xfrm>
            <a:off x="2500299" y="3499080"/>
            <a:ext cx="1208868" cy="35854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鍵（暗号化）</a:t>
            </a:r>
            <a:endParaRPr kumimoji="1" 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6" name="Rectangle 54"/>
          <p:cNvSpPr>
            <a:spLocks noChangeArrowheads="1"/>
          </p:cNvSpPr>
          <p:nvPr/>
        </p:nvSpPr>
        <p:spPr bwMode="auto">
          <a:xfrm>
            <a:off x="5741603" y="3499080"/>
            <a:ext cx="1116413" cy="35854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鍵（復号）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7" name="Line 55"/>
          <p:cNvSpPr>
            <a:spLocks noChangeShapeType="1"/>
          </p:cNvSpPr>
          <p:nvPr/>
        </p:nvSpPr>
        <p:spPr bwMode="auto">
          <a:xfrm>
            <a:off x="4207104" y="2861661"/>
            <a:ext cx="849060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18" name="AutoShape 56"/>
          <p:cNvSpPr>
            <a:spLocks noChangeArrowheads="1"/>
          </p:cNvSpPr>
          <p:nvPr/>
        </p:nvSpPr>
        <p:spPr bwMode="auto">
          <a:xfrm>
            <a:off x="1714480" y="2542951"/>
            <a:ext cx="1280945" cy="63741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平文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明朝" pitchFamily="18" charset="-128"/>
                <a:ea typeface="ＭＳ Ｐゴシック" pitchFamily="50" charset="-128"/>
              </a:rPr>
              <a:t>こんにちは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明朝" pitchFamily="18" charset="-128"/>
                <a:ea typeface="ＭＳ Ｐゴシック" pitchFamily="50" charset="-128"/>
              </a:rPr>
              <a:t>…</a:t>
            </a:r>
            <a:endParaRPr kumimoji="1" lang="ja-JP" altLang="ja-JP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9" name="AutoShape 57"/>
          <p:cNvSpPr>
            <a:spLocks noChangeArrowheads="1"/>
          </p:cNvSpPr>
          <p:nvPr/>
        </p:nvSpPr>
        <p:spPr bwMode="auto">
          <a:xfrm>
            <a:off x="6435886" y="2542951"/>
            <a:ext cx="1207948" cy="63741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平文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明朝" pitchFamily="18" charset="-128"/>
                <a:ea typeface="ＭＳ Ｐゴシック" pitchFamily="50" charset="-128"/>
              </a:rPr>
              <a:t>こんにちは</a:t>
            </a:r>
            <a:r>
              <a:rPr kumimoji="1" lang="en-US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明朝" pitchFamily="18" charset="-128"/>
                <a:ea typeface="ＭＳ Ｐゴシック" pitchFamily="50" charset="-128"/>
              </a:rPr>
              <a:t>…</a:t>
            </a:r>
            <a:endParaRPr kumimoji="1" lang="ja-JP" altLang="ja-JP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0" name="Text Box 58"/>
          <p:cNvSpPr txBox="1">
            <a:spLocks noChangeArrowheads="1"/>
          </p:cNvSpPr>
          <p:nvPr/>
        </p:nvSpPr>
        <p:spPr bwMode="auto">
          <a:xfrm>
            <a:off x="4475973" y="2936358"/>
            <a:ext cx="580191" cy="4461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明朝" pitchFamily="18" charset="-128"/>
                <a:ea typeface="ＭＳ Ｐゴシック" pitchFamily="50" charset="-128"/>
              </a:rPr>
              <a:t>送信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357290" y="4357694"/>
            <a:ext cx="4248150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chemeClr val="tx1"/>
                </a:solidFill>
              </a:rPr>
              <a:t>ネットワーク暗号に必要な条件 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1357290" y="4804029"/>
            <a:ext cx="6872308" cy="1015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000" dirty="0"/>
              <a:t>１．暗号の仕組みを複数のユーザで共有</a:t>
            </a:r>
            <a:r>
              <a:rPr lang="ja-JP" altLang="en-US" sz="2000" dirty="0" smtClean="0"/>
              <a:t>可能</a:t>
            </a:r>
            <a:endParaRPr lang="ja-JP" altLang="en-US" sz="2000" dirty="0"/>
          </a:p>
          <a:p>
            <a:r>
              <a:rPr lang="ja-JP" altLang="en-US" sz="2000" dirty="0"/>
              <a:t>２．仕組みを知っていても、鍵がなければ解読</a:t>
            </a:r>
            <a:r>
              <a:rPr lang="ja-JP" altLang="en-US" sz="2000" dirty="0" smtClean="0"/>
              <a:t>困難</a:t>
            </a:r>
            <a:endParaRPr lang="ja-JP" altLang="en-US" sz="2000" dirty="0"/>
          </a:p>
          <a:p>
            <a:r>
              <a:rPr lang="ja-JP" altLang="en-US" sz="2000" dirty="0"/>
              <a:t>３．鍵を安全に配送することができる。</a:t>
            </a:r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4.5.2</a:t>
            </a:r>
            <a:r>
              <a:rPr lang="ja-JP" altLang="en-US" dirty="0"/>
              <a:t>　暗号の仕組み</a:t>
            </a:r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35C3-E65E-4F4B-A6D2-ED3E796497BB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57158" y="1357298"/>
            <a:ext cx="865188" cy="4667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>
                <a:solidFill>
                  <a:schemeClr val="tx1"/>
                </a:solidFill>
              </a:rPr>
              <a:t>換字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1214414" y="1357298"/>
            <a:ext cx="5329238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400" b="1" dirty="0">
                <a:ea typeface="ＭＳ ゴシック" pitchFamily="49" charset="-128"/>
              </a:rPr>
              <a:t>平　文　　ＡＢＣＤＥ・・・ＸＹＺ</a:t>
            </a:r>
          </a:p>
          <a:p>
            <a:r>
              <a:rPr lang="ja-JP" altLang="en-US" sz="2400" b="1" dirty="0">
                <a:latin typeface="ＭＳ ゴシック" pitchFamily="49" charset="-128"/>
                <a:ea typeface="ＭＳ ゴシック" pitchFamily="49" charset="-128"/>
              </a:rPr>
              <a:t>　　　　　↓↓↓↓↓ 　　 ↓↓↓</a:t>
            </a:r>
          </a:p>
          <a:p>
            <a:r>
              <a:rPr lang="ja-JP" altLang="en-US" sz="2400" b="1" dirty="0">
                <a:ea typeface="ＭＳ ゴシック" pitchFamily="49" charset="-128"/>
              </a:rPr>
              <a:t>暗号文　　ＫＧＷＱＢ・・・ＣＲＭ</a:t>
            </a:r>
            <a:r>
              <a:rPr lang="ja-JP" altLang="en-US" dirty="0"/>
              <a:t> 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7429520" y="1357298"/>
            <a:ext cx="1296988" cy="1200329"/>
          </a:xfrm>
          <a:prstGeom prst="rect">
            <a:avLst/>
          </a:prstGeom>
          <a:noFill/>
          <a:ln w="190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 smtClean="0">
                <a:ea typeface="ＭＳ ゴシック" pitchFamily="49" charset="-128"/>
              </a:rPr>
              <a:t>ＣＡＤ</a:t>
            </a:r>
            <a:endParaRPr lang="ja-JP" altLang="en-US" sz="2400" b="1" dirty="0">
              <a:ea typeface="ＭＳ ゴシック" pitchFamily="49" charset="-128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400" b="1" dirty="0" smtClean="0">
                <a:latin typeface="ＭＳ ゴシック" pitchFamily="49" charset="-128"/>
                <a:ea typeface="ＭＳ ゴシック" pitchFamily="49" charset="-128"/>
              </a:rPr>
              <a:t>↓↓↓</a:t>
            </a:r>
            <a:endParaRPr lang="en-US" altLang="ja-JP" sz="2400" b="1" dirty="0" smtClean="0">
              <a:latin typeface="ＭＳ ゴシック" pitchFamily="49" charset="-128"/>
              <a:ea typeface="ＭＳ ゴシック" pitchFamily="49" charset="-128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r>
              <a:rPr lang="ja-JP" altLang="en-US" sz="2400" b="1" dirty="0" smtClean="0">
                <a:ea typeface="ＭＳ ゴシック" pitchFamily="49" charset="-128"/>
              </a:rPr>
              <a:t>ＷＫＱ</a:t>
            </a:r>
            <a:endParaRPr lang="ja-JP" altLang="en-US" sz="2400" b="1" dirty="0">
              <a:ea typeface="ＭＳ ゴシック" pitchFamily="49" charset="-128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6858016" y="1357298"/>
            <a:ext cx="576263" cy="4667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dirty="0">
                <a:solidFill>
                  <a:schemeClr val="tx1"/>
                </a:solidFill>
              </a:rPr>
              <a:t>例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214414" y="2643182"/>
            <a:ext cx="7300936" cy="863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/>
              <a:t>・ある規則（変換テーブル）に基づいて文字を別な文字に変換</a:t>
            </a:r>
          </a:p>
          <a:p>
            <a:pPr>
              <a:spcBef>
                <a:spcPct val="50000"/>
              </a:spcBef>
            </a:pPr>
            <a:r>
              <a:rPr lang="ja-JP" altLang="en-US" sz="2000" dirty="0"/>
              <a:t>・上記の換字暗号では変換テーブルが共通の「鍵」と</a:t>
            </a:r>
            <a:r>
              <a:rPr lang="ja-JP" altLang="en-US" sz="2000" dirty="0" smtClean="0"/>
              <a:t>なる。</a:t>
            </a:r>
            <a:r>
              <a:rPr lang="ja-JP" altLang="en-US" dirty="0" smtClean="0"/>
              <a:t> </a:t>
            </a:r>
            <a:endParaRPr lang="ja-JP" altLang="en-US" dirty="0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57158" y="3857628"/>
            <a:ext cx="865188" cy="466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solidFill>
                  <a:schemeClr val="tx1"/>
                </a:solidFill>
              </a:rPr>
              <a:t>転置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214414" y="3857628"/>
            <a:ext cx="6121400" cy="12255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ja-JP" altLang="en-US" sz="2400" b="1">
                <a:ea typeface="ＭＳ ゴシック" pitchFamily="49" charset="-128"/>
              </a:rPr>
              <a:t>平文　　ＫＩＮＤ　ＡＩＫＡ　ＧＡＫＵ</a:t>
            </a:r>
          </a:p>
          <a:p>
            <a:r>
              <a:rPr lang="ja-JP" altLang="en-US" sz="2400" b="1">
                <a:ea typeface="ＭＳ ゴシック" pitchFamily="49" charset="-128"/>
              </a:rPr>
              <a:t>鍵　　　２４１３　２４１３　２４１３</a:t>
            </a:r>
          </a:p>
          <a:p>
            <a:r>
              <a:rPr lang="ja-JP" altLang="en-US" sz="2400" b="1">
                <a:ea typeface="ＭＳ ゴシック" pitchFamily="49" charset="-128"/>
              </a:rPr>
              <a:t>暗号文　ＮＫＤＩ　ＫＡＡＩ　ＫＧＵＡ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214414" y="5143512"/>
            <a:ext cx="7300936" cy="116955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>
                <a:latin typeface="ＭＳ Ｐゴシック" charset="-128"/>
              </a:rPr>
              <a:t>・文字の順序をある規則に従って入れ替える</a:t>
            </a:r>
          </a:p>
          <a:p>
            <a:pPr>
              <a:spcBef>
                <a:spcPct val="50000"/>
              </a:spcBef>
            </a:pPr>
            <a:r>
              <a:rPr lang="ja-JP" altLang="en-US" sz="2000" dirty="0">
                <a:latin typeface="ＭＳ Ｐゴシック" charset="-128"/>
              </a:rPr>
              <a:t>・上記の転置暗号では「２４１３」（置き換えの規則）が「鍵」となる </a:t>
            </a:r>
            <a:r>
              <a:rPr lang="ja-JP" altLang="en-US" sz="2000" dirty="0" smtClean="0">
                <a:latin typeface="ＭＳ Ｐゴシック" charset="-128"/>
              </a:rPr>
              <a:t>。</a:t>
            </a:r>
            <a:endParaRPr lang="ja-JP" altLang="en-US" sz="2000" dirty="0">
              <a:latin typeface="ＭＳ Ｐゴシック" charset="-128"/>
            </a:endParaRP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4.5.3</a:t>
            </a:r>
            <a:r>
              <a:rPr lang="ja-JP" altLang="en-US" dirty="0"/>
              <a:t>　共通鍵暗号方式　－</a:t>
            </a:r>
            <a:r>
              <a:rPr lang="en-US" altLang="ja-JP" dirty="0"/>
              <a:t>DES</a:t>
            </a:r>
            <a:r>
              <a:rPr lang="ja-JP" altLang="en-US" dirty="0"/>
              <a:t>－</a:t>
            </a:r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28" name="スライド番号プレースホルダ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35C3-E65E-4F4B-A6D2-ED3E796497BB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1500166" y="1857364"/>
            <a:ext cx="7345362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/>
              <a:t>・共通鍵暗号方式の</a:t>
            </a:r>
            <a:r>
              <a:rPr lang="ja-JP" altLang="en-US" dirty="0" smtClean="0"/>
              <a:t>代表例 </a:t>
            </a:r>
            <a:endParaRPr lang="ja-JP" altLang="en-US" dirty="0"/>
          </a:p>
          <a:p>
            <a:pPr>
              <a:spcBef>
                <a:spcPct val="50000"/>
              </a:spcBef>
            </a:pPr>
            <a:r>
              <a:rPr lang="ja-JP" altLang="en-US" dirty="0">
                <a:latin typeface="ＭＳ Ｐゴシック" charset="-128"/>
              </a:rPr>
              <a:t>・</a:t>
            </a:r>
            <a:r>
              <a:rPr lang="en-US" altLang="ja-JP" dirty="0">
                <a:latin typeface="ＭＳ Ｐゴシック" charset="-128"/>
              </a:rPr>
              <a:t>1970</a:t>
            </a:r>
            <a:r>
              <a:rPr lang="ja-JP" altLang="en-US" dirty="0">
                <a:latin typeface="ＭＳ Ｐゴシック" charset="-128"/>
              </a:rPr>
              <a:t>年代、アメリカ商務省でネットワーク用に規格化（標準化</a:t>
            </a:r>
            <a:r>
              <a:rPr lang="ja-JP" altLang="en-US" dirty="0" smtClean="0">
                <a:latin typeface="ＭＳ Ｐゴシック" charset="-128"/>
              </a:rPr>
              <a:t>）</a:t>
            </a:r>
            <a:endParaRPr lang="ja-JP" altLang="en-US" dirty="0">
              <a:latin typeface="ＭＳ Ｐゴシック" charset="-128"/>
            </a:endParaRPr>
          </a:p>
          <a:p>
            <a:pPr>
              <a:spcBef>
                <a:spcPct val="50000"/>
              </a:spcBef>
            </a:pPr>
            <a:r>
              <a:rPr lang="ja-JP" altLang="en-US" dirty="0">
                <a:latin typeface="ＭＳ Ｐゴシック" charset="-128"/>
              </a:rPr>
              <a:t>・換字（１６段階）と転置（２回）を組み合わせて暗号化する。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323528" y="1857364"/>
            <a:ext cx="1184569" cy="4667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solidFill>
                  <a:schemeClr val="tx1"/>
                </a:solidFill>
              </a:rPr>
              <a:t>ＤＥＳ</a:t>
            </a:r>
          </a:p>
        </p:txBody>
      </p:sp>
      <p:sp>
        <p:nvSpPr>
          <p:cNvPr id="12308" name="AutoShape 20"/>
          <p:cNvSpPr>
            <a:spLocks noChangeArrowheads="1"/>
          </p:cNvSpPr>
          <p:nvPr/>
        </p:nvSpPr>
        <p:spPr bwMode="auto">
          <a:xfrm>
            <a:off x="1131875" y="3773500"/>
            <a:ext cx="1439862" cy="3587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4295" tIns="8890" rIns="74295" bIns="8890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ＭＳ Ｐ明朝" charset="-128"/>
                <a:ea typeface="ＭＳ Ｐ明朝" charset="-128"/>
              </a:rPr>
              <a:t>こんにちは</a:t>
            </a:r>
            <a:endParaRPr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2309" name="AutoShape 21"/>
          <p:cNvSpPr>
            <a:spLocks noChangeArrowheads="1"/>
          </p:cNvSpPr>
          <p:nvPr/>
        </p:nvSpPr>
        <p:spPr bwMode="auto">
          <a:xfrm>
            <a:off x="3003537" y="3773500"/>
            <a:ext cx="1223963" cy="406400"/>
          </a:xfrm>
          <a:prstGeom prst="parallelogram">
            <a:avLst>
              <a:gd name="adj" fmla="val 33464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74295" tIns="8890" rIns="74295" bIns="8890"/>
          <a:lstStyle/>
          <a:p>
            <a:pPr algn="just"/>
            <a:r>
              <a:rPr lang="en-US" altLang="ja-JP" b="1">
                <a:latin typeface="Times New Roman" pitchFamily="18" charset="0"/>
                <a:ea typeface="ＭＳ 明朝" pitchFamily="17" charset="-128"/>
              </a:rPr>
              <a:t>*FP$N</a:t>
            </a:r>
            <a:endParaRPr lang="en-US" altLang="ja-JP" b="1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>
            <a:off x="2571737" y="3989400"/>
            <a:ext cx="5016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11" name="Line 23"/>
          <p:cNvSpPr>
            <a:spLocks noChangeShapeType="1"/>
          </p:cNvSpPr>
          <p:nvPr/>
        </p:nvSpPr>
        <p:spPr bwMode="auto">
          <a:xfrm>
            <a:off x="6099162" y="3989400"/>
            <a:ext cx="50482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12" name="AutoShape 24"/>
          <p:cNvSpPr>
            <a:spLocks noChangeArrowheads="1"/>
          </p:cNvSpPr>
          <p:nvPr/>
        </p:nvSpPr>
        <p:spPr bwMode="auto">
          <a:xfrm>
            <a:off x="4298937" y="3773500"/>
            <a:ext cx="628650" cy="406400"/>
          </a:xfrm>
          <a:prstGeom prst="rightArrow">
            <a:avLst>
              <a:gd name="adj1" fmla="val 50000"/>
              <a:gd name="adj2" fmla="val 38672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2313" name="AutoShape 25"/>
          <p:cNvSpPr>
            <a:spLocks noChangeArrowheads="1"/>
          </p:cNvSpPr>
          <p:nvPr/>
        </p:nvSpPr>
        <p:spPr bwMode="auto">
          <a:xfrm>
            <a:off x="6603987" y="3773500"/>
            <a:ext cx="1439863" cy="3587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4295" tIns="8890" rIns="74295" bIns="8890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ＭＳ Ｐ明朝" charset="-128"/>
                <a:ea typeface="ＭＳ Ｐ明朝" charset="-128"/>
              </a:rPr>
              <a:t>こんにちは</a:t>
            </a:r>
            <a:endParaRPr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2314" name="AutoShape 26"/>
          <p:cNvSpPr>
            <a:spLocks noChangeArrowheads="1"/>
          </p:cNvSpPr>
          <p:nvPr/>
        </p:nvSpPr>
        <p:spPr bwMode="auto">
          <a:xfrm>
            <a:off x="4948225" y="3773500"/>
            <a:ext cx="1223962" cy="406400"/>
          </a:xfrm>
          <a:prstGeom prst="parallelogram">
            <a:avLst>
              <a:gd name="adj" fmla="val 33464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74295" tIns="8890" rIns="74295" bIns="8890"/>
          <a:lstStyle/>
          <a:p>
            <a:pPr algn="just"/>
            <a:r>
              <a:rPr lang="en-US" altLang="ja-JP" b="1" dirty="0">
                <a:latin typeface="Times New Roman" pitchFamily="18" charset="0"/>
                <a:ea typeface="ＭＳ 明朝" pitchFamily="17" charset="-128"/>
              </a:rPr>
              <a:t>*</a:t>
            </a:r>
            <a:r>
              <a:rPr lang="en-US" altLang="ja-JP" b="1" dirty="0" err="1">
                <a:latin typeface="Times New Roman" pitchFamily="18" charset="0"/>
                <a:ea typeface="ＭＳ 明朝" pitchFamily="17" charset="-128"/>
              </a:rPr>
              <a:t>FP$N</a:t>
            </a:r>
            <a:endParaRPr lang="en-US" altLang="ja-JP" b="1" dirty="0"/>
          </a:p>
        </p:txBody>
      </p:sp>
      <p:sp>
        <p:nvSpPr>
          <p:cNvPr id="12315" name="AutoShape 27"/>
          <p:cNvSpPr>
            <a:spLocks noChangeArrowheads="1"/>
          </p:cNvSpPr>
          <p:nvPr/>
        </p:nvSpPr>
        <p:spPr bwMode="auto">
          <a:xfrm>
            <a:off x="2355837" y="4133863"/>
            <a:ext cx="936625" cy="936625"/>
          </a:xfrm>
          <a:prstGeom prst="upArrowCallout">
            <a:avLst>
              <a:gd name="adj1" fmla="val 25000"/>
              <a:gd name="adj2" fmla="val 25000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b="1">
                <a:solidFill>
                  <a:schemeClr val="tx1"/>
                </a:solidFill>
              </a:rPr>
              <a:t>共通鍵</a:t>
            </a:r>
          </a:p>
        </p:txBody>
      </p:sp>
      <p:sp>
        <p:nvSpPr>
          <p:cNvPr id="12316" name="AutoShape 28"/>
          <p:cNvSpPr>
            <a:spLocks noChangeArrowheads="1"/>
          </p:cNvSpPr>
          <p:nvPr/>
        </p:nvSpPr>
        <p:spPr bwMode="auto">
          <a:xfrm>
            <a:off x="5811825" y="4132275"/>
            <a:ext cx="936625" cy="936625"/>
          </a:xfrm>
          <a:prstGeom prst="upArrowCallout">
            <a:avLst>
              <a:gd name="adj1" fmla="val 25000"/>
              <a:gd name="adj2" fmla="val 25000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共通鍵</a:t>
            </a:r>
          </a:p>
        </p:txBody>
      </p:sp>
      <p:pic>
        <p:nvPicPr>
          <p:cNvPr id="12317" name="Picture 29" descr="MCj023836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9212" y="4638688"/>
            <a:ext cx="852488" cy="446087"/>
          </a:xfrm>
          <a:prstGeom prst="rect">
            <a:avLst/>
          </a:prstGeom>
          <a:noFill/>
        </p:spPr>
      </p:pic>
      <p:pic>
        <p:nvPicPr>
          <p:cNvPr id="12318" name="Picture 30" descr="MCj023836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1325" y="4638688"/>
            <a:ext cx="852487" cy="446087"/>
          </a:xfrm>
          <a:prstGeom prst="rect">
            <a:avLst/>
          </a:prstGeom>
          <a:noFill/>
        </p:spPr>
      </p:pic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2282812" y="33417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/>
              <a:t>暗号化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6000761" y="3341700"/>
            <a:ext cx="71438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 dirty="0" smtClean="0"/>
              <a:t>復号</a:t>
            </a:r>
            <a:endParaRPr lang="ja-JP" altLang="en-US" b="1" dirty="0"/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4083037" y="33417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/>
              <a:t>通信路</a:t>
            </a:r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555612" y="3340113"/>
            <a:ext cx="936625" cy="3762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solidFill>
                  <a:schemeClr val="bg1"/>
                </a:solidFill>
              </a:rPr>
              <a:t>送信者</a:t>
            </a:r>
          </a:p>
        </p:txBody>
      </p:sp>
      <p:sp>
        <p:nvSpPr>
          <p:cNvPr id="12323" name="Text Box 35"/>
          <p:cNvSpPr txBox="1">
            <a:spLocks noChangeArrowheads="1"/>
          </p:cNvSpPr>
          <p:nvPr/>
        </p:nvSpPr>
        <p:spPr bwMode="auto">
          <a:xfrm>
            <a:off x="7756512" y="3340113"/>
            <a:ext cx="936625" cy="3762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受信者</a:t>
            </a:r>
          </a:p>
        </p:txBody>
      </p:sp>
      <p:sp>
        <p:nvSpPr>
          <p:cNvPr id="12324" name="AutoShape 36"/>
          <p:cNvSpPr>
            <a:spLocks noChangeArrowheads="1"/>
          </p:cNvSpPr>
          <p:nvPr/>
        </p:nvSpPr>
        <p:spPr bwMode="auto">
          <a:xfrm>
            <a:off x="2786049" y="5214950"/>
            <a:ext cx="3514141" cy="790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ja-JP" altLang="en-US"/>
              <a:t>・鍵は安全な経路で交換が必要</a:t>
            </a:r>
          </a:p>
          <a:p>
            <a:r>
              <a:rPr lang="ja-JP" altLang="en-US"/>
              <a:t>・通信の相手によって鍵を変更</a:t>
            </a:r>
          </a:p>
        </p:txBody>
      </p:sp>
      <p:sp>
        <p:nvSpPr>
          <p:cNvPr id="12325" name="AutoShape 37"/>
          <p:cNvSpPr>
            <a:spLocks noChangeArrowheads="1"/>
          </p:cNvSpPr>
          <p:nvPr/>
        </p:nvSpPr>
        <p:spPr bwMode="auto">
          <a:xfrm rot="5400000" flipH="1">
            <a:off x="6208966" y="5306174"/>
            <a:ext cx="576263" cy="39381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6" name="AutoShape 38"/>
          <p:cNvSpPr>
            <a:spLocks noChangeArrowheads="1"/>
          </p:cNvSpPr>
          <p:nvPr/>
        </p:nvSpPr>
        <p:spPr bwMode="auto">
          <a:xfrm rot="16200000">
            <a:off x="2246299" y="5251463"/>
            <a:ext cx="576263" cy="503238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327" name="Text Box 39"/>
          <p:cNvSpPr txBox="1">
            <a:spLocks noChangeArrowheads="1"/>
          </p:cNvSpPr>
          <p:nvPr/>
        </p:nvSpPr>
        <p:spPr bwMode="auto">
          <a:xfrm>
            <a:off x="928662" y="1285860"/>
            <a:ext cx="7586688" cy="4667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solidFill>
                  <a:schemeClr val="tx1"/>
                </a:solidFill>
              </a:rPr>
              <a:t>共通鍵暗号：暗号化と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復号に</a:t>
            </a:r>
            <a:r>
              <a:rPr lang="ja-JP" altLang="en-US" sz="2400" b="1" dirty="0">
                <a:solidFill>
                  <a:schemeClr val="tx1"/>
                </a:solidFill>
              </a:rPr>
              <a:t>共通の鍵を使用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する。</a:t>
            </a:r>
            <a:endParaRPr lang="ja-JP" altLang="en-US" sz="2400" b="1" dirty="0">
              <a:solidFill>
                <a:schemeClr val="tx1"/>
              </a:solidFill>
            </a:endParaRPr>
          </a:p>
        </p:txBody>
      </p:sp>
      <p:sp>
        <p:nvSpPr>
          <p:cNvPr id="12328" name="AutoShape 40"/>
          <p:cNvSpPr>
            <a:spLocks noChangeArrowheads="1"/>
          </p:cNvSpPr>
          <p:nvPr/>
        </p:nvSpPr>
        <p:spPr bwMode="auto">
          <a:xfrm rot="16200000">
            <a:off x="4298937" y="3846525"/>
            <a:ext cx="647700" cy="15113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ja-JP" altLang="en-US"/>
              <a:t>攻撃</a:t>
            </a: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4.5.4</a:t>
            </a:r>
            <a:r>
              <a:rPr lang="ja-JP" altLang="en-US" dirty="0"/>
              <a:t>　公開鍵暗号方式　－</a:t>
            </a:r>
            <a:r>
              <a:rPr lang="en-US" altLang="ja-JP" dirty="0" err="1"/>
              <a:t>RSA</a:t>
            </a:r>
            <a:r>
              <a:rPr lang="ja-JP" altLang="en-US" dirty="0"/>
              <a:t>－</a:t>
            </a:r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28" name="スライド番号プレースホルダ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35C3-E65E-4F4B-A6D2-ED3E796497BB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1177935" y="3646486"/>
            <a:ext cx="1439862" cy="3587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4295" tIns="8890" rIns="74295" bIns="8890"/>
          <a:lstStyle/>
          <a:p>
            <a:pPr algn="ctr"/>
            <a:r>
              <a:rPr lang="ja-JP" altLang="en-US" b="1" dirty="0">
                <a:solidFill>
                  <a:schemeClr val="tx1"/>
                </a:solidFill>
                <a:latin typeface="ＭＳ Ｐ明朝" charset="-128"/>
                <a:ea typeface="ＭＳ Ｐ明朝" charset="-128"/>
              </a:rPr>
              <a:t>こんにちは</a:t>
            </a:r>
            <a:endParaRPr lang="ja-JP" altLang="en-US" b="1" dirty="0">
              <a:solidFill>
                <a:schemeClr val="tx1"/>
              </a:solidFill>
            </a:endParaRP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3049597" y="3646486"/>
            <a:ext cx="1223963" cy="406400"/>
          </a:xfrm>
          <a:prstGeom prst="parallelogram">
            <a:avLst>
              <a:gd name="adj" fmla="val 33464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74295" tIns="8890" rIns="74295" bIns="8890"/>
          <a:lstStyle/>
          <a:p>
            <a:pPr algn="just"/>
            <a:r>
              <a:rPr lang="en-US" altLang="ja-JP" b="1">
                <a:latin typeface="Times New Roman" pitchFamily="18" charset="0"/>
                <a:ea typeface="ＭＳ 明朝" pitchFamily="17" charset="-128"/>
              </a:rPr>
              <a:t>L$J2U</a:t>
            </a:r>
            <a:endParaRPr lang="en-US" altLang="ja-JP" b="1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2617797" y="3862386"/>
            <a:ext cx="5016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6145222" y="3862386"/>
            <a:ext cx="50482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4344997" y="3646486"/>
            <a:ext cx="628650" cy="406400"/>
          </a:xfrm>
          <a:prstGeom prst="rightArrow">
            <a:avLst>
              <a:gd name="adj1" fmla="val 50000"/>
              <a:gd name="adj2" fmla="val 38672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6650047" y="3646486"/>
            <a:ext cx="1439863" cy="3587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4295" tIns="8890" rIns="74295" bIns="8890"/>
          <a:lstStyle/>
          <a:p>
            <a:pPr algn="ctr"/>
            <a:r>
              <a:rPr lang="ja-JP" altLang="en-US" b="1">
                <a:solidFill>
                  <a:schemeClr val="tx1"/>
                </a:solidFill>
                <a:latin typeface="ＭＳ Ｐ明朝" charset="-128"/>
                <a:ea typeface="ＭＳ Ｐ明朝" charset="-128"/>
              </a:rPr>
              <a:t>こんにちは</a:t>
            </a:r>
            <a:endParaRPr lang="ja-JP" altLang="en-US" b="1">
              <a:solidFill>
                <a:schemeClr val="tx1"/>
              </a:solidFill>
            </a:endParaRPr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4994285" y="3646486"/>
            <a:ext cx="1223962" cy="406400"/>
          </a:xfrm>
          <a:prstGeom prst="parallelogram">
            <a:avLst>
              <a:gd name="adj" fmla="val 33464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74295" tIns="8890" rIns="74295" bIns="8890"/>
          <a:lstStyle/>
          <a:p>
            <a:pPr algn="just"/>
            <a:r>
              <a:rPr lang="en-US" altLang="ja-JP" b="1">
                <a:latin typeface="Times New Roman" pitchFamily="18" charset="0"/>
                <a:ea typeface="ＭＳ 明朝" pitchFamily="17" charset="-128"/>
              </a:rPr>
              <a:t>L$J2U</a:t>
            </a:r>
            <a:endParaRPr lang="en-US" altLang="ja-JP" b="1"/>
          </a:p>
        </p:txBody>
      </p:sp>
      <p:sp>
        <p:nvSpPr>
          <p:cNvPr id="13323" name="AutoShape 11"/>
          <p:cNvSpPr>
            <a:spLocks noChangeArrowheads="1"/>
          </p:cNvSpPr>
          <p:nvPr/>
        </p:nvSpPr>
        <p:spPr bwMode="auto">
          <a:xfrm>
            <a:off x="2401897" y="4006849"/>
            <a:ext cx="1079500" cy="936625"/>
          </a:xfrm>
          <a:prstGeom prst="upArrowCallout">
            <a:avLst>
              <a:gd name="adj1" fmla="val 28814"/>
              <a:gd name="adj2" fmla="val 28814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ja-JP" b="1">
                <a:solidFill>
                  <a:schemeClr val="tx1"/>
                </a:solidFill>
              </a:rPr>
              <a:t>Bob</a:t>
            </a:r>
            <a:r>
              <a:rPr lang="ja-JP" altLang="en-US" b="1">
                <a:solidFill>
                  <a:schemeClr val="tx1"/>
                </a:solidFill>
              </a:rPr>
              <a:t>の</a:t>
            </a:r>
          </a:p>
          <a:p>
            <a:pPr algn="ctr"/>
            <a:r>
              <a:rPr lang="ja-JP" altLang="en-US" b="1">
                <a:solidFill>
                  <a:schemeClr val="tx1"/>
                </a:solidFill>
              </a:rPr>
              <a:t>公開鍵</a:t>
            </a:r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>
            <a:off x="5784860" y="4005261"/>
            <a:ext cx="1009650" cy="936625"/>
          </a:xfrm>
          <a:prstGeom prst="upArrowCallout">
            <a:avLst>
              <a:gd name="adj1" fmla="val 26949"/>
              <a:gd name="adj2" fmla="val 26949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ja-JP" b="1">
                <a:solidFill>
                  <a:schemeClr val="tx1"/>
                </a:solidFill>
              </a:rPr>
              <a:t>Bob</a:t>
            </a:r>
            <a:r>
              <a:rPr lang="ja-JP" altLang="en-US" b="1">
                <a:solidFill>
                  <a:schemeClr val="tx1"/>
                </a:solidFill>
              </a:rPr>
              <a:t>の</a:t>
            </a:r>
          </a:p>
          <a:p>
            <a:pPr algn="ctr"/>
            <a:r>
              <a:rPr lang="ja-JP" altLang="en-US" b="1">
                <a:solidFill>
                  <a:schemeClr val="tx1"/>
                </a:solidFill>
              </a:rPr>
              <a:t>秘密鍵</a:t>
            </a:r>
          </a:p>
        </p:txBody>
      </p:sp>
      <p:pic>
        <p:nvPicPr>
          <p:cNvPr id="13326" name="Picture 14" descr="MCj023836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65947" y="4367211"/>
            <a:ext cx="852488" cy="446088"/>
          </a:xfrm>
          <a:prstGeom prst="rect">
            <a:avLst/>
          </a:prstGeom>
          <a:noFill/>
        </p:spPr>
      </p:pic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2328872" y="3214686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/>
              <a:t>暗号化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6143636" y="3214686"/>
            <a:ext cx="72231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 dirty="0" smtClean="0"/>
              <a:t>復号</a:t>
            </a:r>
            <a:endParaRPr lang="ja-JP" altLang="en-US" b="1" dirty="0"/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4129097" y="3214686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/>
              <a:t>通信路</a:t>
            </a: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384185" y="3214686"/>
            <a:ext cx="1584325" cy="3762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latin typeface="ＭＳ Ｐゴシック" charset="-128"/>
              </a:rPr>
              <a:t>送信者</a:t>
            </a:r>
            <a:r>
              <a:rPr lang="en-US" altLang="ja-JP" b="1">
                <a:latin typeface="ＭＳ Ｐゴシック" charset="-128"/>
              </a:rPr>
              <a:t>(Alice)</a:t>
            </a: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7440622" y="3214686"/>
            <a:ext cx="1441450" cy="3762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latin typeface="ＭＳ Ｐゴシック" charset="-128"/>
              </a:rPr>
              <a:t>受信者</a:t>
            </a:r>
            <a:r>
              <a:rPr lang="en-US" altLang="ja-JP" b="1">
                <a:latin typeface="ＭＳ Ｐゴシック" charset="-128"/>
              </a:rPr>
              <a:t>(Bob)</a:t>
            </a:r>
          </a:p>
        </p:txBody>
      </p:sp>
      <p:sp>
        <p:nvSpPr>
          <p:cNvPr id="13334" name="AutoShape 22"/>
          <p:cNvSpPr>
            <a:spLocks noChangeArrowheads="1"/>
          </p:cNvSpPr>
          <p:nvPr/>
        </p:nvSpPr>
        <p:spPr bwMode="auto">
          <a:xfrm>
            <a:off x="3049598" y="5072074"/>
            <a:ext cx="3262294" cy="863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ja-JP" altLang="en-US"/>
              <a:t>・秘密鍵は受信者だけが保持</a:t>
            </a:r>
          </a:p>
          <a:p>
            <a:r>
              <a:rPr lang="ja-JP" altLang="en-US"/>
              <a:t>・公開鍵を送信者に配布</a:t>
            </a:r>
          </a:p>
        </p:txBody>
      </p:sp>
      <p:sp>
        <p:nvSpPr>
          <p:cNvPr id="13335" name="Text Box 23"/>
          <p:cNvSpPr txBox="1">
            <a:spLocks noChangeArrowheads="1"/>
          </p:cNvSpPr>
          <p:nvPr/>
        </p:nvSpPr>
        <p:spPr bwMode="auto">
          <a:xfrm>
            <a:off x="467544" y="1214422"/>
            <a:ext cx="8422426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/>
              <a:t>公開鍵暗号：２本の鍵を生成し、そのうちの１本を公開（配布）する</a:t>
            </a:r>
            <a:endParaRPr lang="ja-JP" altLang="en-US" sz="2000"/>
          </a:p>
        </p:txBody>
      </p:sp>
      <p:sp>
        <p:nvSpPr>
          <p:cNvPr id="13336" name="Text Box 24"/>
          <p:cNvSpPr txBox="1">
            <a:spLocks noChangeArrowheads="1"/>
          </p:cNvSpPr>
          <p:nvPr/>
        </p:nvSpPr>
        <p:spPr bwMode="auto">
          <a:xfrm>
            <a:off x="467544" y="1785926"/>
            <a:ext cx="1111991" cy="4667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solidFill>
                  <a:schemeClr val="tx1"/>
                </a:solidFill>
              </a:rPr>
              <a:t>ＲＳＡ</a:t>
            </a:r>
          </a:p>
        </p:txBody>
      </p:sp>
      <p:sp>
        <p:nvSpPr>
          <p:cNvPr id="13337" name="Text Box 25"/>
          <p:cNvSpPr txBox="1">
            <a:spLocks noChangeArrowheads="1"/>
          </p:cNvSpPr>
          <p:nvPr/>
        </p:nvSpPr>
        <p:spPr bwMode="auto">
          <a:xfrm>
            <a:off x="1571604" y="1785926"/>
            <a:ext cx="6769100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・公開鍵暗号方式の代表例。</a:t>
            </a:r>
          </a:p>
          <a:p>
            <a:pPr>
              <a:spcBef>
                <a:spcPct val="50000"/>
              </a:spcBef>
            </a:pPr>
            <a:r>
              <a:rPr lang="ja-JP" altLang="en-US">
                <a:latin typeface="ＭＳ Ｐゴシック" charset="-128"/>
              </a:rPr>
              <a:t>・</a:t>
            </a:r>
            <a:r>
              <a:rPr lang="ja-JP" altLang="en-US"/>
              <a:t>３人の発案者</a:t>
            </a:r>
            <a:r>
              <a:rPr lang="en-US" altLang="ja-JP"/>
              <a:t>R.Rivest</a:t>
            </a:r>
            <a:r>
              <a:rPr lang="ja-JP" altLang="en-US"/>
              <a:t>、</a:t>
            </a:r>
            <a:r>
              <a:rPr lang="en-US" altLang="ja-JP"/>
              <a:t>A.Shamir</a:t>
            </a:r>
            <a:r>
              <a:rPr lang="ja-JP" altLang="en-US"/>
              <a:t>、</a:t>
            </a:r>
            <a:r>
              <a:rPr lang="en-US" altLang="ja-JP"/>
              <a:t>L.Adleman</a:t>
            </a:r>
            <a:r>
              <a:rPr lang="ja-JP" altLang="en-US"/>
              <a:t>のイニシャル</a:t>
            </a:r>
            <a:endParaRPr lang="ja-JP" altLang="en-US">
              <a:latin typeface="ＭＳ Ｐゴシック" charset="-128"/>
            </a:endParaRPr>
          </a:p>
          <a:p>
            <a:pPr>
              <a:spcBef>
                <a:spcPct val="50000"/>
              </a:spcBef>
            </a:pPr>
            <a:r>
              <a:rPr lang="ja-JP" altLang="en-US">
                <a:latin typeface="ＭＳ Ｐゴシック" charset="-128"/>
              </a:rPr>
              <a:t>・</a:t>
            </a:r>
            <a:r>
              <a:rPr lang="ja-JP" altLang="en-US"/>
              <a:t>鍵配送の安全性や本数増加の問題を解決 </a:t>
            </a:r>
          </a:p>
        </p:txBody>
      </p:sp>
      <p:pic>
        <p:nvPicPr>
          <p:cNvPr id="13339" name="Picture 27" descr="MCj023817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7785" y="4367211"/>
            <a:ext cx="1081087" cy="576263"/>
          </a:xfrm>
          <a:prstGeom prst="rect">
            <a:avLst/>
          </a:prstGeom>
          <a:noFill/>
        </p:spPr>
      </p:pic>
      <p:sp>
        <p:nvSpPr>
          <p:cNvPr id="13340" name="AutoShape 28"/>
          <p:cNvSpPr>
            <a:spLocks noChangeArrowheads="1"/>
          </p:cNvSpPr>
          <p:nvPr/>
        </p:nvSpPr>
        <p:spPr bwMode="auto">
          <a:xfrm rot="5400000" flipH="1">
            <a:off x="6321437" y="5180024"/>
            <a:ext cx="576262" cy="503237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1" name="AutoShape 29"/>
          <p:cNvSpPr>
            <a:spLocks noChangeArrowheads="1"/>
          </p:cNvSpPr>
          <p:nvPr/>
        </p:nvSpPr>
        <p:spPr bwMode="auto">
          <a:xfrm rot="16200000">
            <a:off x="2469032" y="5110162"/>
            <a:ext cx="576263" cy="503237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42" name="AutoShape 30"/>
          <p:cNvSpPr>
            <a:spLocks noChangeArrowheads="1"/>
          </p:cNvSpPr>
          <p:nvPr/>
        </p:nvSpPr>
        <p:spPr bwMode="auto">
          <a:xfrm rot="16200000">
            <a:off x="4344997" y="3719511"/>
            <a:ext cx="647700" cy="15113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ja-JP" altLang="en-US"/>
              <a:t>攻撃</a:t>
            </a:r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4.5.5</a:t>
            </a:r>
            <a:r>
              <a:rPr lang="ja-JP" altLang="en-US" dirty="0"/>
              <a:t>　公開鍵の認証機関　－</a:t>
            </a:r>
            <a:r>
              <a:rPr lang="en-US" altLang="ja-JP" dirty="0"/>
              <a:t>CA</a:t>
            </a:r>
            <a:r>
              <a:rPr lang="ja-JP" altLang="en-US" dirty="0"/>
              <a:t>－</a:t>
            </a:r>
          </a:p>
        </p:txBody>
      </p:sp>
      <p:sp>
        <p:nvSpPr>
          <p:cNvPr id="30" name="フッター プレースホルダ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35C3-E65E-4F4B-A6D2-ED3E796497BB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072330" y="1285860"/>
            <a:ext cx="1782715" cy="457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/>
              <a:t>偽装サイト</a:t>
            </a:r>
          </a:p>
        </p:txBody>
      </p:sp>
      <p:pic>
        <p:nvPicPr>
          <p:cNvPr id="14341" name="Picture 5" descr="MCBD06551_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5343" y="1646223"/>
            <a:ext cx="1657350" cy="1355725"/>
          </a:xfrm>
          <a:prstGeom prst="rect">
            <a:avLst/>
          </a:prstGeom>
          <a:noFill/>
        </p:spPr>
      </p:pic>
      <p:pic>
        <p:nvPicPr>
          <p:cNvPr id="14342" name="Picture 6" descr="MCj023204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0930" y="1739885"/>
            <a:ext cx="1733550" cy="1343025"/>
          </a:xfrm>
          <a:prstGeom prst="rect">
            <a:avLst/>
          </a:prstGeom>
          <a:noFill/>
        </p:spPr>
      </p:pic>
      <p:sp>
        <p:nvSpPr>
          <p:cNvPr id="14343" name="Line 7"/>
          <p:cNvSpPr>
            <a:spLocks noChangeShapeType="1"/>
          </p:cNvSpPr>
          <p:nvPr/>
        </p:nvSpPr>
        <p:spPr bwMode="auto">
          <a:xfrm flipH="1">
            <a:off x="2967055" y="2222485"/>
            <a:ext cx="23764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327418" y="1357298"/>
            <a:ext cx="180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/>
              <a:t>公開鍵を配布（</a:t>
            </a:r>
            <a:r>
              <a:rPr lang="ja-JP" altLang="en-US" sz="2000" b="1" dirty="0"/>
              <a:t>なりすまし</a:t>
            </a:r>
            <a:r>
              <a:rPr lang="ja-JP" altLang="en-US" sz="2000" dirty="0"/>
              <a:t>）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822593" y="2581260"/>
            <a:ext cx="3095625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solidFill>
                  <a:srgbClr val="FF0066"/>
                </a:solidFill>
              </a:rPr>
              <a:t>公開鍵で暗号化して送信</a:t>
            </a:r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 flipV="1">
            <a:off x="2967055" y="2509823"/>
            <a:ext cx="237648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7431105" y="2365360"/>
            <a:ext cx="1223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/>
              <a:t>秘密鍵</a:t>
            </a:r>
            <a:r>
              <a:rPr lang="ja-JP" altLang="en-US" sz="2000" dirty="0" smtClean="0"/>
              <a:t>で復号</a:t>
            </a:r>
            <a:endParaRPr lang="ja-JP" altLang="en-US" sz="2000" dirty="0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1598629" y="1430323"/>
            <a:ext cx="1212803" cy="457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>
                <a:solidFill>
                  <a:schemeClr val="tx1"/>
                </a:solidFill>
              </a:rPr>
              <a:t>ユーザ</a:t>
            </a:r>
          </a:p>
        </p:txBody>
      </p:sp>
      <p:pic>
        <p:nvPicPr>
          <p:cNvPr id="14350" name="Picture 14" descr="j02054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3295" y="3359148"/>
            <a:ext cx="1368425" cy="1360487"/>
          </a:xfrm>
          <a:prstGeom prst="rect">
            <a:avLst/>
          </a:prstGeom>
          <a:noFill/>
        </p:spPr>
      </p:pic>
      <p:pic>
        <p:nvPicPr>
          <p:cNvPr id="14351" name="Picture 15" descr="MCj0238999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75320" y="4799010"/>
            <a:ext cx="1736725" cy="1201738"/>
          </a:xfrm>
          <a:prstGeom prst="rect">
            <a:avLst/>
          </a:prstGeom>
          <a:noFill/>
        </p:spPr>
      </p:pic>
      <p:pic>
        <p:nvPicPr>
          <p:cNvPr id="14352" name="Picture 16" descr="MCj023204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7883" y="4727573"/>
            <a:ext cx="1733550" cy="1343025"/>
          </a:xfrm>
          <a:prstGeom prst="rect">
            <a:avLst/>
          </a:prstGeom>
          <a:noFill/>
        </p:spPr>
      </p:pic>
      <p:sp>
        <p:nvSpPr>
          <p:cNvPr id="14353" name="Line 17"/>
          <p:cNvSpPr>
            <a:spLocks noChangeShapeType="1"/>
          </p:cNvSpPr>
          <p:nvPr/>
        </p:nvSpPr>
        <p:spPr bwMode="auto">
          <a:xfrm flipV="1">
            <a:off x="3238470" y="5375273"/>
            <a:ext cx="23764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717520" y="4222748"/>
            <a:ext cx="1298575" cy="457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dirty="0"/>
              <a:t>ユーザ</a:t>
            </a: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7127844" y="4511673"/>
            <a:ext cx="1527223" cy="457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>
                <a:solidFill>
                  <a:schemeClr val="tx1"/>
                </a:solidFill>
              </a:rPr>
              <a:t>本サイト</a:t>
            </a:r>
          </a:p>
        </p:txBody>
      </p:sp>
      <p:sp>
        <p:nvSpPr>
          <p:cNvPr id="14357" name="Line 21"/>
          <p:cNvSpPr>
            <a:spLocks noChangeShapeType="1"/>
          </p:cNvSpPr>
          <p:nvPr/>
        </p:nvSpPr>
        <p:spPr bwMode="auto">
          <a:xfrm flipH="1">
            <a:off x="2735233" y="4222748"/>
            <a:ext cx="107950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358" name="Line 22"/>
          <p:cNvSpPr>
            <a:spLocks noChangeShapeType="1"/>
          </p:cNvSpPr>
          <p:nvPr/>
        </p:nvSpPr>
        <p:spPr bwMode="auto">
          <a:xfrm>
            <a:off x="5183158" y="4222748"/>
            <a:ext cx="1079500" cy="7191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4678333" y="3359148"/>
            <a:ext cx="1439862" cy="457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/>
              <a:t>認証機関</a:t>
            </a: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5686395" y="3935410"/>
            <a:ext cx="18732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公開鍵・秘密鍵証明書発行</a:t>
            </a:r>
          </a:p>
        </p:txBody>
      </p: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2085945" y="3719510"/>
            <a:ext cx="15128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本サイトの公開鍵入手</a:t>
            </a:r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2951133" y="5662610"/>
            <a:ext cx="287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公開鍵で暗号化して送信</a:t>
            </a:r>
          </a:p>
        </p:txBody>
      </p:sp>
      <p:sp>
        <p:nvSpPr>
          <p:cNvPr id="14363" name="Text Box 27"/>
          <p:cNvSpPr txBox="1">
            <a:spLocks noChangeArrowheads="1"/>
          </p:cNvSpPr>
          <p:nvPr/>
        </p:nvSpPr>
        <p:spPr bwMode="auto">
          <a:xfrm>
            <a:off x="7702520" y="5303835"/>
            <a:ext cx="12239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/>
              <a:t>秘密鍵</a:t>
            </a:r>
            <a:r>
              <a:rPr lang="ja-JP" altLang="en-US" sz="2000" dirty="0" smtClean="0"/>
              <a:t>で</a:t>
            </a:r>
            <a:r>
              <a:rPr lang="ja-JP" altLang="en-US" sz="2000" dirty="0"/>
              <a:t>復号</a:t>
            </a:r>
          </a:p>
        </p:txBody>
      </p:sp>
      <p:sp>
        <p:nvSpPr>
          <p:cNvPr id="14364" name="Line 28"/>
          <p:cNvSpPr>
            <a:spLocks noChangeShapeType="1"/>
          </p:cNvSpPr>
          <p:nvPr/>
        </p:nvSpPr>
        <p:spPr bwMode="auto">
          <a:xfrm>
            <a:off x="285720" y="3143248"/>
            <a:ext cx="8569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4365" name="Text Box 29"/>
          <p:cNvSpPr txBox="1">
            <a:spLocks noChangeArrowheads="1"/>
          </p:cNvSpPr>
          <p:nvPr/>
        </p:nvSpPr>
        <p:spPr bwMode="auto">
          <a:xfrm>
            <a:off x="285720" y="3286123"/>
            <a:ext cx="2054032" cy="37304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 dirty="0">
                <a:solidFill>
                  <a:schemeClr val="tx1"/>
                </a:solidFill>
              </a:rPr>
              <a:t>なりすましを防ぐ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4.5.6</a:t>
            </a:r>
            <a:r>
              <a:rPr lang="ja-JP" altLang="en-US" dirty="0"/>
              <a:t>　デジタル署名</a:t>
            </a:r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35C3-E65E-4F4B-A6D2-ED3E796497BB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1120772" y="3860800"/>
            <a:ext cx="1439862" cy="3587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74295" tIns="8890" rIns="74295" bIns="8890"/>
          <a:lstStyle/>
          <a:p>
            <a:pPr algn="ctr"/>
            <a:r>
              <a:rPr lang="ja-JP" altLang="en-US" b="1">
                <a:latin typeface="ＭＳ Ｐ明朝" charset="-128"/>
                <a:ea typeface="ＭＳ Ｐ明朝" charset="-128"/>
              </a:rPr>
              <a:t>Ａｌｉｃｅです</a:t>
            </a:r>
            <a:endParaRPr lang="ja-JP" altLang="en-US" b="1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2992434" y="3860800"/>
            <a:ext cx="1223963" cy="406400"/>
          </a:xfrm>
          <a:prstGeom prst="parallelogram">
            <a:avLst>
              <a:gd name="adj" fmla="val 33464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/>
            <a:r>
              <a:rPr lang="en-US" altLang="ja-JP" b="1"/>
              <a:t>Ry9h1</a:t>
            </a: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2560634" y="4076700"/>
            <a:ext cx="501650" cy="0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triangle" w="med" len="med"/>
          </a:ln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6088059" y="4076700"/>
            <a:ext cx="504825" cy="0"/>
          </a:xfrm>
          <a:prstGeom prst="line">
            <a:avLst/>
          </a:prstGeom>
          <a:noFill/>
          <a:ln w="57150">
            <a:solidFill>
              <a:srgbClr val="3399FF"/>
            </a:solidFill>
            <a:round/>
            <a:headEnd/>
            <a:tailEnd type="triangle" w="med" len="med"/>
          </a:ln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4287834" y="3860800"/>
            <a:ext cx="628650" cy="406400"/>
          </a:xfrm>
          <a:prstGeom prst="rightArrow">
            <a:avLst>
              <a:gd name="adj1" fmla="val 50000"/>
              <a:gd name="adj2" fmla="val 38672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6592884" y="3860800"/>
            <a:ext cx="1439863" cy="3587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74295" tIns="8890" rIns="74295" bIns="8890"/>
          <a:lstStyle/>
          <a:p>
            <a:pPr algn="ctr"/>
            <a:r>
              <a:rPr lang="ja-JP" altLang="en-US" b="1" dirty="0">
                <a:latin typeface="ＭＳ Ｐ明朝" charset="-128"/>
                <a:ea typeface="ＭＳ Ｐ明朝" charset="-128"/>
              </a:rPr>
              <a:t>Ａｌｉｃ</a:t>
            </a:r>
            <a:r>
              <a:rPr lang="en-US" altLang="ja-JP" b="1" dirty="0">
                <a:latin typeface="ＭＳ Ｐ明朝" charset="-128"/>
                <a:ea typeface="ＭＳ Ｐ明朝" charset="-128"/>
              </a:rPr>
              <a:t>e</a:t>
            </a:r>
            <a:r>
              <a:rPr lang="ja-JP" altLang="en-US" b="1" dirty="0">
                <a:latin typeface="ＭＳ Ｐ明朝" charset="-128"/>
                <a:ea typeface="ＭＳ Ｐ明朝" charset="-128"/>
              </a:rPr>
              <a:t>です</a:t>
            </a:r>
            <a:endParaRPr lang="ja-JP" altLang="en-US" b="1" dirty="0"/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4937122" y="3860800"/>
            <a:ext cx="1223962" cy="406400"/>
          </a:xfrm>
          <a:prstGeom prst="parallelogram">
            <a:avLst>
              <a:gd name="adj" fmla="val 33464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74295" tIns="8890" rIns="74295" bIns="8890"/>
          <a:lstStyle/>
          <a:p>
            <a:pPr algn="just"/>
            <a:r>
              <a:rPr lang="en-US" altLang="ja-JP" b="1"/>
              <a:t>Ry9h1</a:t>
            </a:r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2090224" y="4219575"/>
            <a:ext cx="1333671" cy="936625"/>
          </a:xfrm>
          <a:prstGeom prst="upArrowCallout">
            <a:avLst>
              <a:gd name="adj1" fmla="val 25000"/>
              <a:gd name="adj2" fmla="val 25000"/>
              <a:gd name="adj3" fmla="val 16695"/>
              <a:gd name="adj4" fmla="val 66667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Ａｌｉｃｅの</a:t>
            </a:r>
          </a:p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秘密鍵</a:t>
            </a:r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5657848" y="4219575"/>
            <a:ext cx="1280320" cy="936625"/>
          </a:xfrm>
          <a:prstGeom prst="upArrowCallout">
            <a:avLst>
              <a:gd name="adj1" fmla="val 25000"/>
              <a:gd name="adj2" fmla="val 25000"/>
              <a:gd name="adj3" fmla="val 16667"/>
              <a:gd name="adj4" fmla="val 6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Ａｌｉｃｅの</a:t>
            </a:r>
          </a:p>
          <a:p>
            <a:pPr algn="ctr"/>
            <a:r>
              <a:rPr lang="ja-JP" altLang="en-US" sz="1600" b="1" dirty="0">
                <a:solidFill>
                  <a:schemeClr val="tx1"/>
                </a:solidFill>
              </a:rPr>
              <a:t>公開鍵</a:t>
            </a:r>
          </a:p>
        </p:txBody>
      </p:sp>
      <p:pic>
        <p:nvPicPr>
          <p:cNvPr id="15373" name="Picture 13" descr="MCj023836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9956" y="4710113"/>
            <a:ext cx="852488" cy="446087"/>
          </a:xfrm>
          <a:prstGeom prst="rect">
            <a:avLst/>
          </a:prstGeom>
          <a:noFill/>
        </p:spPr>
      </p:pic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2271709" y="34290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/>
              <a:t>暗号化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000760" y="3429000"/>
            <a:ext cx="7143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 dirty="0" smtClean="0"/>
              <a:t>復号</a:t>
            </a:r>
            <a:endParaRPr lang="ja-JP" altLang="en-US" b="1" dirty="0"/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071934" y="342900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/>
              <a:t>通信路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544509" y="3427413"/>
            <a:ext cx="936625" cy="3762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送信者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7745409" y="3427413"/>
            <a:ext cx="936625" cy="3762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受信者</a:t>
            </a:r>
          </a:p>
        </p:txBody>
      </p:sp>
      <p:sp>
        <p:nvSpPr>
          <p:cNvPr id="15379" name="AutoShape 19"/>
          <p:cNvSpPr>
            <a:spLocks noChangeArrowheads="1"/>
          </p:cNvSpPr>
          <p:nvPr/>
        </p:nvSpPr>
        <p:spPr bwMode="auto">
          <a:xfrm>
            <a:off x="687384" y="5302250"/>
            <a:ext cx="2663825" cy="57626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ja-JP" altLang="en-US"/>
              <a:t>・自分の秘密鍵で暗号化</a:t>
            </a:r>
          </a:p>
        </p:txBody>
      </p:sp>
      <p:pic>
        <p:nvPicPr>
          <p:cNvPr id="15380" name="Picture 20" descr="MCj023817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8168" y="4525169"/>
            <a:ext cx="1081088" cy="576262"/>
          </a:xfrm>
          <a:prstGeom prst="rect">
            <a:avLst/>
          </a:prstGeom>
          <a:noFill/>
        </p:spPr>
      </p:pic>
      <p:sp>
        <p:nvSpPr>
          <p:cNvPr id="15383" name="AutoShape 23"/>
          <p:cNvSpPr>
            <a:spLocks noChangeArrowheads="1"/>
          </p:cNvSpPr>
          <p:nvPr/>
        </p:nvSpPr>
        <p:spPr bwMode="auto">
          <a:xfrm rot="16200000">
            <a:off x="4287834" y="3933825"/>
            <a:ext cx="647700" cy="15113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ja-JP" altLang="en-US"/>
              <a:t>攻撃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928662" y="1357298"/>
            <a:ext cx="7343775" cy="1806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/>
              <a:t>・公開鍵暗号方式の</a:t>
            </a:r>
            <a:r>
              <a:rPr lang="ja-JP" altLang="en-US" sz="2000" dirty="0" smtClean="0"/>
              <a:t>応用</a:t>
            </a:r>
            <a:endParaRPr lang="ja-JP" altLang="en-US" sz="2000" dirty="0"/>
          </a:p>
          <a:p>
            <a:pPr>
              <a:spcBef>
                <a:spcPct val="50000"/>
              </a:spcBef>
            </a:pPr>
            <a:r>
              <a:rPr lang="ja-JP" altLang="en-US" sz="2000" dirty="0">
                <a:latin typeface="ＭＳ Ｐゴシック" charset="-128"/>
              </a:rPr>
              <a:t>・秘密鍵でデータの一部を暗号化して送信す</a:t>
            </a:r>
            <a:r>
              <a:rPr lang="ja-JP" altLang="en-US" sz="2000" dirty="0"/>
              <a:t>る。</a:t>
            </a:r>
          </a:p>
          <a:p>
            <a:pPr>
              <a:spcBef>
                <a:spcPct val="50000"/>
              </a:spcBef>
            </a:pPr>
            <a:r>
              <a:rPr lang="ja-JP" altLang="en-US" sz="2000" dirty="0"/>
              <a:t>・復号化できるのは、秘密鍵を持つ本人が暗号化したとき</a:t>
            </a:r>
            <a:r>
              <a:rPr lang="ja-JP" altLang="en-US" sz="2000" dirty="0" smtClean="0"/>
              <a:t>のみ</a:t>
            </a:r>
            <a:endParaRPr lang="ja-JP" altLang="en-US" sz="2000" dirty="0"/>
          </a:p>
          <a:p>
            <a:pPr>
              <a:spcBef>
                <a:spcPct val="50000"/>
              </a:spcBef>
            </a:pPr>
            <a:r>
              <a:rPr lang="ja-JP" altLang="en-US" sz="2000" dirty="0"/>
              <a:t>・本人以外の秘密鍵や改ざんされた暗号文は復号化できない。 </a:t>
            </a:r>
          </a:p>
        </p:txBody>
      </p:sp>
      <p:sp>
        <p:nvSpPr>
          <p:cNvPr id="15385" name="AutoShape 25"/>
          <p:cNvSpPr>
            <a:spLocks noChangeArrowheads="1"/>
          </p:cNvSpPr>
          <p:nvPr/>
        </p:nvSpPr>
        <p:spPr bwMode="auto">
          <a:xfrm>
            <a:off x="5799134" y="5229225"/>
            <a:ext cx="2663825" cy="57626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ja-JP" altLang="en-US" dirty="0"/>
              <a:t>・相手の公開鍵で</a:t>
            </a:r>
            <a:r>
              <a:rPr lang="ja-JP" altLang="en-US" dirty="0" smtClean="0"/>
              <a:t>復号</a:t>
            </a:r>
            <a:endParaRPr lang="ja-JP" altLang="en-US" dirty="0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デジタル署名の手順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5184-80C1-42B6-9935-5E731E1FD09F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33829" name="AutoShape 37"/>
          <p:cNvSpPr>
            <a:spLocks noChangeArrowheads="1"/>
          </p:cNvSpPr>
          <p:nvPr/>
        </p:nvSpPr>
        <p:spPr bwMode="auto">
          <a:xfrm>
            <a:off x="1194779" y="3864561"/>
            <a:ext cx="1107024" cy="39484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ハッシュ値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30" name="Line 38"/>
          <p:cNvSpPr>
            <a:spLocks noChangeShapeType="1"/>
          </p:cNvSpPr>
          <p:nvPr/>
        </p:nvSpPr>
        <p:spPr bwMode="auto">
          <a:xfrm flipV="1">
            <a:off x="2357422" y="4071941"/>
            <a:ext cx="357190" cy="1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33831" name="Line 39"/>
          <p:cNvSpPr>
            <a:spLocks noChangeShapeType="1"/>
          </p:cNvSpPr>
          <p:nvPr/>
        </p:nvSpPr>
        <p:spPr bwMode="auto">
          <a:xfrm flipV="1">
            <a:off x="2518278" y="4119846"/>
            <a:ext cx="0" cy="791953"/>
          </a:xfrm>
          <a:prstGeom prst="line">
            <a:avLst/>
          </a:prstGeom>
          <a:noFill/>
          <a:ln w="38100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33832" name="AutoShape 40"/>
          <p:cNvSpPr>
            <a:spLocks noChangeArrowheads="1"/>
          </p:cNvSpPr>
          <p:nvPr/>
        </p:nvSpPr>
        <p:spPr bwMode="auto">
          <a:xfrm>
            <a:off x="2786050" y="3745427"/>
            <a:ext cx="1380439" cy="692108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暗号化されたハッシュ値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33" name="Rectangle 41"/>
          <p:cNvSpPr>
            <a:spLocks noChangeArrowheads="1"/>
          </p:cNvSpPr>
          <p:nvPr/>
        </p:nvSpPr>
        <p:spPr bwMode="auto">
          <a:xfrm>
            <a:off x="3163416" y="4911799"/>
            <a:ext cx="817676" cy="40845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公開鍵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34" name="Rectangle 42"/>
          <p:cNvSpPr>
            <a:spLocks noChangeArrowheads="1"/>
          </p:cNvSpPr>
          <p:nvPr/>
        </p:nvSpPr>
        <p:spPr bwMode="auto">
          <a:xfrm>
            <a:off x="2198923" y="4911799"/>
            <a:ext cx="817676" cy="40845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秘密鍵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33835" name="AutoShape 43"/>
          <p:cNvCxnSpPr>
            <a:cxnSpLocks noChangeShapeType="1"/>
          </p:cNvCxnSpPr>
          <p:nvPr/>
        </p:nvCxnSpPr>
        <p:spPr bwMode="auto">
          <a:xfrm flipV="1">
            <a:off x="4166489" y="4119846"/>
            <a:ext cx="860542" cy="17019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3836" name="AutoShape 44"/>
          <p:cNvSpPr>
            <a:spLocks noChangeArrowheads="1"/>
          </p:cNvSpPr>
          <p:nvPr/>
        </p:nvSpPr>
        <p:spPr bwMode="auto">
          <a:xfrm>
            <a:off x="5027031" y="3745427"/>
            <a:ext cx="1333144" cy="692108"/>
          </a:xfrm>
          <a:prstGeom prst="roundRect">
            <a:avLst>
              <a:gd name="adj" fmla="val 16667"/>
            </a:avLst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暗号化されたハッシュ値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37" name="AutoShape 45"/>
          <p:cNvSpPr>
            <a:spLocks noChangeArrowheads="1"/>
          </p:cNvSpPr>
          <p:nvPr/>
        </p:nvSpPr>
        <p:spPr bwMode="auto">
          <a:xfrm>
            <a:off x="6737399" y="3864561"/>
            <a:ext cx="1109167" cy="39484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ハッシュ値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38" name="Line 46"/>
          <p:cNvSpPr>
            <a:spLocks noChangeShapeType="1"/>
          </p:cNvSpPr>
          <p:nvPr/>
        </p:nvSpPr>
        <p:spPr bwMode="auto">
          <a:xfrm>
            <a:off x="6360175" y="4136865"/>
            <a:ext cx="377224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33839" name="AutoShape 47"/>
          <p:cNvSpPr>
            <a:spLocks noChangeArrowheads="1"/>
          </p:cNvSpPr>
          <p:nvPr/>
        </p:nvSpPr>
        <p:spPr bwMode="auto">
          <a:xfrm>
            <a:off x="1218355" y="2310155"/>
            <a:ext cx="1083447" cy="44816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メッセージ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33841" name="AutoShape 49"/>
          <p:cNvCxnSpPr>
            <a:cxnSpLocks noChangeShapeType="1"/>
            <a:endCxn id="33829" idx="0"/>
          </p:cNvCxnSpPr>
          <p:nvPr/>
        </p:nvCxnSpPr>
        <p:spPr bwMode="auto">
          <a:xfrm rot="16200000" flipH="1">
            <a:off x="1183494" y="3299763"/>
            <a:ext cx="1111911" cy="17683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3842" name="Rectangle 50"/>
          <p:cNvSpPr>
            <a:spLocks noChangeArrowheads="1"/>
          </p:cNvSpPr>
          <p:nvPr/>
        </p:nvSpPr>
        <p:spPr bwMode="auto">
          <a:xfrm>
            <a:off x="2623300" y="2990916"/>
            <a:ext cx="1357792" cy="40845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ハッシュ関数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33843" name="AutoShape 51"/>
          <p:cNvCxnSpPr>
            <a:cxnSpLocks noChangeShapeType="1"/>
          </p:cNvCxnSpPr>
          <p:nvPr/>
        </p:nvCxnSpPr>
        <p:spPr bwMode="auto">
          <a:xfrm flipH="1">
            <a:off x="1730608" y="3224645"/>
            <a:ext cx="892692" cy="3404"/>
          </a:xfrm>
          <a:prstGeom prst="straightConnector1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/>
            <a:tailEnd type="triangle" w="med" len="med"/>
          </a:ln>
        </p:spPr>
      </p:cxnSp>
      <p:cxnSp>
        <p:nvCxnSpPr>
          <p:cNvPr id="33844" name="AutoShape 52"/>
          <p:cNvCxnSpPr>
            <a:cxnSpLocks noChangeShapeType="1"/>
          </p:cNvCxnSpPr>
          <p:nvPr/>
        </p:nvCxnSpPr>
        <p:spPr bwMode="auto">
          <a:xfrm>
            <a:off x="2325379" y="2559767"/>
            <a:ext cx="2701652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3845" name="Rectangle 53"/>
          <p:cNvSpPr>
            <a:spLocks noChangeArrowheads="1"/>
          </p:cNvSpPr>
          <p:nvPr/>
        </p:nvSpPr>
        <p:spPr bwMode="auto">
          <a:xfrm>
            <a:off x="1071538" y="1935736"/>
            <a:ext cx="3198902" cy="3628460"/>
          </a:xfrm>
          <a:prstGeom prst="rect">
            <a:avLst/>
          </a:prstGeom>
          <a:noFill/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33846" name="Rectangle 54"/>
          <p:cNvSpPr>
            <a:spLocks noChangeArrowheads="1"/>
          </p:cNvSpPr>
          <p:nvPr/>
        </p:nvSpPr>
        <p:spPr bwMode="auto">
          <a:xfrm>
            <a:off x="4816986" y="1935736"/>
            <a:ext cx="3150677" cy="3628460"/>
          </a:xfrm>
          <a:prstGeom prst="rect">
            <a:avLst/>
          </a:prstGeom>
          <a:noFill/>
          <a:ln w="9525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33847" name="AutoShape 55"/>
          <p:cNvSpPr>
            <a:spLocks noChangeArrowheads="1"/>
          </p:cNvSpPr>
          <p:nvPr/>
        </p:nvSpPr>
        <p:spPr bwMode="auto">
          <a:xfrm>
            <a:off x="2036031" y="4817627"/>
            <a:ext cx="2041510" cy="607013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/>
          </a:p>
        </p:txBody>
      </p:sp>
      <p:sp>
        <p:nvSpPr>
          <p:cNvPr id="33848" name="Text Box 56"/>
          <p:cNvSpPr txBox="1">
            <a:spLocks noChangeArrowheads="1"/>
          </p:cNvSpPr>
          <p:nvPr/>
        </p:nvSpPr>
        <p:spPr bwMode="auto">
          <a:xfrm>
            <a:off x="2198923" y="1714488"/>
            <a:ext cx="1171323" cy="47653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送信者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49" name="Text Box 57"/>
          <p:cNvSpPr txBox="1">
            <a:spLocks noChangeArrowheads="1"/>
          </p:cNvSpPr>
          <p:nvPr/>
        </p:nvSpPr>
        <p:spPr bwMode="auto">
          <a:xfrm>
            <a:off x="5751472" y="1714488"/>
            <a:ext cx="1171323" cy="47653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受信者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33850" name="AutoShape 58"/>
          <p:cNvCxnSpPr>
            <a:cxnSpLocks noChangeShapeType="1"/>
          </p:cNvCxnSpPr>
          <p:nvPr/>
        </p:nvCxnSpPr>
        <p:spPr bwMode="auto">
          <a:xfrm>
            <a:off x="7164288" y="2752649"/>
            <a:ext cx="0" cy="1111911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33851" name="AutoShape 59"/>
          <p:cNvSpPr>
            <a:spLocks noChangeArrowheads="1"/>
          </p:cNvSpPr>
          <p:nvPr/>
        </p:nvSpPr>
        <p:spPr bwMode="auto">
          <a:xfrm>
            <a:off x="6737399" y="2318097"/>
            <a:ext cx="1109167" cy="40732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ハッシュ値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33852" name="AutoShape 60"/>
          <p:cNvCxnSpPr>
            <a:cxnSpLocks noChangeShapeType="1"/>
          </p:cNvCxnSpPr>
          <p:nvPr/>
        </p:nvCxnSpPr>
        <p:spPr bwMode="auto">
          <a:xfrm>
            <a:off x="6055824" y="2565440"/>
            <a:ext cx="681575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33853" name="Rectangle 61"/>
          <p:cNvSpPr>
            <a:spLocks noChangeArrowheads="1"/>
          </p:cNvSpPr>
          <p:nvPr/>
        </p:nvSpPr>
        <p:spPr bwMode="auto">
          <a:xfrm>
            <a:off x="7080382" y="3173587"/>
            <a:ext cx="730871" cy="40845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比較</a:t>
            </a:r>
            <a:endParaRPr kumimoji="1" 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cxnSp>
        <p:nvCxnSpPr>
          <p:cNvPr id="33854" name="AutoShape 62"/>
          <p:cNvCxnSpPr>
            <a:cxnSpLocks noChangeShapeType="1"/>
          </p:cNvCxnSpPr>
          <p:nvPr/>
        </p:nvCxnSpPr>
        <p:spPr bwMode="auto">
          <a:xfrm flipV="1">
            <a:off x="3981092" y="4136865"/>
            <a:ext cx="2539832" cy="941720"/>
          </a:xfrm>
          <a:prstGeom prst="bentConnector3">
            <a:avLst>
              <a:gd name="adj1" fmla="val 101264"/>
            </a:avLst>
          </a:prstGeom>
          <a:noFill/>
          <a:ln w="3810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</p:spPr>
      </p:cxnSp>
      <p:cxnSp>
        <p:nvCxnSpPr>
          <p:cNvPr id="33855" name="AutoShape 63"/>
          <p:cNvCxnSpPr>
            <a:cxnSpLocks noChangeShapeType="1"/>
          </p:cNvCxnSpPr>
          <p:nvPr/>
        </p:nvCxnSpPr>
        <p:spPr bwMode="auto">
          <a:xfrm flipV="1">
            <a:off x="3981092" y="2559767"/>
            <a:ext cx="2379083" cy="664877"/>
          </a:xfrm>
          <a:prstGeom prst="bentConnector3">
            <a:avLst>
              <a:gd name="adj1" fmla="val 100000"/>
            </a:avLst>
          </a:prstGeom>
          <a:noFill/>
          <a:ln w="38100" cap="rnd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</p:spPr>
      </p:cxnSp>
      <p:sp>
        <p:nvSpPr>
          <p:cNvPr id="33856" name="Text Box 64"/>
          <p:cNvSpPr txBox="1">
            <a:spLocks noChangeArrowheads="1"/>
          </p:cNvSpPr>
          <p:nvPr/>
        </p:nvSpPr>
        <p:spPr bwMode="auto">
          <a:xfrm>
            <a:off x="1328736" y="2942128"/>
            <a:ext cx="417947" cy="359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１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57" name="Text Box 65"/>
          <p:cNvSpPr txBox="1">
            <a:spLocks noChangeArrowheads="1"/>
          </p:cNvSpPr>
          <p:nvPr/>
        </p:nvSpPr>
        <p:spPr bwMode="auto">
          <a:xfrm>
            <a:off x="2405753" y="3711389"/>
            <a:ext cx="327928" cy="346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２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58" name="Text Box 66"/>
          <p:cNvSpPr txBox="1">
            <a:spLocks noChangeArrowheads="1"/>
          </p:cNvSpPr>
          <p:nvPr/>
        </p:nvSpPr>
        <p:spPr bwMode="auto">
          <a:xfrm>
            <a:off x="4399039" y="2191021"/>
            <a:ext cx="417947" cy="37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３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59" name="Text Box 67"/>
          <p:cNvSpPr txBox="1">
            <a:spLocks noChangeArrowheads="1"/>
          </p:cNvSpPr>
          <p:nvPr/>
        </p:nvSpPr>
        <p:spPr bwMode="auto">
          <a:xfrm>
            <a:off x="4399039" y="3728408"/>
            <a:ext cx="417947" cy="36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３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60" name="Text Box 68"/>
          <p:cNvSpPr txBox="1">
            <a:spLocks noChangeArrowheads="1"/>
          </p:cNvSpPr>
          <p:nvPr/>
        </p:nvSpPr>
        <p:spPr bwMode="auto">
          <a:xfrm>
            <a:off x="6239109" y="2264203"/>
            <a:ext cx="417947" cy="37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４</a:t>
            </a:r>
            <a:endParaRPr kumimoji="1" 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61" name="Text Box 69"/>
          <p:cNvSpPr txBox="1">
            <a:spLocks noChangeArrowheads="1"/>
          </p:cNvSpPr>
          <p:nvPr/>
        </p:nvSpPr>
        <p:spPr bwMode="auto">
          <a:xfrm>
            <a:off x="6408855" y="3745427"/>
            <a:ext cx="417947" cy="37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５</a:t>
            </a:r>
            <a:endParaRPr kumimoji="1" 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62" name="Text Box 70"/>
          <p:cNvSpPr txBox="1">
            <a:spLocks noChangeArrowheads="1"/>
          </p:cNvSpPr>
          <p:nvPr/>
        </p:nvSpPr>
        <p:spPr bwMode="auto">
          <a:xfrm>
            <a:off x="6649523" y="3190607"/>
            <a:ext cx="417947" cy="374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６</a:t>
            </a:r>
            <a:endParaRPr kumimoji="1" lang="ja-JP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33840" name="AutoShape 48"/>
          <p:cNvSpPr>
            <a:spLocks noChangeArrowheads="1"/>
          </p:cNvSpPr>
          <p:nvPr/>
        </p:nvSpPr>
        <p:spPr bwMode="auto">
          <a:xfrm>
            <a:off x="5027031" y="2310155"/>
            <a:ext cx="1116605" cy="44816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</a:rPr>
              <a:t>メッセージ</a:t>
            </a:r>
            <a:endParaRPr kumimoji="1" lang="ja-JP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699</TotalTime>
  <Words>960</Words>
  <Application>Microsoft Office PowerPoint</Application>
  <PresentationFormat>画面に合わせる (4:3)</PresentationFormat>
  <Paragraphs>223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4" baseType="lpstr">
      <vt:lpstr>ＭＳ Ｐゴシック</vt:lpstr>
      <vt:lpstr>ＭＳ Ｐ明朝</vt:lpstr>
      <vt:lpstr>ＭＳ ゴシック</vt:lpstr>
      <vt:lpstr>ＭＳ 明朝</vt:lpstr>
      <vt:lpstr>游ゴシック</vt:lpstr>
      <vt:lpstr>游ゴシック Light</vt:lpstr>
      <vt:lpstr>Arial</vt:lpstr>
      <vt:lpstr>Calibri</vt:lpstr>
      <vt:lpstr>Times New Roman</vt:lpstr>
      <vt:lpstr>Wingdings</vt:lpstr>
      <vt:lpstr>Office テーマ</vt:lpstr>
      <vt:lpstr>モバイルネットワーク時代の情報倫理 ［第2版］　＜近代科学社刊＞</vt:lpstr>
      <vt:lpstr>４.５　暗号と電子署名</vt:lpstr>
      <vt:lpstr> 4.5.1　暗号通信</vt:lpstr>
      <vt:lpstr>4.5.2　暗号の仕組み</vt:lpstr>
      <vt:lpstr>4.5.3　共通鍵暗号方式　－DES－</vt:lpstr>
      <vt:lpstr>4.5.4　公開鍵暗号方式　－RSA－</vt:lpstr>
      <vt:lpstr>4.5.5　公開鍵の認証機関　－CA－</vt:lpstr>
      <vt:lpstr>4.5.6　デジタル署名</vt:lpstr>
      <vt:lpstr>デジタル署名の手順</vt:lpstr>
      <vt:lpstr>4.5.7　SSL</vt:lpstr>
      <vt:lpstr>ＳＳＬの流れ</vt:lpstr>
      <vt:lpstr>４.６　無線LAN</vt:lpstr>
      <vt:lpstr>４.７　セキュリティポリシー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ネットワーク社会の 情報倫理</dc:title>
  <dc:creator>T.Yamazumi</dc:creator>
  <cp:lastModifiedBy>山住富也</cp:lastModifiedBy>
  <cp:revision>158</cp:revision>
  <dcterms:created xsi:type="dcterms:W3CDTF">2005-12-13T00:16:05Z</dcterms:created>
  <dcterms:modified xsi:type="dcterms:W3CDTF">2015-11-30T12:09:35Z</dcterms:modified>
</cp:coreProperties>
</file>