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17"/>
  </p:notesMasterIdLst>
  <p:sldIdLst>
    <p:sldId id="256" r:id="rId2"/>
    <p:sldId id="260" r:id="rId3"/>
    <p:sldId id="269" r:id="rId4"/>
    <p:sldId id="261" r:id="rId5"/>
    <p:sldId id="262" r:id="rId6"/>
    <p:sldId id="263" r:id="rId7"/>
    <p:sldId id="264" r:id="rId8"/>
    <p:sldId id="265" r:id="rId9"/>
    <p:sldId id="270" r:id="rId10"/>
    <p:sldId id="266" r:id="rId11"/>
    <p:sldId id="267" r:id="rId12"/>
    <p:sldId id="268" r:id="rId13"/>
    <p:sldId id="257" r:id="rId14"/>
    <p:sldId id="258" r:id="rId15"/>
    <p:sldId id="259" r:id="rId16"/>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44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D9DFC2-6414-4488-9D42-359A23C24624}" type="datetimeFigureOut">
              <a:rPr kumimoji="1" lang="ja-JP" altLang="en-US" smtClean="0"/>
              <a:pPr/>
              <a:t>2015/11/30</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8D7DD3-5F5C-48F6-A012-2175D4A4778C}" type="slidenum">
              <a:rPr kumimoji="1" lang="ja-JP" altLang="en-US" smtClean="0"/>
              <a:pPr/>
              <a:t>‹#›</a:t>
            </a:fld>
            <a:endParaRPr kumimoji="1" lang="ja-JP" altLang="en-US"/>
          </a:p>
        </p:txBody>
      </p:sp>
    </p:spTree>
    <p:extLst>
      <p:ext uri="{BB962C8B-B14F-4D97-AF65-F5344CB8AC3E}">
        <p14:creationId xmlns:p14="http://schemas.microsoft.com/office/powerpoint/2010/main" val="246854292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9B4B857-3591-4D33-BE12-9B39A873FC79}"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888297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CE585FD-46C4-4371-92C1-D282F135A862}"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526152971"/>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CE585FD-46C4-4371-92C1-D282F135A862}"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1629383800"/>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34F8D50-1AEB-44B5-AE60-9EF8AEBCF597}"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4108397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A17C63D-9AEC-482E-A6FF-7B8802CC66A6}"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1673198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7DF7981-8480-42BD-AD6B-EC5EEA759F0E}" type="datetime1">
              <a:rPr kumimoji="1" lang="ja-JP" altLang="en-US" smtClean="0"/>
              <a:pPr/>
              <a:t>2015/11/30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7" name="スライド番号プレースホルダー 6"/>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2974828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2DD31FF-D434-424A-8091-34E284C1B792}" type="datetime1">
              <a:rPr kumimoji="1" lang="ja-JP" altLang="en-US" smtClean="0"/>
              <a:pPr/>
              <a:t>2015/11/30</a:t>
            </a:fld>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9" name="スライド番号プレースホルダー 8"/>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36752152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7FB6736-2A9E-4CC6-B6DC-07014DFA18A3}" type="datetime1">
              <a:rPr kumimoji="1" lang="ja-JP" altLang="en-US" smtClean="0"/>
              <a:pPr/>
              <a:t>2015/11/30</a:t>
            </a:fld>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5" name="スライド番号プレースホルダー 4"/>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1857177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4453756-AA34-4A04-B047-F1B8BDB87D0F}" type="datetime1">
              <a:rPr kumimoji="1" lang="ja-JP" altLang="en-US" smtClean="0"/>
              <a:pPr/>
              <a:t>2015/11/30</a:t>
            </a:fld>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4" name="スライド番号プレースホルダー 3"/>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1308957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CE585FD-46C4-4371-92C1-D282F135A862}" type="datetime1">
              <a:rPr kumimoji="1" lang="ja-JP" altLang="en-US" smtClean="0"/>
              <a:pPr/>
              <a:t>2015/11/30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7" name="スライド番号プレースホルダー 6"/>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3172708040"/>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F176CB55-0D5B-4AD1-903B-8F656FA25315}" type="datetime1">
              <a:rPr kumimoji="1" lang="ja-JP" altLang="en-US" smtClean="0"/>
              <a:pPr/>
              <a:t>2015/11/30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7" name="スライド番号プレースホルダー 6"/>
          <p:cNvSpPr>
            <a:spLocks noGrp="1"/>
          </p:cNvSpPr>
          <p:nvPr>
            <p:ph type="sldNum" sz="quarter" idx="12"/>
          </p:nvPr>
        </p:nvSpPr>
        <p:spPr/>
        <p:txBody>
          <a:body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21332849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CE585FD-46C4-4371-92C1-D282F135A862}" type="datetime1">
              <a:rPr kumimoji="1" lang="ja-JP" altLang="en-US" smtClean="0"/>
              <a:pPr/>
              <a:t>2015/11/30</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AC3C5EC-4E3A-4935-9C14-0172D189DA88}" type="slidenum">
              <a:rPr kumimoji="1" lang="ja-JP" altLang="en-US" smtClean="0"/>
              <a:pPr/>
              <a:t>‹#›</a:t>
            </a:fld>
            <a:endParaRPr kumimoji="1" lang="ja-JP" altLang="en-US"/>
          </a:p>
        </p:txBody>
      </p:sp>
    </p:spTree>
    <p:extLst>
      <p:ext uri="{BB962C8B-B14F-4D97-AF65-F5344CB8AC3E}">
        <p14:creationId xmlns:p14="http://schemas.microsoft.com/office/powerpoint/2010/main" val="20939497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5576" y="1122363"/>
            <a:ext cx="7704856" cy="2387600"/>
          </a:xfrm>
        </p:spPr>
        <p:txBody>
          <a:bodyPr>
            <a:normAutofit/>
          </a:bodyPr>
          <a:lstStyle/>
          <a:p>
            <a:r>
              <a:rPr kumimoji="1" lang="ja-JP" altLang="en-US" dirty="0" smtClean="0"/>
              <a:t>モバイルネットワーク時代の情報倫理</a:t>
            </a:r>
            <a:r>
              <a:rPr kumimoji="1" lang="en-US" altLang="ja-JP" dirty="0" smtClean="0"/>
              <a:t/>
            </a:r>
            <a:br>
              <a:rPr kumimoji="1" lang="en-US" altLang="ja-JP" dirty="0" smtClean="0"/>
            </a:br>
            <a:r>
              <a:rPr lang="ja-JP" altLang="en-US" sz="2200" dirty="0" smtClean="0"/>
              <a:t>［第</a:t>
            </a:r>
            <a:r>
              <a:rPr lang="en-US" altLang="ja-JP" sz="2200" dirty="0" smtClean="0"/>
              <a:t>2</a:t>
            </a:r>
            <a:r>
              <a:rPr lang="ja-JP" altLang="en-US" sz="2200" dirty="0" smtClean="0"/>
              <a:t>版］　＜近代科学社刊＞</a:t>
            </a:r>
            <a:endParaRPr kumimoji="1" lang="ja-JP" altLang="en-US" sz="2200" dirty="0"/>
          </a:p>
        </p:txBody>
      </p:sp>
      <p:sp>
        <p:nvSpPr>
          <p:cNvPr id="3" name="サブタイトル 2"/>
          <p:cNvSpPr>
            <a:spLocks noGrp="1"/>
          </p:cNvSpPr>
          <p:nvPr>
            <p:ph type="subTitle" idx="1"/>
          </p:nvPr>
        </p:nvSpPr>
        <p:spPr>
          <a:xfrm>
            <a:off x="1143000" y="4149080"/>
            <a:ext cx="6858000" cy="1108720"/>
          </a:xfrm>
        </p:spPr>
        <p:txBody>
          <a:bodyPr/>
          <a:lstStyle/>
          <a:p>
            <a:r>
              <a:rPr kumimoji="1" lang="ja-JP" altLang="en-US" dirty="0" smtClean="0"/>
              <a:t>第</a:t>
            </a:r>
            <a:r>
              <a:rPr kumimoji="1" lang="en-US" altLang="ja-JP" dirty="0" smtClean="0"/>
              <a:t>5</a:t>
            </a:r>
            <a:r>
              <a:rPr kumimoji="1" lang="ja-JP" altLang="en-US" dirty="0" smtClean="0"/>
              <a:t>章　インターネットと法律（前半）</a:t>
            </a:r>
            <a:endParaRPr kumimoji="1" lang="ja-JP" altLang="en-US" dirty="0"/>
          </a:p>
        </p:txBody>
      </p:sp>
      <p:pic>
        <p:nvPicPr>
          <p:cNvPr id="1026" name="Picture 2" descr="19"/>
          <p:cNvPicPr>
            <a:picLocks noChangeAspect="1" noChangeArrowheads="1"/>
          </p:cNvPicPr>
          <p:nvPr/>
        </p:nvPicPr>
        <p:blipFill>
          <a:blip r:embed="rId2" cstate="print"/>
          <a:srcRect l="9818" t="14594" r="9818" b="14594"/>
          <a:stretch>
            <a:fillRect/>
          </a:stretch>
        </p:blipFill>
        <p:spPr bwMode="auto">
          <a:xfrm>
            <a:off x="6156176" y="4742652"/>
            <a:ext cx="2057952" cy="1214446"/>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５</a:t>
            </a:r>
            <a:r>
              <a:rPr lang="en-US" altLang="ja-JP" dirty="0" smtClean="0"/>
              <a:t>.4</a:t>
            </a:r>
            <a:r>
              <a:rPr lang="ja-JP" altLang="ja-JP" dirty="0" smtClean="0"/>
              <a:t>　掲示板での誹謗中傷と管理責任</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10</a:t>
            </a:fld>
            <a:endParaRPr kumimoji="1" lang="ja-JP" altLang="en-US"/>
          </a:p>
        </p:txBody>
      </p:sp>
      <p:sp>
        <p:nvSpPr>
          <p:cNvPr id="5" name="テキスト ボックス 4"/>
          <p:cNvSpPr txBox="1"/>
          <p:nvPr/>
        </p:nvSpPr>
        <p:spPr>
          <a:xfrm>
            <a:off x="571472" y="1569111"/>
            <a:ext cx="3357586"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altLang="ja-JP" sz="2000" dirty="0" smtClean="0">
                <a:latin typeface="+mj-lt"/>
              </a:rPr>
              <a:t>5.4.1</a:t>
            </a:r>
            <a:r>
              <a:rPr lang="ja-JP" altLang="ja-JP" sz="2000" dirty="0" smtClean="0">
                <a:latin typeface="+mj-lt"/>
              </a:rPr>
              <a:t>　名誉毀損罪と侮辱罪</a:t>
            </a:r>
            <a:endParaRPr kumimoji="1" lang="ja-JP" altLang="en-US" sz="2000" dirty="0">
              <a:latin typeface="+mj-lt"/>
            </a:endParaRPr>
          </a:p>
        </p:txBody>
      </p:sp>
      <p:sp>
        <p:nvSpPr>
          <p:cNvPr id="6" name="テキスト ボックス 5"/>
          <p:cNvSpPr txBox="1"/>
          <p:nvPr/>
        </p:nvSpPr>
        <p:spPr>
          <a:xfrm>
            <a:off x="571472" y="3837135"/>
            <a:ext cx="7643866" cy="1231106"/>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sz="2000" dirty="0" smtClean="0"/>
              <a:t>名誉毀損（第</a:t>
            </a:r>
            <a:r>
              <a:rPr lang="en-US" altLang="ja-JP" sz="2000" dirty="0" smtClean="0"/>
              <a:t>230</a:t>
            </a:r>
            <a:r>
              <a:rPr lang="ja-JP" altLang="ja-JP" sz="2000" dirty="0" smtClean="0"/>
              <a:t>条）</a:t>
            </a:r>
            <a:endParaRPr lang="en-US" altLang="ja-JP" sz="2000" dirty="0" smtClean="0"/>
          </a:p>
          <a:p>
            <a:pPr lvl="1">
              <a:buFont typeface="Arial" pitchFamily="34" charset="0"/>
              <a:buChar char="•"/>
            </a:pPr>
            <a:r>
              <a:rPr lang="ja-JP" altLang="ja-JP" dirty="0" smtClean="0"/>
              <a:t>公然と、つまりネット掲示板等で他人の事実を摘示し、その人の名誉を毀損した場合</a:t>
            </a:r>
            <a:endParaRPr lang="en-US" altLang="ja-JP" dirty="0" smtClean="0"/>
          </a:p>
          <a:p>
            <a:pPr lvl="1">
              <a:buFont typeface="Arial" pitchFamily="34" charset="0"/>
              <a:buChar char="•"/>
            </a:pPr>
            <a:r>
              <a:rPr lang="ja-JP" altLang="ja-JP" dirty="0" smtClean="0"/>
              <a:t>摘示した事実が実際のものかどうかにかかわら</a:t>
            </a:r>
            <a:r>
              <a:rPr lang="ja-JP" altLang="en-US" dirty="0" smtClean="0"/>
              <a:t>ない</a:t>
            </a:r>
            <a:endParaRPr kumimoji="1" lang="ja-JP" altLang="en-US" dirty="0"/>
          </a:p>
        </p:txBody>
      </p:sp>
      <p:sp>
        <p:nvSpPr>
          <p:cNvPr id="7" name="テキスト ボックス 6"/>
          <p:cNvSpPr txBox="1"/>
          <p:nvPr/>
        </p:nvSpPr>
        <p:spPr>
          <a:xfrm>
            <a:off x="571472" y="5256740"/>
            <a:ext cx="7643866" cy="67710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sz="2000" dirty="0" smtClean="0"/>
              <a:t>侮辱（第</a:t>
            </a:r>
            <a:r>
              <a:rPr lang="en-US" altLang="ja-JP" sz="2000" dirty="0" smtClean="0"/>
              <a:t>231</a:t>
            </a:r>
            <a:r>
              <a:rPr lang="ja-JP" altLang="ja-JP" sz="2000" dirty="0" smtClean="0"/>
              <a:t>条）</a:t>
            </a:r>
            <a:endParaRPr lang="en-US" altLang="ja-JP" sz="2000" dirty="0" smtClean="0"/>
          </a:p>
          <a:p>
            <a:pPr lvl="1">
              <a:buFont typeface="Arial" pitchFamily="34" charset="0"/>
              <a:buChar char="•"/>
            </a:pPr>
            <a:r>
              <a:rPr lang="ja-JP" altLang="ja-JP" dirty="0" smtClean="0"/>
              <a:t>事実の摘示はなく他人を公然と侮辱した場合</a:t>
            </a:r>
            <a:endParaRPr kumimoji="1" lang="ja-JP" altLang="en-US" dirty="0"/>
          </a:p>
        </p:txBody>
      </p:sp>
      <p:sp>
        <p:nvSpPr>
          <p:cNvPr id="8" name="テキスト ボックス 7"/>
          <p:cNvSpPr txBox="1"/>
          <p:nvPr/>
        </p:nvSpPr>
        <p:spPr>
          <a:xfrm>
            <a:off x="571472" y="2152532"/>
            <a:ext cx="2714644" cy="369332"/>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ja-JP" altLang="ja-JP" dirty="0" smtClean="0"/>
              <a:t>掲示板や</a:t>
            </a:r>
            <a:r>
              <a:rPr lang="en-US" altLang="ja-JP" dirty="0" smtClean="0"/>
              <a:t>SNS</a:t>
            </a:r>
            <a:r>
              <a:rPr lang="ja-JP" altLang="en-US" dirty="0" smtClean="0"/>
              <a:t>（</a:t>
            </a:r>
            <a:r>
              <a:rPr lang="ja-JP" altLang="ja-JP" dirty="0" smtClean="0"/>
              <a:t>公の場</a:t>
            </a:r>
            <a:r>
              <a:rPr lang="ja-JP" altLang="en-US" dirty="0" smtClean="0"/>
              <a:t>）</a:t>
            </a:r>
            <a:endParaRPr kumimoji="1" lang="ja-JP" altLang="en-US" dirty="0"/>
          </a:p>
        </p:txBody>
      </p:sp>
      <p:sp>
        <p:nvSpPr>
          <p:cNvPr id="9" name="テキスト ボックス 8"/>
          <p:cNvSpPr txBox="1"/>
          <p:nvPr/>
        </p:nvSpPr>
        <p:spPr>
          <a:xfrm>
            <a:off x="3263628" y="3036833"/>
            <a:ext cx="4446826"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ja-JP" dirty="0" smtClean="0"/>
              <a:t>感情的になって相手を罵倒</a:t>
            </a:r>
            <a:endParaRPr lang="en-US" altLang="ja-JP" dirty="0" smtClean="0"/>
          </a:p>
          <a:p>
            <a:r>
              <a:rPr lang="ja-JP" altLang="ja-JP" dirty="0" smtClean="0"/>
              <a:t>個人情報を書き込</a:t>
            </a:r>
            <a:r>
              <a:rPr lang="ja-JP" altLang="en-US" dirty="0" smtClean="0"/>
              <a:t>み（</a:t>
            </a:r>
            <a:r>
              <a:rPr lang="ja-JP" altLang="ja-JP" dirty="0" smtClean="0"/>
              <a:t>故意・過失</a:t>
            </a:r>
            <a:r>
              <a:rPr lang="ja-JP" altLang="en-US" dirty="0" smtClean="0"/>
              <a:t>）</a:t>
            </a:r>
            <a:endParaRPr kumimoji="1" lang="ja-JP" altLang="en-US" dirty="0"/>
          </a:p>
        </p:txBody>
      </p:sp>
      <p:sp>
        <p:nvSpPr>
          <p:cNvPr id="10" name="下矢印 9"/>
          <p:cNvSpPr/>
          <p:nvPr/>
        </p:nvSpPr>
        <p:spPr>
          <a:xfrm>
            <a:off x="1259632" y="2583099"/>
            <a:ext cx="1000132" cy="928694"/>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643174" y="2640916"/>
            <a:ext cx="1285884"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kumimoji="1" lang="ja-JP" altLang="en-US" dirty="0" smtClean="0"/>
              <a:t>誹謗中傷</a:t>
            </a:r>
            <a:endParaRPr kumimoji="1" lang="ja-JP"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5.4.2</a:t>
            </a:r>
            <a:r>
              <a:rPr lang="ja-JP" altLang="ja-JP" dirty="0" smtClean="0"/>
              <a:t>　掲示板の管理責任</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11</a:t>
            </a:fld>
            <a:endParaRPr kumimoji="1" lang="ja-JP" altLang="en-US"/>
          </a:p>
        </p:txBody>
      </p:sp>
      <p:sp>
        <p:nvSpPr>
          <p:cNvPr id="5" name="テキスト ボックス 4"/>
          <p:cNvSpPr txBox="1"/>
          <p:nvPr/>
        </p:nvSpPr>
        <p:spPr>
          <a:xfrm>
            <a:off x="214282" y="1357298"/>
            <a:ext cx="4789766"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en-US" sz="2000" dirty="0" smtClean="0"/>
              <a:t>イ</a:t>
            </a:r>
            <a:r>
              <a:rPr lang="ja-JP" altLang="ja-JP" sz="2000" dirty="0" smtClean="0"/>
              <a:t>ンタラクティブな</a:t>
            </a:r>
            <a:r>
              <a:rPr lang="en-US" altLang="ja-JP" sz="2000" dirty="0" smtClean="0"/>
              <a:t>Web</a:t>
            </a:r>
            <a:r>
              <a:rPr lang="ja-JP" altLang="ja-JP" sz="2000" dirty="0" smtClean="0"/>
              <a:t>サイト</a:t>
            </a:r>
            <a:r>
              <a:rPr lang="ja-JP" altLang="en-US" sz="2000" dirty="0" smtClean="0"/>
              <a:t>の</a:t>
            </a:r>
            <a:r>
              <a:rPr lang="ja-JP" altLang="ja-JP" sz="2000" dirty="0" smtClean="0"/>
              <a:t>運営</a:t>
            </a:r>
            <a:endParaRPr kumimoji="1" lang="ja-JP" altLang="en-US" sz="2000" dirty="0"/>
          </a:p>
        </p:txBody>
      </p:sp>
      <p:sp>
        <p:nvSpPr>
          <p:cNvPr id="6" name="テキスト ボックス 5"/>
          <p:cNvSpPr txBox="1"/>
          <p:nvPr/>
        </p:nvSpPr>
        <p:spPr>
          <a:xfrm>
            <a:off x="714348" y="1857364"/>
            <a:ext cx="5357850" cy="120032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u"/>
            </a:pPr>
            <a:r>
              <a:rPr lang="ja-JP" altLang="ja-JP" dirty="0" smtClean="0"/>
              <a:t>悪質な書き込みを見過ご</a:t>
            </a:r>
            <a:r>
              <a:rPr lang="ja-JP" altLang="en-US" dirty="0" smtClean="0"/>
              <a:t>さない監視体制の確立</a:t>
            </a:r>
            <a:endParaRPr lang="en-US" altLang="ja-JP" dirty="0" smtClean="0"/>
          </a:p>
          <a:p>
            <a:pPr>
              <a:buFont typeface="Wingdings" pitchFamily="2" charset="2"/>
              <a:buChar char="u"/>
            </a:pPr>
            <a:r>
              <a:rPr lang="ja-JP" altLang="ja-JP" dirty="0" smtClean="0"/>
              <a:t>不適切な書き込みはできるだけ早く削除する</a:t>
            </a:r>
            <a:r>
              <a:rPr lang="ja-JP" altLang="en-US" dirty="0" smtClean="0"/>
              <a:t>。</a:t>
            </a:r>
            <a:endParaRPr lang="en-US" altLang="ja-JP" dirty="0" smtClean="0"/>
          </a:p>
          <a:p>
            <a:pPr lvl="1">
              <a:buFont typeface="Arial" pitchFamily="34" charset="0"/>
              <a:buChar char="•"/>
            </a:pPr>
            <a:r>
              <a:rPr lang="ja-JP" altLang="en-US" dirty="0" smtClean="0"/>
              <a:t>名誉毀損、プライバシーの侵害等</a:t>
            </a:r>
            <a:endParaRPr lang="en-US" altLang="ja-JP" dirty="0" smtClean="0"/>
          </a:p>
          <a:p>
            <a:pPr>
              <a:buFont typeface="Wingdings" pitchFamily="2" charset="2"/>
              <a:buChar char="u"/>
            </a:pPr>
            <a:r>
              <a:rPr lang="ja-JP" altLang="ja-JP" dirty="0" smtClean="0"/>
              <a:t>被害者の削除依頼にも対応する。</a:t>
            </a:r>
            <a:endParaRPr lang="en-US" altLang="ja-JP" dirty="0" smtClean="0"/>
          </a:p>
        </p:txBody>
      </p:sp>
      <p:sp>
        <p:nvSpPr>
          <p:cNvPr id="7" name="テキスト ボックス 6"/>
          <p:cNvSpPr txBox="1"/>
          <p:nvPr/>
        </p:nvSpPr>
        <p:spPr>
          <a:xfrm>
            <a:off x="214282" y="3357562"/>
            <a:ext cx="8786874" cy="646331"/>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ja-JP" altLang="ja-JP" dirty="0" smtClean="0"/>
              <a:t>特定電気通信役務提供者の損害賠償責任の制限及び発信者情報の開示に関する法律</a:t>
            </a:r>
            <a:r>
              <a:rPr lang="ja-JP" altLang="en-US" dirty="0" smtClean="0"/>
              <a:t>（</a:t>
            </a:r>
            <a:r>
              <a:rPr lang="ja-JP" altLang="ja-JP" dirty="0" smtClean="0"/>
              <a:t>プロバイダ責任制限法</a:t>
            </a:r>
            <a:r>
              <a:rPr lang="ja-JP" altLang="en-US" dirty="0" smtClean="0"/>
              <a:t>）</a:t>
            </a:r>
            <a:endParaRPr kumimoji="1" lang="ja-JP" altLang="en-US" dirty="0"/>
          </a:p>
        </p:txBody>
      </p:sp>
      <p:sp>
        <p:nvSpPr>
          <p:cNvPr id="8" name="テキスト ボックス 7"/>
          <p:cNvSpPr txBox="1"/>
          <p:nvPr/>
        </p:nvSpPr>
        <p:spPr>
          <a:xfrm>
            <a:off x="714348" y="4143380"/>
            <a:ext cx="7429552" cy="147732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buFont typeface="Wingdings" pitchFamily="2" charset="2"/>
              <a:buChar char="n"/>
            </a:pPr>
            <a:r>
              <a:rPr lang="ja-JP" altLang="ja-JP" dirty="0" smtClean="0"/>
              <a:t>不適切な書き込みを、プロバイダや</a:t>
            </a:r>
            <a:r>
              <a:rPr lang="en-US" altLang="ja-JP" dirty="0" smtClean="0"/>
              <a:t>Web</a:t>
            </a:r>
            <a:r>
              <a:rPr lang="ja-JP" altLang="ja-JP" dirty="0" smtClean="0"/>
              <a:t>サイトの管理者が削除した場合、賠償責任を免れる</a:t>
            </a:r>
            <a:r>
              <a:rPr lang="ja-JP" altLang="en-US" dirty="0" smtClean="0"/>
              <a:t>。</a:t>
            </a:r>
            <a:endParaRPr lang="en-US" altLang="ja-JP" dirty="0" smtClean="0"/>
          </a:p>
          <a:p>
            <a:pPr>
              <a:buFont typeface="Wingdings" pitchFamily="2" charset="2"/>
              <a:buChar char="n"/>
            </a:pPr>
            <a:r>
              <a:rPr lang="ja-JP" altLang="ja-JP" dirty="0" smtClean="0"/>
              <a:t>誹謗中傷に当たる悪質な情報を発信した者に関する情報の開示請求</a:t>
            </a:r>
            <a:endParaRPr lang="en-US" altLang="ja-JP" dirty="0" smtClean="0"/>
          </a:p>
          <a:p>
            <a:pPr lvl="1">
              <a:buFont typeface="Arial" pitchFamily="34" charset="0"/>
              <a:buChar char="•"/>
            </a:pPr>
            <a:r>
              <a:rPr lang="ja-JP" altLang="ja-JP" dirty="0" smtClean="0"/>
              <a:t>発信者や情報の送信にかかわる者の氏名または名称、住所、電子メールアドレス、</a:t>
            </a:r>
            <a:r>
              <a:rPr lang="en-US" altLang="ja-JP" dirty="0" smtClean="0"/>
              <a:t>IP</a:t>
            </a:r>
            <a:r>
              <a:rPr lang="ja-JP" altLang="ja-JP" dirty="0" smtClean="0"/>
              <a:t>アドレス、送信年月日および時刻等</a:t>
            </a:r>
            <a:endParaRPr kumimoji="1" lang="ja-JP" altLang="en-US" dirty="0"/>
          </a:p>
        </p:txBody>
      </p:sp>
      <p:pic>
        <p:nvPicPr>
          <p:cNvPr id="1026" name="Picture 2" descr="20"/>
          <p:cNvPicPr>
            <a:picLocks noChangeAspect="1" noChangeArrowheads="1"/>
          </p:cNvPicPr>
          <p:nvPr/>
        </p:nvPicPr>
        <p:blipFill>
          <a:blip r:embed="rId2" cstate="print"/>
          <a:srcRect t="14841" b="11873"/>
          <a:stretch>
            <a:fillRect/>
          </a:stretch>
        </p:blipFill>
        <p:spPr bwMode="auto">
          <a:xfrm>
            <a:off x="6429388" y="1142984"/>
            <a:ext cx="2425700" cy="1871663"/>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５</a:t>
            </a:r>
            <a:r>
              <a:rPr lang="en-US" altLang="ja-JP" dirty="0" smtClean="0"/>
              <a:t>.</a:t>
            </a:r>
            <a:r>
              <a:rPr lang="en-US" altLang="ja-JP" dirty="0"/>
              <a:t>5</a:t>
            </a:r>
            <a:r>
              <a:rPr lang="ja-JP" altLang="ja-JP" dirty="0" smtClean="0"/>
              <a:t>　犯行予告に関する規制</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12</a:t>
            </a:fld>
            <a:endParaRPr kumimoji="1" lang="ja-JP" altLang="en-US"/>
          </a:p>
        </p:txBody>
      </p:sp>
      <p:sp>
        <p:nvSpPr>
          <p:cNvPr id="5" name="テキスト ボックス 4"/>
          <p:cNvSpPr txBox="1"/>
          <p:nvPr/>
        </p:nvSpPr>
        <p:spPr>
          <a:xfrm>
            <a:off x="2071670" y="2285992"/>
            <a:ext cx="4043380"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威力業務妨害</a:t>
            </a:r>
            <a:r>
              <a:rPr lang="ja-JP" altLang="en-US" sz="2000" dirty="0" smtClean="0"/>
              <a:t>（第</a:t>
            </a:r>
            <a:r>
              <a:rPr lang="en-US" altLang="ja-JP" sz="2000" dirty="0" smtClean="0"/>
              <a:t>234</a:t>
            </a:r>
            <a:r>
              <a:rPr lang="ja-JP" altLang="en-US" sz="2000" dirty="0" smtClean="0"/>
              <a:t>条）</a:t>
            </a:r>
            <a:endParaRPr lang="en-US" altLang="ja-JP" sz="2000" dirty="0" smtClean="0"/>
          </a:p>
        </p:txBody>
      </p:sp>
      <p:sp>
        <p:nvSpPr>
          <p:cNvPr id="6" name="テキスト ボックス 5"/>
          <p:cNvSpPr txBox="1"/>
          <p:nvPr/>
        </p:nvSpPr>
        <p:spPr>
          <a:xfrm>
            <a:off x="2071670" y="3286124"/>
            <a:ext cx="4043380"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信用毀損及び業務妨害</a:t>
            </a:r>
            <a:r>
              <a:rPr lang="ja-JP" altLang="en-US" dirty="0" smtClean="0"/>
              <a:t>（第</a:t>
            </a:r>
            <a:r>
              <a:rPr lang="en-US" altLang="ja-JP" dirty="0" smtClean="0"/>
              <a:t>233</a:t>
            </a:r>
            <a:r>
              <a:rPr lang="ja-JP" altLang="en-US" dirty="0" smtClean="0"/>
              <a:t>条）</a:t>
            </a:r>
            <a:endParaRPr lang="en-US" altLang="ja-JP" dirty="0" smtClean="0"/>
          </a:p>
        </p:txBody>
      </p:sp>
      <p:sp>
        <p:nvSpPr>
          <p:cNvPr id="7" name="テキスト ボックス 6"/>
          <p:cNvSpPr txBox="1"/>
          <p:nvPr/>
        </p:nvSpPr>
        <p:spPr>
          <a:xfrm>
            <a:off x="428596" y="1214422"/>
            <a:ext cx="6357982" cy="92333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n"/>
            </a:pPr>
            <a:r>
              <a:rPr lang="ja-JP" altLang="ja-JP" dirty="0" smtClean="0"/>
              <a:t>犯罪予告</a:t>
            </a:r>
            <a:endParaRPr lang="en-US" altLang="ja-JP" dirty="0" smtClean="0"/>
          </a:p>
          <a:p>
            <a:pPr lvl="1"/>
            <a:r>
              <a:rPr lang="ja-JP" altLang="en-US" dirty="0" smtClean="0"/>
              <a:t>「</a:t>
            </a:r>
            <a:r>
              <a:rPr lang="ja-JP" altLang="ja-JP" dirty="0" smtClean="0"/>
              <a:t>＊＊のコンサート会場を爆破します。」</a:t>
            </a:r>
            <a:endParaRPr lang="en-US" altLang="ja-JP" dirty="0" err="1" smtClean="0"/>
          </a:p>
          <a:p>
            <a:pPr lvl="1"/>
            <a:r>
              <a:rPr lang="ja-JP" altLang="ja-JP" dirty="0" smtClean="0"/>
              <a:t>「○○市の＊＊小学校で生徒を無差別に殺す」</a:t>
            </a:r>
            <a:endParaRPr kumimoji="1" lang="ja-JP" altLang="en-US" dirty="0"/>
          </a:p>
        </p:txBody>
      </p:sp>
      <p:sp>
        <p:nvSpPr>
          <p:cNvPr id="8" name="テキスト ボックス 7"/>
          <p:cNvSpPr txBox="1"/>
          <p:nvPr/>
        </p:nvSpPr>
        <p:spPr>
          <a:xfrm>
            <a:off x="428596" y="2857496"/>
            <a:ext cx="2286016"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n"/>
            </a:pPr>
            <a:r>
              <a:rPr lang="ja-JP" altLang="ja-JP" dirty="0" smtClean="0"/>
              <a:t>虚偽の風説</a:t>
            </a:r>
            <a:endParaRPr kumimoji="1" lang="ja-JP" altLang="en-US" dirty="0"/>
          </a:p>
        </p:txBody>
      </p:sp>
      <p:sp>
        <p:nvSpPr>
          <p:cNvPr id="9" name="テキスト ボックス 8"/>
          <p:cNvSpPr txBox="1"/>
          <p:nvPr/>
        </p:nvSpPr>
        <p:spPr>
          <a:xfrm>
            <a:off x="269190" y="4357694"/>
            <a:ext cx="8551282" cy="646331"/>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buFont typeface="Wingdings" pitchFamily="2" charset="2"/>
              <a:buChar char="u"/>
            </a:pPr>
            <a:r>
              <a:rPr lang="ja-JP" altLang="ja-JP" dirty="0" smtClean="0"/>
              <a:t>詳しくアクセス記録を追跡調査することにより書き込んだ本人が特定</a:t>
            </a:r>
            <a:endParaRPr lang="en-US" altLang="ja-JP" dirty="0" smtClean="0"/>
          </a:p>
          <a:p>
            <a:pPr>
              <a:buFont typeface="Wingdings" pitchFamily="2" charset="2"/>
              <a:buChar char="u"/>
            </a:pPr>
            <a:r>
              <a:rPr lang="ja-JP" altLang="ja-JP" dirty="0" smtClean="0"/>
              <a:t>掲示板は匿名性がほとんどな</a:t>
            </a:r>
            <a:r>
              <a:rPr lang="ja-JP" altLang="en-US" dirty="0" smtClean="0"/>
              <a:t>い。</a:t>
            </a:r>
            <a:endParaRPr kumimoji="1" lang="ja-JP" altLang="en-US" dirty="0"/>
          </a:p>
        </p:txBody>
      </p:sp>
      <p:sp>
        <p:nvSpPr>
          <p:cNvPr id="10" name="テキスト ボックス 9"/>
          <p:cNvSpPr txBox="1"/>
          <p:nvPr/>
        </p:nvSpPr>
        <p:spPr>
          <a:xfrm>
            <a:off x="269190" y="5138484"/>
            <a:ext cx="8551282" cy="92333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buFont typeface="Wingdings" pitchFamily="2" charset="2"/>
              <a:buChar char="l"/>
            </a:pPr>
            <a:r>
              <a:rPr lang="ja-JP" altLang="ja-JP" dirty="0" smtClean="0"/>
              <a:t>ネット上の犯行予告に関するキーワードを自動取得して掲載するサイト</a:t>
            </a:r>
            <a:r>
              <a:rPr lang="ja-JP" altLang="en-US" dirty="0" smtClean="0"/>
              <a:t>の公開</a:t>
            </a:r>
            <a:endParaRPr lang="en-US" altLang="ja-JP" dirty="0" smtClean="0"/>
          </a:p>
          <a:p>
            <a:pPr lvl="1">
              <a:buFont typeface="Wingdings" pitchFamily="2" charset="2"/>
              <a:buChar char="ü"/>
            </a:pPr>
            <a:r>
              <a:rPr lang="ja-JP" altLang="ja-JP" dirty="0" smtClean="0"/>
              <a:t>インターネット・ホットラインセンター等の通報窓口にもリンク</a:t>
            </a:r>
            <a:endParaRPr lang="en-US" altLang="ja-JP" dirty="0" smtClean="0"/>
          </a:p>
          <a:p>
            <a:pPr>
              <a:buFont typeface="Wingdings" pitchFamily="2" charset="2"/>
              <a:buChar char="l"/>
            </a:pPr>
            <a:r>
              <a:rPr lang="ja-JP" altLang="ja-JP" dirty="0" smtClean="0"/>
              <a:t>犯罪に関する隠語も検知するソフトウェアの開発</a:t>
            </a:r>
            <a:endParaRPr kumimoji="1" lang="ja-JP" altLang="en-US" dirty="0"/>
          </a:p>
        </p:txBody>
      </p:sp>
      <p:sp>
        <p:nvSpPr>
          <p:cNvPr id="12" name="右矢印 11"/>
          <p:cNvSpPr/>
          <p:nvPr/>
        </p:nvSpPr>
        <p:spPr>
          <a:xfrm>
            <a:off x="1142976" y="2285992"/>
            <a:ext cx="785818" cy="35719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13" name="右矢印 12"/>
          <p:cNvSpPr/>
          <p:nvPr/>
        </p:nvSpPr>
        <p:spPr>
          <a:xfrm>
            <a:off x="1142976" y="3286124"/>
            <a:ext cx="785818" cy="357190"/>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297552" y="3896290"/>
            <a:ext cx="928694" cy="369332"/>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kumimoji="1" lang="ja-JP" altLang="en-US" dirty="0" smtClean="0">
                <a:solidFill>
                  <a:schemeClr val="tx1"/>
                </a:solidFill>
              </a:rPr>
              <a:t>対策等</a:t>
            </a:r>
            <a:endParaRPr kumimoji="1" lang="ja-JP" altLang="en-US" dirty="0">
              <a:solidFill>
                <a:schemeClr val="tx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５</a:t>
            </a:r>
            <a:r>
              <a:rPr lang="en-US" altLang="ja-JP" dirty="0" smtClean="0"/>
              <a:t>.</a:t>
            </a:r>
            <a:r>
              <a:rPr lang="en-US" altLang="ja-JP" dirty="0"/>
              <a:t>6</a:t>
            </a:r>
            <a:r>
              <a:rPr lang="ja-JP" altLang="ja-JP" dirty="0" smtClean="0"/>
              <a:t>　個人情報保護法</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13</a:t>
            </a:fld>
            <a:endParaRPr kumimoji="1" lang="ja-JP" altLang="en-US"/>
          </a:p>
        </p:txBody>
      </p:sp>
      <p:sp>
        <p:nvSpPr>
          <p:cNvPr id="5" name="テキスト ボックス 4"/>
          <p:cNvSpPr txBox="1"/>
          <p:nvPr/>
        </p:nvSpPr>
        <p:spPr>
          <a:xfrm>
            <a:off x="2915816" y="3653096"/>
            <a:ext cx="5236064"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u"/>
            </a:pPr>
            <a:r>
              <a:rPr lang="ja-JP" altLang="ja-JP" dirty="0"/>
              <a:t>個人情報を取り扱う事業者の管理</a:t>
            </a:r>
            <a:r>
              <a:rPr lang="ja-JP" altLang="ja-JP" dirty="0" smtClean="0"/>
              <a:t>責任</a:t>
            </a:r>
            <a:endParaRPr lang="en-US" altLang="ja-JP" dirty="0" smtClean="0"/>
          </a:p>
          <a:p>
            <a:pPr>
              <a:buFont typeface="Wingdings" pitchFamily="2" charset="2"/>
              <a:buChar char="u"/>
            </a:pPr>
            <a:r>
              <a:rPr lang="ja-JP" altLang="ja-JP" dirty="0" smtClean="0"/>
              <a:t>情報</a:t>
            </a:r>
            <a:r>
              <a:rPr lang="ja-JP" altLang="ja-JP" dirty="0"/>
              <a:t>収集や利用範囲などのガイドライン</a:t>
            </a:r>
            <a:endParaRPr kumimoji="1" lang="ja-JP" altLang="en-US" dirty="0"/>
          </a:p>
        </p:txBody>
      </p:sp>
      <p:sp>
        <p:nvSpPr>
          <p:cNvPr id="6" name="テキスト ボックス 5"/>
          <p:cNvSpPr txBox="1"/>
          <p:nvPr/>
        </p:nvSpPr>
        <p:spPr>
          <a:xfrm>
            <a:off x="796331" y="3166159"/>
            <a:ext cx="6664824"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a:t>個人情報の保護に関する</a:t>
            </a:r>
            <a:r>
              <a:rPr lang="ja-JP" altLang="ja-JP" sz="2000" dirty="0" smtClean="0"/>
              <a:t>法律</a:t>
            </a:r>
            <a:r>
              <a:rPr lang="ja-JP" altLang="en-US" sz="2000" dirty="0" smtClean="0"/>
              <a:t>（俗称：個人情報保護法）</a:t>
            </a:r>
            <a:endParaRPr kumimoji="1" lang="ja-JP" altLang="en-US" sz="2000" dirty="0"/>
          </a:p>
        </p:txBody>
      </p:sp>
      <p:sp>
        <p:nvSpPr>
          <p:cNvPr id="7" name="テキスト ボックス 6"/>
          <p:cNvSpPr txBox="1"/>
          <p:nvPr/>
        </p:nvSpPr>
        <p:spPr>
          <a:xfrm>
            <a:off x="796331" y="5060773"/>
            <a:ext cx="7643866" cy="107721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Arial" pitchFamily="34" charset="0"/>
              <a:buChar char="•"/>
            </a:pPr>
            <a:r>
              <a:rPr lang="ja-JP" altLang="ja-JP" sz="1600" dirty="0"/>
              <a:t>不審な電子メールや携帯電話のワン切りなどには一切応じない</a:t>
            </a:r>
            <a:r>
              <a:rPr lang="ja-JP" altLang="ja-JP" sz="1600" dirty="0" smtClean="0"/>
              <a:t>。</a:t>
            </a:r>
            <a:endParaRPr lang="en-US" altLang="ja-JP" sz="1600" dirty="0" smtClean="0"/>
          </a:p>
          <a:p>
            <a:pPr>
              <a:buFont typeface="Arial" pitchFamily="34" charset="0"/>
              <a:buChar char="•"/>
            </a:pPr>
            <a:r>
              <a:rPr lang="ja-JP" altLang="ja-JP" sz="1600" dirty="0" smtClean="0"/>
              <a:t>共用</a:t>
            </a:r>
            <a:r>
              <a:rPr lang="ja-JP" altLang="ja-JP" sz="1600" dirty="0"/>
              <a:t>パソコンで個人情報を入力しない。</a:t>
            </a:r>
          </a:p>
          <a:p>
            <a:pPr>
              <a:buFont typeface="Arial" pitchFamily="34" charset="0"/>
              <a:buChar char="•"/>
            </a:pPr>
            <a:r>
              <a:rPr lang="ja-JP" altLang="ja-JP" sz="1600" dirty="0" smtClean="0"/>
              <a:t>個人</a:t>
            </a:r>
            <a:r>
              <a:rPr lang="ja-JP" altLang="ja-JP" sz="1600" dirty="0"/>
              <a:t>情報を</a:t>
            </a:r>
            <a:r>
              <a:rPr lang="en-US" altLang="ja-JP" sz="1600" dirty="0"/>
              <a:t>Web</a:t>
            </a:r>
            <a:r>
              <a:rPr lang="ja-JP" altLang="ja-JP" sz="1600" dirty="0"/>
              <a:t>ページに掲載しない</a:t>
            </a:r>
            <a:r>
              <a:rPr lang="ja-JP" altLang="ja-JP" sz="1600" dirty="0" smtClean="0"/>
              <a:t>。</a:t>
            </a:r>
            <a:endParaRPr lang="en-US" altLang="ja-JP" sz="1600" dirty="0" smtClean="0"/>
          </a:p>
          <a:p>
            <a:pPr>
              <a:buFont typeface="Arial" pitchFamily="34" charset="0"/>
              <a:buChar char="•"/>
            </a:pPr>
            <a:r>
              <a:rPr lang="en-US" altLang="ja-JP" sz="1600" dirty="0" smtClean="0"/>
              <a:t>USB</a:t>
            </a:r>
            <a:r>
              <a:rPr lang="ja-JP" altLang="ja-JP" sz="1600" dirty="0"/>
              <a:t>メモリや</a:t>
            </a:r>
            <a:r>
              <a:rPr lang="en-US" altLang="ja-JP" sz="1600" dirty="0"/>
              <a:t>CD</a:t>
            </a:r>
            <a:r>
              <a:rPr lang="ja-JP" altLang="ja-JP" sz="1600" dirty="0"/>
              <a:t>などのリムーバブルメディアの置き忘れや盗難に注意する。</a:t>
            </a:r>
          </a:p>
        </p:txBody>
      </p:sp>
      <p:sp>
        <p:nvSpPr>
          <p:cNvPr id="8" name="テキスト ボックス 7"/>
          <p:cNvSpPr txBox="1"/>
          <p:nvPr/>
        </p:nvSpPr>
        <p:spPr>
          <a:xfrm>
            <a:off x="1203584" y="4517787"/>
            <a:ext cx="6736832" cy="369332"/>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kumimoji="1" lang="ja-JP" altLang="en-US" dirty="0" smtClean="0"/>
              <a:t>注意事項（</a:t>
            </a:r>
            <a:r>
              <a:rPr lang="ja-JP" altLang="ja-JP" dirty="0"/>
              <a:t>自分自身の個人情報が流出被害に遭わない</a:t>
            </a:r>
            <a:r>
              <a:rPr lang="ja-JP" altLang="ja-JP" dirty="0" smtClean="0"/>
              <a:t>よう</a:t>
            </a:r>
            <a:r>
              <a:rPr lang="ja-JP" altLang="en-US" dirty="0" smtClean="0"/>
              <a:t>に）</a:t>
            </a:r>
            <a:endParaRPr kumimoji="1" lang="ja-JP" altLang="en-US" dirty="0"/>
          </a:p>
        </p:txBody>
      </p:sp>
      <p:sp>
        <p:nvSpPr>
          <p:cNvPr id="9" name="テキスト ボックス 8"/>
          <p:cNvSpPr txBox="1"/>
          <p:nvPr/>
        </p:nvSpPr>
        <p:spPr>
          <a:xfrm>
            <a:off x="2915816" y="2259513"/>
            <a:ext cx="5236064"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ü"/>
            </a:pPr>
            <a:r>
              <a:rPr lang="ja-JP" altLang="ja-JP" dirty="0"/>
              <a:t>ノートパソコンやメディアの紛失・</a:t>
            </a:r>
            <a:r>
              <a:rPr lang="ja-JP" altLang="ja-JP" dirty="0" smtClean="0"/>
              <a:t>盗難</a:t>
            </a:r>
            <a:endParaRPr lang="en-US" altLang="ja-JP" dirty="0" smtClean="0"/>
          </a:p>
          <a:p>
            <a:pPr>
              <a:buFont typeface="Wingdings" pitchFamily="2" charset="2"/>
              <a:buChar char="ü"/>
            </a:pPr>
            <a:r>
              <a:rPr lang="ja-JP" altLang="ja-JP" dirty="0" smtClean="0"/>
              <a:t>ファイル</a:t>
            </a:r>
            <a:r>
              <a:rPr lang="ja-JP" altLang="ja-JP" dirty="0"/>
              <a:t>共有ソフトの暴露ウィルス感染</a:t>
            </a:r>
            <a:r>
              <a:rPr lang="ja-JP" altLang="ja-JP" dirty="0" smtClean="0"/>
              <a:t>など</a:t>
            </a:r>
            <a:endParaRPr kumimoji="1" lang="ja-JP" altLang="en-US" dirty="0"/>
          </a:p>
        </p:txBody>
      </p:sp>
      <p:sp>
        <p:nvSpPr>
          <p:cNvPr id="10" name="テキスト ボックス 9"/>
          <p:cNvSpPr txBox="1"/>
          <p:nvPr/>
        </p:nvSpPr>
        <p:spPr>
          <a:xfrm>
            <a:off x="796331" y="1784846"/>
            <a:ext cx="6664824"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個人情報の流出事件が多発</a:t>
            </a:r>
            <a:endParaRPr kumimoji="1" lang="ja-JP" altLang="en-US" sz="2000" dirty="0"/>
          </a:p>
        </p:txBody>
      </p:sp>
      <p:sp>
        <p:nvSpPr>
          <p:cNvPr id="11" name="下矢印 10"/>
          <p:cNvSpPr/>
          <p:nvPr/>
        </p:nvSpPr>
        <p:spPr>
          <a:xfrm>
            <a:off x="1058626" y="2444713"/>
            <a:ext cx="928694" cy="500066"/>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5.6.1</a:t>
            </a:r>
            <a:r>
              <a:rPr lang="ja-JP" altLang="ja-JP" dirty="0" smtClean="0"/>
              <a:t>　個人情報の保護に関する法律</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14</a:t>
            </a:fld>
            <a:endParaRPr kumimoji="1" lang="ja-JP" altLang="en-US"/>
          </a:p>
        </p:txBody>
      </p:sp>
      <p:graphicFrame>
        <p:nvGraphicFramePr>
          <p:cNvPr id="5" name="表 4"/>
          <p:cNvGraphicFramePr>
            <a:graphicFrameLocks noGrp="1"/>
          </p:cNvGraphicFramePr>
          <p:nvPr>
            <p:extLst>
              <p:ext uri="{D42A27DB-BD31-4B8C-83A1-F6EECF244321}">
                <p14:modId xmlns:p14="http://schemas.microsoft.com/office/powerpoint/2010/main" val="2135152842"/>
              </p:ext>
            </p:extLst>
          </p:nvPr>
        </p:nvGraphicFramePr>
        <p:xfrm>
          <a:off x="250001" y="1556792"/>
          <a:ext cx="8643997" cy="3882486"/>
        </p:xfrm>
        <a:graphic>
          <a:graphicData uri="http://schemas.openxmlformats.org/drawingml/2006/table">
            <a:tbl>
              <a:tblPr/>
              <a:tblGrid>
                <a:gridCol w="3618693">
                  <a:extLst>
                    <a:ext uri="{9D8B030D-6E8A-4147-A177-3AD203B41FA5}">
                      <a16:colId xmlns="" xmlns:a16="http://schemas.microsoft.com/office/drawing/2014/main" val="20000"/>
                    </a:ext>
                  </a:extLst>
                </a:gridCol>
                <a:gridCol w="1555576">
                  <a:extLst>
                    <a:ext uri="{9D8B030D-6E8A-4147-A177-3AD203B41FA5}">
                      <a16:colId xmlns="" xmlns:a16="http://schemas.microsoft.com/office/drawing/2014/main" val="20001"/>
                    </a:ext>
                  </a:extLst>
                </a:gridCol>
                <a:gridCol w="1734864">
                  <a:extLst>
                    <a:ext uri="{9D8B030D-6E8A-4147-A177-3AD203B41FA5}">
                      <a16:colId xmlns="" xmlns:a16="http://schemas.microsoft.com/office/drawing/2014/main" val="20002"/>
                    </a:ext>
                  </a:extLst>
                </a:gridCol>
                <a:gridCol w="1734864">
                  <a:extLst>
                    <a:ext uri="{9D8B030D-6E8A-4147-A177-3AD203B41FA5}">
                      <a16:colId xmlns="" xmlns:a16="http://schemas.microsoft.com/office/drawing/2014/main" val="20003"/>
                    </a:ext>
                  </a:extLst>
                </a:gridCol>
              </a:tblGrid>
              <a:tr h="290655">
                <a:tc gridSpan="4">
                  <a:txBody>
                    <a:bodyPr/>
                    <a:lstStyle/>
                    <a:p>
                      <a:pPr algn="ctr">
                        <a:spcAft>
                          <a:spcPts val="0"/>
                        </a:spcAft>
                      </a:pPr>
                      <a:r>
                        <a:rPr lang="ja-JP" sz="1600" kern="100" dirty="0">
                          <a:latin typeface="Century"/>
                          <a:ea typeface="HGSｺﾞｼｯｸM"/>
                          <a:cs typeface="Times New Roman"/>
                        </a:rPr>
                        <a:t>個人情報の保護に関する法律（基本法制）</a:t>
                      </a:r>
                      <a:endParaRPr lang="ja-JP" sz="1600" kern="100" dirty="0">
                        <a:latin typeface="Century"/>
                        <a:ea typeface="ＭＳ 明朝"/>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solidFill>
                      <a:schemeClr val="accent2">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0000"/>
                  </a:ext>
                </a:extLst>
              </a:tr>
              <a:tr h="991167">
                <a:tc gridSpan="4">
                  <a:txBody>
                    <a:bodyPr/>
                    <a:lstStyle/>
                    <a:p>
                      <a:pPr algn="ctr">
                        <a:lnSpc>
                          <a:spcPts val="1600"/>
                        </a:lnSpc>
                        <a:spcAft>
                          <a:spcPts val="0"/>
                        </a:spcAft>
                      </a:pPr>
                      <a:endParaRPr lang="en-US" altLang="ja-JP" sz="1600" kern="100" dirty="0" smtClean="0">
                        <a:latin typeface="Century"/>
                        <a:ea typeface="HGSｺﾞｼｯｸM"/>
                        <a:cs typeface="Times New Roman"/>
                      </a:endParaRPr>
                    </a:p>
                    <a:p>
                      <a:pPr algn="ctr">
                        <a:lnSpc>
                          <a:spcPts val="1600"/>
                        </a:lnSpc>
                        <a:spcAft>
                          <a:spcPts val="0"/>
                        </a:spcAft>
                      </a:pPr>
                      <a:r>
                        <a:rPr lang="ja-JP" sz="1600" kern="100" dirty="0" smtClean="0">
                          <a:latin typeface="Century"/>
                          <a:ea typeface="HGSｺﾞｼｯｸM"/>
                          <a:cs typeface="Times New Roman"/>
                        </a:rPr>
                        <a:t>○基</a:t>
                      </a:r>
                      <a:r>
                        <a:rPr lang="ja-JP" sz="1600" kern="100" dirty="0">
                          <a:latin typeface="Century"/>
                          <a:ea typeface="HGSｺﾞｼｯｸM"/>
                          <a:cs typeface="Times New Roman"/>
                        </a:rPr>
                        <a:t>本理念等</a:t>
                      </a:r>
                      <a:endParaRPr lang="ja-JP" sz="1600" kern="100" dirty="0">
                        <a:latin typeface="Century"/>
                        <a:ea typeface="ＭＳ 明朝"/>
                        <a:cs typeface="Times New Roman"/>
                      </a:endParaRPr>
                    </a:p>
                    <a:p>
                      <a:pPr algn="just">
                        <a:lnSpc>
                          <a:spcPts val="1600"/>
                        </a:lnSpc>
                        <a:spcAft>
                          <a:spcPts val="0"/>
                        </a:spcAft>
                      </a:pPr>
                      <a:r>
                        <a:rPr lang="zh-CN" sz="1600" kern="100" dirty="0">
                          <a:latin typeface="Century"/>
                          <a:ea typeface="HGSｺﾞｼｯｸM"/>
                          <a:cs typeface="Times New Roman"/>
                        </a:rPr>
                        <a:t>第</a:t>
                      </a:r>
                      <a:r>
                        <a:rPr lang="en-US" sz="1600" kern="100" dirty="0">
                          <a:latin typeface="HGSｺﾞｼｯｸM"/>
                          <a:ea typeface="ＭＳ 明朝"/>
                          <a:cs typeface="Times New Roman"/>
                        </a:rPr>
                        <a:t>1</a:t>
                      </a:r>
                      <a:r>
                        <a:rPr lang="zh-CN" sz="1600" kern="100" dirty="0">
                          <a:latin typeface="Century"/>
                          <a:ea typeface="HGSｺﾞｼｯｸM"/>
                          <a:cs typeface="Times New Roman"/>
                        </a:rPr>
                        <a:t>章：総則（第１条－第３条）</a:t>
                      </a:r>
                      <a:endParaRPr lang="ja-JP" sz="1600" kern="100" dirty="0">
                        <a:latin typeface="Century"/>
                        <a:ea typeface="ＭＳ 明朝"/>
                        <a:cs typeface="Times New Roman"/>
                      </a:endParaRPr>
                    </a:p>
                    <a:p>
                      <a:pPr algn="just">
                        <a:lnSpc>
                          <a:spcPts val="1600"/>
                        </a:lnSpc>
                        <a:spcAft>
                          <a:spcPts val="0"/>
                        </a:spcAft>
                      </a:pPr>
                      <a:r>
                        <a:rPr lang="ja-JP" sz="1600" kern="100" dirty="0">
                          <a:latin typeface="Century"/>
                          <a:ea typeface="HGSｺﾞｼｯｸM"/>
                          <a:cs typeface="Times New Roman"/>
                        </a:rPr>
                        <a:t>第</a:t>
                      </a:r>
                      <a:r>
                        <a:rPr lang="en-US" sz="1600" kern="100" dirty="0">
                          <a:latin typeface="Century"/>
                          <a:ea typeface="HGSｺﾞｼｯｸM"/>
                          <a:cs typeface="Times New Roman"/>
                        </a:rPr>
                        <a:t>2</a:t>
                      </a:r>
                      <a:r>
                        <a:rPr lang="ja-JP" sz="1600" kern="100" dirty="0">
                          <a:latin typeface="Century"/>
                          <a:ea typeface="HGSｺﾞｼｯｸM"/>
                          <a:cs typeface="Times New Roman"/>
                        </a:rPr>
                        <a:t>章：国及び地方公共団体の責務・施策（第４条－第６条）</a:t>
                      </a:r>
                      <a:endParaRPr lang="ja-JP" sz="1600" kern="100" dirty="0">
                        <a:latin typeface="Century"/>
                        <a:ea typeface="ＭＳ 明朝"/>
                        <a:cs typeface="Times New Roman"/>
                      </a:endParaRPr>
                    </a:p>
                    <a:p>
                      <a:pPr algn="just">
                        <a:lnSpc>
                          <a:spcPts val="1600"/>
                        </a:lnSpc>
                        <a:spcAft>
                          <a:spcPts val="0"/>
                        </a:spcAft>
                      </a:pPr>
                      <a:r>
                        <a:rPr lang="ja-JP" sz="1600" kern="100" dirty="0">
                          <a:latin typeface="Century"/>
                          <a:ea typeface="HGSｺﾞｼｯｸM"/>
                          <a:cs typeface="Times New Roman"/>
                        </a:rPr>
                        <a:t>第</a:t>
                      </a:r>
                      <a:r>
                        <a:rPr lang="en-US" sz="1600" kern="100" dirty="0">
                          <a:latin typeface="Century"/>
                          <a:ea typeface="HGSｺﾞｼｯｸM"/>
                          <a:cs typeface="Times New Roman"/>
                        </a:rPr>
                        <a:t>3</a:t>
                      </a:r>
                      <a:r>
                        <a:rPr lang="ja-JP" sz="1600" kern="100" dirty="0">
                          <a:latin typeface="Century"/>
                          <a:ea typeface="HGSｺﾞｼｯｸM"/>
                          <a:cs typeface="Times New Roman"/>
                        </a:rPr>
                        <a:t>章：個人情報の保護に関する施策等（第７条－第１４条）</a:t>
                      </a:r>
                      <a:endParaRPr lang="ja-JP" sz="1600" kern="100" dirty="0">
                        <a:latin typeface="Century"/>
                        <a:ea typeface="ＭＳ 明朝"/>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accent2">
                        <a:lumMod val="20000"/>
                        <a:lumOff val="8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0001"/>
                  </a:ext>
                </a:extLst>
              </a:tr>
              <a:tr h="1782898">
                <a:tc>
                  <a:txBody>
                    <a:bodyPr/>
                    <a:lstStyle/>
                    <a:p>
                      <a:pPr algn="ctr">
                        <a:lnSpc>
                          <a:spcPts val="1200"/>
                        </a:lnSpc>
                        <a:spcAft>
                          <a:spcPts val="0"/>
                        </a:spcAft>
                      </a:pPr>
                      <a:endParaRPr lang="en-US" altLang="ja-JP" sz="1600" kern="100" dirty="0" smtClean="0">
                        <a:latin typeface="Century"/>
                        <a:ea typeface="HGSｺﾞｼｯｸM"/>
                        <a:cs typeface="Times New Roman"/>
                      </a:endParaRPr>
                    </a:p>
                    <a:p>
                      <a:pPr algn="ctr">
                        <a:lnSpc>
                          <a:spcPts val="1200"/>
                        </a:lnSpc>
                        <a:spcAft>
                          <a:spcPts val="0"/>
                        </a:spcAft>
                      </a:pPr>
                      <a:endParaRPr lang="en-US" altLang="ja-JP" sz="1600" kern="100" dirty="0" smtClean="0">
                        <a:latin typeface="Century"/>
                        <a:ea typeface="HGSｺﾞｼｯｸM"/>
                        <a:cs typeface="Times New Roman"/>
                      </a:endParaRPr>
                    </a:p>
                    <a:p>
                      <a:pPr algn="ctr">
                        <a:lnSpc>
                          <a:spcPts val="1600"/>
                        </a:lnSpc>
                        <a:spcAft>
                          <a:spcPts val="0"/>
                        </a:spcAft>
                      </a:pPr>
                      <a:r>
                        <a:rPr lang="ja-JP" sz="1600" kern="100" dirty="0" smtClean="0">
                          <a:latin typeface="Century"/>
                          <a:ea typeface="HGSｺﾞｼｯｸM"/>
                          <a:cs typeface="Times New Roman"/>
                        </a:rPr>
                        <a:t>○</a:t>
                      </a:r>
                      <a:r>
                        <a:rPr lang="ja-JP" sz="1600" kern="100" dirty="0">
                          <a:latin typeface="Century"/>
                          <a:ea typeface="HGSｺﾞｼｯｸM"/>
                          <a:cs typeface="Times New Roman"/>
                        </a:rPr>
                        <a:t>個人情報取扱事業者の義務等</a:t>
                      </a:r>
                      <a:endParaRPr lang="ja-JP" sz="1600" kern="100" dirty="0">
                        <a:latin typeface="Century"/>
                        <a:ea typeface="ＭＳ 明朝"/>
                        <a:cs typeface="Times New Roman"/>
                      </a:endParaRPr>
                    </a:p>
                    <a:p>
                      <a:pPr marL="431800" indent="-431800" algn="just">
                        <a:lnSpc>
                          <a:spcPts val="1600"/>
                        </a:lnSpc>
                        <a:spcAft>
                          <a:spcPts val="0"/>
                        </a:spcAft>
                      </a:pPr>
                      <a:r>
                        <a:rPr lang="ja-JP" sz="1600" kern="100" dirty="0">
                          <a:latin typeface="Century"/>
                          <a:ea typeface="HGSｺﾞｼｯｸM"/>
                          <a:cs typeface="Times New Roman"/>
                        </a:rPr>
                        <a:t>第</a:t>
                      </a:r>
                      <a:r>
                        <a:rPr lang="en-US" sz="1600" kern="100" dirty="0">
                          <a:latin typeface="Century"/>
                          <a:ea typeface="HGSｺﾞｼｯｸM"/>
                          <a:cs typeface="Times New Roman"/>
                        </a:rPr>
                        <a:t>4</a:t>
                      </a:r>
                      <a:r>
                        <a:rPr lang="ja-JP" sz="1600" kern="100" dirty="0">
                          <a:latin typeface="Century"/>
                          <a:ea typeface="HGSｺﾞｼｯｸM"/>
                          <a:cs typeface="Times New Roman"/>
                        </a:rPr>
                        <a:t>章：個人情報取扱事業者の義務等</a:t>
                      </a:r>
                      <a:endParaRPr lang="ja-JP" sz="1600" kern="100" dirty="0">
                        <a:latin typeface="Century"/>
                        <a:ea typeface="ＭＳ 明朝"/>
                        <a:cs typeface="Times New Roman"/>
                      </a:endParaRPr>
                    </a:p>
                    <a:p>
                      <a:pPr marL="482600" algn="just">
                        <a:lnSpc>
                          <a:spcPts val="1600"/>
                        </a:lnSpc>
                        <a:spcAft>
                          <a:spcPts val="0"/>
                        </a:spcAft>
                      </a:pPr>
                      <a:r>
                        <a:rPr lang="zh-CN" sz="1600" kern="100" dirty="0">
                          <a:latin typeface="Century"/>
                          <a:ea typeface="HGSｺﾞｼｯｸM"/>
                          <a:cs typeface="Times New Roman"/>
                        </a:rPr>
                        <a:t>（第１５条－第４９条）</a:t>
                      </a:r>
                      <a:endParaRPr lang="ja-JP" sz="1600" kern="100" dirty="0">
                        <a:latin typeface="Century"/>
                        <a:ea typeface="ＭＳ 明朝"/>
                        <a:cs typeface="Times New Roman"/>
                      </a:endParaRPr>
                    </a:p>
                    <a:p>
                      <a:pPr marL="431800" indent="-431800" algn="just">
                        <a:lnSpc>
                          <a:spcPts val="1600"/>
                        </a:lnSpc>
                        <a:spcAft>
                          <a:spcPts val="0"/>
                        </a:spcAft>
                      </a:pPr>
                      <a:r>
                        <a:rPr lang="zh-CN" sz="1600" kern="100" dirty="0">
                          <a:latin typeface="Century"/>
                          <a:ea typeface="HGSｺﾞｼｯｸM"/>
                          <a:cs typeface="Times New Roman"/>
                        </a:rPr>
                        <a:t>第</a:t>
                      </a:r>
                      <a:r>
                        <a:rPr lang="en-US" sz="1600" kern="100" dirty="0">
                          <a:latin typeface="HGSｺﾞｼｯｸM"/>
                          <a:ea typeface="ＭＳ 明朝"/>
                          <a:cs typeface="Times New Roman"/>
                        </a:rPr>
                        <a:t>5</a:t>
                      </a:r>
                      <a:r>
                        <a:rPr lang="zh-CN" sz="1600" kern="100" dirty="0">
                          <a:latin typeface="Century"/>
                          <a:ea typeface="HGSｺﾞｼｯｸM"/>
                          <a:cs typeface="Times New Roman"/>
                        </a:rPr>
                        <a:t>章：雑則　</a:t>
                      </a:r>
                      <a:endParaRPr lang="ja-JP" sz="1600" kern="100" dirty="0">
                        <a:latin typeface="Century"/>
                        <a:ea typeface="ＭＳ 明朝"/>
                        <a:cs typeface="Times New Roman"/>
                      </a:endParaRPr>
                    </a:p>
                    <a:p>
                      <a:pPr marL="482600" algn="just">
                        <a:lnSpc>
                          <a:spcPts val="1600"/>
                        </a:lnSpc>
                        <a:spcAft>
                          <a:spcPts val="0"/>
                        </a:spcAft>
                      </a:pPr>
                      <a:r>
                        <a:rPr lang="zh-CN" sz="1600" kern="100" dirty="0">
                          <a:latin typeface="Century"/>
                          <a:ea typeface="HGSｺﾞｼｯｸM"/>
                          <a:cs typeface="Times New Roman"/>
                        </a:rPr>
                        <a:t>（第５０条－第５５条）</a:t>
                      </a:r>
                      <a:endParaRPr lang="ja-JP" sz="1600" kern="100" dirty="0">
                        <a:latin typeface="Century"/>
                        <a:ea typeface="ＭＳ 明朝"/>
                        <a:cs typeface="Times New Roman"/>
                      </a:endParaRPr>
                    </a:p>
                    <a:p>
                      <a:pPr marL="431800" indent="-431800" algn="just">
                        <a:lnSpc>
                          <a:spcPts val="1600"/>
                        </a:lnSpc>
                        <a:spcAft>
                          <a:spcPts val="0"/>
                        </a:spcAft>
                      </a:pPr>
                      <a:r>
                        <a:rPr lang="ja-JP" sz="1600" kern="100" dirty="0">
                          <a:latin typeface="Century"/>
                          <a:ea typeface="HGSｺﾞｼｯｸM"/>
                          <a:cs typeface="Times New Roman"/>
                        </a:rPr>
                        <a:t>第</a:t>
                      </a:r>
                      <a:r>
                        <a:rPr lang="en-US" sz="1600" kern="100" dirty="0">
                          <a:latin typeface="Century"/>
                          <a:ea typeface="HGSｺﾞｼｯｸM"/>
                          <a:cs typeface="Times New Roman"/>
                        </a:rPr>
                        <a:t>6</a:t>
                      </a:r>
                      <a:r>
                        <a:rPr lang="ja-JP" sz="1600" kern="100" dirty="0">
                          <a:latin typeface="Century"/>
                          <a:ea typeface="HGSｺﾞｼｯｸM"/>
                          <a:cs typeface="Times New Roman"/>
                        </a:rPr>
                        <a:t>章：罰則　</a:t>
                      </a:r>
                      <a:endParaRPr lang="ja-JP" sz="1600" kern="100" dirty="0">
                        <a:latin typeface="Century"/>
                        <a:ea typeface="ＭＳ 明朝"/>
                        <a:cs typeface="Times New Roman"/>
                      </a:endParaRPr>
                    </a:p>
                    <a:p>
                      <a:pPr marL="482600" algn="just">
                        <a:lnSpc>
                          <a:spcPts val="1600"/>
                        </a:lnSpc>
                        <a:spcAft>
                          <a:spcPts val="0"/>
                        </a:spcAft>
                      </a:pPr>
                      <a:r>
                        <a:rPr lang="ja-JP" sz="1600" kern="100" dirty="0">
                          <a:latin typeface="Century"/>
                          <a:ea typeface="HGSｺﾞｼｯｸM"/>
                          <a:cs typeface="Times New Roman"/>
                        </a:rPr>
                        <a:t>（第５６条－第５９条）</a:t>
                      </a:r>
                      <a:endParaRPr lang="ja-JP" sz="1600" kern="100" dirty="0">
                        <a:latin typeface="Century"/>
                        <a:ea typeface="ＭＳ 明朝"/>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just">
                        <a:lnSpc>
                          <a:spcPts val="1600"/>
                        </a:lnSpc>
                        <a:spcAft>
                          <a:spcPts val="0"/>
                        </a:spcAft>
                      </a:pPr>
                      <a:endParaRPr lang="en-US" altLang="ja-JP" sz="1600" kern="100" dirty="0" smtClean="0">
                        <a:latin typeface="Century"/>
                        <a:ea typeface="HGSｺﾞｼｯｸM"/>
                        <a:cs typeface="Times New Roman"/>
                      </a:endParaRPr>
                    </a:p>
                    <a:p>
                      <a:pPr algn="just">
                        <a:lnSpc>
                          <a:spcPts val="1600"/>
                        </a:lnSpc>
                        <a:spcAft>
                          <a:spcPts val="0"/>
                        </a:spcAft>
                      </a:pPr>
                      <a:r>
                        <a:rPr lang="ja-JP" sz="1600" kern="100" dirty="0" smtClean="0">
                          <a:latin typeface="Century"/>
                          <a:ea typeface="HGSｺﾞｼｯｸM"/>
                          <a:cs typeface="Times New Roman"/>
                        </a:rPr>
                        <a:t>○行</a:t>
                      </a:r>
                      <a:r>
                        <a:rPr lang="ja-JP" sz="1600" kern="100" dirty="0">
                          <a:latin typeface="Century"/>
                          <a:ea typeface="HGSｺﾞｼｯｸM"/>
                          <a:cs typeface="Times New Roman"/>
                        </a:rPr>
                        <a:t>政機関の保有する個人情報の保護に関する法律</a:t>
                      </a:r>
                      <a:endParaRPr lang="ja-JP" sz="1600" kern="100" dirty="0">
                        <a:latin typeface="Century"/>
                        <a:ea typeface="ＭＳ 明朝"/>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accent1">
                        <a:lumMod val="40000"/>
                        <a:lumOff val="60000"/>
                      </a:schemeClr>
                    </a:solidFill>
                  </a:tcPr>
                </a:tc>
                <a:tc>
                  <a:txBody>
                    <a:bodyPr/>
                    <a:lstStyle/>
                    <a:p>
                      <a:pPr algn="just">
                        <a:lnSpc>
                          <a:spcPts val="1600"/>
                        </a:lnSpc>
                        <a:spcAft>
                          <a:spcPts val="0"/>
                        </a:spcAft>
                      </a:pPr>
                      <a:endParaRPr lang="en-US" altLang="ja-JP" sz="1600" kern="100" dirty="0" smtClean="0">
                        <a:latin typeface="Century"/>
                        <a:ea typeface="HGSｺﾞｼｯｸM"/>
                        <a:cs typeface="Times New Roman"/>
                      </a:endParaRPr>
                    </a:p>
                    <a:p>
                      <a:pPr algn="just">
                        <a:lnSpc>
                          <a:spcPts val="1600"/>
                        </a:lnSpc>
                        <a:spcAft>
                          <a:spcPts val="0"/>
                        </a:spcAft>
                      </a:pPr>
                      <a:r>
                        <a:rPr lang="ja-JP" sz="1600" kern="100" dirty="0" smtClean="0">
                          <a:latin typeface="Century"/>
                          <a:ea typeface="HGSｺﾞｼｯｸM"/>
                          <a:cs typeface="Times New Roman"/>
                        </a:rPr>
                        <a:t>○</a:t>
                      </a:r>
                      <a:r>
                        <a:rPr lang="ja-JP" sz="1600" kern="100" dirty="0">
                          <a:latin typeface="Century"/>
                          <a:ea typeface="HGSｺﾞｼｯｸM"/>
                          <a:cs typeface="Times New Roman"/>
                        </a:rPr>
                        <a:t>独立行政法人等の保有する個人情報の保護に関する法律</a:t>
                      </a:r>
                      <a:endParaRPr lang="ja-JP" sz="16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accent1">
                        <a:lumMod val="40000"/>
                        <a:lumOff val="60000"/>
                      </a:schemeClr>
                    </a:solidFill>
                  </a:tcPr>
                </a:tc>
                <a:tc>
                  <a:txBody>
                    <a:bodyPr/>
                    <a:lstStyle/>
                    <a:p>
                      <a:pPr algn="just">
                        <a:lnSpc>
                          <a:spcPts val="1600"/>
                        </a:lnSpc>
                        <a:spcAft>
                          <a:spcPts val="0"/>
                        </a:spcAft>
                      </a:pPr>
                      <a:endParaRPr lang="en-US" altLang="ja-JP" sz="1600" kern="100" dirty="0" smtClean="0">
                        <a:latin typeface="Century"/>
                        <a:ea typeface="HGSｺﾞｼｯｸM"/>
                        <a:cs typeface="Times New Roman"/>
                      </a:endParaRPr>
                    </a:p>
                    <a:p>
                      <a:pPr algn="just">
                        <a:lnSpc>
                          <a:spcPts val="1600"/>
                        </a:lnSpc>
                        <a:spcAft>
                          <a:spcPts val="0"/>
                        </a:spcAft>
                      </a:pPr>
                      <a:r>
                        <a:rPr lang="ja-JP" sz="1600" kern="100" dirty="0" smtClean="0">
                          <a:latin typeface="Century"/>
                          <a:ea typeface="HGSｺﾞｼｯｸM"/>
                          <a:cs typeface="Times New Roman"/>
                        </a:rPr>
                        <a:t>○</a:t>
                      </a:r>
                      <a:r>
                        <a:rPr lang="ja-JP" sz="1600" kern="100" dirty="0">
                          <a:latin typeface="Century"/>
                          <a:ea typeface="HGSｺﾞｼｯｸM"/>
                          <a:cs typeface="Times New Roman"/>
                        </a:rPr>
                        <a:t>地方公共団体等による個人情報保護条例</a:t>
                      </a:r>
                      <a:endParaRPr lang="ja-JP" sz="16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2700" cap="flat" cmpd="sng" algn="ctr">
                      <a:solidFill>
                        <a:srgbClr val="000000"/>
                      </a:solidFill>
                      <a:prstDash val="dash"/>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2"/>
                  </a:ext>
                </a:extLst>
              </a:tr>
              <a:tr h="495583">
                <a:tc>
                  <a:txBody>
                    <a:bodyPr/>
                    <a:lstStyle/>
                    <a:p>
                      <a:pPr algn="ctr">
                        <a:lnSpc>
                          <a:spcPts val="1600"/>
                        </a:lnSpc>
                        <a:spcAft>
                          <a:spcPts val="0"/>
                        </a:spcAft>
                      </a:pPr>
                      <a:r>
                        <a:rPr lang="ja-JP" sz="1600" kern="100" dirty="0">
                          <a:latin typeface="Century"/>
                          <a:ea typeface="HGSｺﾞｼｯｸM"/>
                          <a:cs typeface="Times New Roman"/>
                        </a:rPr>
                        <a:t>主務大臣制</a:t>
                      </a:r>
                      <a:endParaRPr lang="ja-JP" sz="1600" kern="100" dirty="0">
                        <a:latin typeface="Century"/>
                        <a:ea typeface="ＭＳ 明朝"/>
                        <a:cs typeface="Times New Roman"/>
                      </a:endParaRPr>
                    </a:p>
                    <a:p>
                      <a:pPr algn="ctr">
                        <a:lnSpc>
                          <a:spcPts val="1600"/>
                        </a:lnSpc>
                        <a:spcAft>
                          <a:spcPts val="0"/>
                        </a:spcAft>
                      </a:pPr>
                      <a:r>
                        <a:rPr lang="ja-JP" sz="1600" kern="100" dirty="0">
                          <a:latin typeface="Century"/>
                          <a:ea typeface="HGSｺﾞｼｯｸM"/>
                          <a:cs typeface="Times New Roman"/>
                        </a:rPr>
                        <a:t>各事業分野別ガイドライン</a:t>
                      </a:r>
                      <a:endParaRPr lang="ja-JP" sz="1600" kern="100" dirty="0">
                        <a:latin typeface="Century"/>
                        <a:ea typeface="ＭＳ 明朝"/>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a:txBody>
                    <a:bodyPr/>
                    <a:lstStyle/>
                    <a:p>
                      <a:pPr algn="ctr">
                        <a:lnSpc>
                          <a:spcPts val="1200"/>
                        </a:lnSpc>
                        <a:spcAft>
                          <a:spcPts val="0"/>
                        </a:spcAft>
                      </a:pPr>
                      <a:endParaRPr lang="en-US" altLang="ja-JP" sz="1600" kern="100" dirty="0" smtClean="0">
                        <a:latin typeface="Century"/>
                        <a:ea typeface="HGSｺﾞｼｯｸM"/>
                        <a:cs typeface="Times New Roman"/>
                      </a:endParaRPr>
                    </a:p>
                    <a:p>
                      <a:pPr algn="ctr">
                        <a:lnSpc>
                          <a:spcPts val="1200"/>
                        </a:lnSpc>
                        <a:spcAft>
                          <a:spcPts val="0"/>
                        </a:spcAft>
                      </a:pPr>
                      <a:r>
                        <a:rPr lang="ja-JP" sz="1600" kern="100" dirty="0" smtClean="0">
                          <a:latin typeface="Century"/>
                          <a:ea typeface="HGSｺﾞｼｯｸM"/>
                          <a:cs typeface="Times New Roman"/>
                        </a:rPr>
                        <a:t>国</a:t>
                      </a:r>
                      <a:r>
                        <a:rPr lang="ja-JP" sz="1600" kern="100" dirty="0">
                          <a:latin typeface="Century"/>
                          <a:ea typeface="HGSｺﾞｼｯｸM"/>
                          <a:cs typeface="Times New Roman"/>
                        </a:rPr>
                        <a:t>の行政機関</a:t>
                      </a:r>
                      <a:endParaRPr lang="ja-JP" sz="1600" kern="100" dirty="0">
                        <a:latin typeface="Century"/>
                        <a:ea typeface="ＭＳ 明朝"/>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ts val="1200"/>
                        </a:lnSpc>
                        <a:spcAft>
                          <a:spcPts val="0"/>
                        </a:spcAft>
                      </a:pPr>
                      <a:endParaRPr lang="en-US" altLang="ja-JP" sz="1600" kern="100" dirty="0" smtClean="0">
                        <a:latin typeface="Century"/>
                        <a:ea typeface="HGSｺﾞｼｯｸM"/>
                        <a:cs typeface="Times New Roman"/>
                      </a:endParaRPr>
                    </a:p>
                    <a:p>
                      <a:pPr algn="ctr">
                        <a:lnSpc>
                          <a:spcPts val="1200"/>
                        </a:lnSpc>
                        <a:spcAft>
                          <a:spcPts val="0"/>
                        </a:spcAft>
                      </a:pPr>
                      <a:r>
                        <a:rPr lang="ja-JP" sz="1600" kern="100" dirty="0" smtClean="0">
                          <a:latin typeface="Century"/>
                          <a:ea typeface="HGSｺﾞｼｯｸM"/>
                          <a:cs typeface="Times New Roman"/>
                        </a:rPr>
                        <a:t>独立</a:t>
                      </a:r>
                      <a:r>
                        <a:rPr lang="ja-JP" sz="1600" kern="100" dirty="0">
                          <a:latin typeface="Century"/>
                          <a:ea typeface="HGSｺﾞｼｯｸM"/>
                          <a:cs typeface="Times New Roman"/>
                        </a:rPr>
                        <a:t>行政法人等</a:t>
                      </a:r>
                      <a:endParaRPr lang="ja-JP" sz="16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lnSpc>
                          <a:spcPts val="1200"/>
                        </a:lnSpc>
                        <a:spcAft>
                          <a:spcPts val="0"/>
                        </a:spcAft>
                      </a:pPr>
                      <a:endParaRPr lang="en-US" altLang="ja-JP" sz="1600" kern="100" dirty="0" smtClean="0">
                        <a:latin typeface="Century"/>
                        <a:ea typeface="HGSｺﾞｼｯｸM"/>
                        <a:cs typeface="Times New Roman"/>
                      </a:endParaRPr>
                    </a:p>
                    <a:p>
                      <a:pPr algn="ctr">
                        <a:lnSpc>
                          <a:spcPts val="1200"/>
                        </a:lnSpc>
                        <a:spcAft>
                          <a:spcPts val="0"/>
                        </a:spcAft>
                      </a:pPr>
                      <a:r>
                        <a:rPr lang="ja-JP" sz="1600" kern="100" dirty="0" smtClean="0">
                          <a:latin typeface="Century"/>
                          <a:ea typeface="HGSｺﾞｼｯｸM"/>
                          <a:cs typeface="Times New Roman"/>
                        </a:rPr>
                        <a:t>地方</a:t>
                      </a:r>
                      <a:r>
                        <a:rPr lang="ja-JP" sz="1600" kern="100" dirty="0">
                          <a:latin typeface="Century"/>
                          <a:ea typeface="HGSｺﾞｼｯｸM"/>
                          <a:cs typeface="Times New Roman"/>
                        </a:rPr>
                        <a:t>公共団体等</a:t>
                      </a:r>
                      <a:endParaRPr lang="ja-JP" sz="16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3"/>
                  </a:ext>
                </a:extLst>
              </a:tr>
              <a:tr h="297350">
                <a:tc>
                  <a:txBody>
                    <a:bodyPr/>
                    <a:lstStyle/>
                    <a:p>
                      <a:pPr algn="ctr">
                        <a:spcAft>
                          <a:spcPts val="0"/>
                        </a:spcAft>
                      </a:pPr>
                      <a:r>
                        <a:rPr lang="ja-JP" sz="1600" kern="100" dirty="0">
                          <a:latin typeface="Century"/>
                          <a:ea typeface="HGSｺﾞｼｯｸM"/>
                          <a:cs typeface="Times New Roman"/>
                        </a:rPr>
                        <a:t>民間部門</a:t>
                      </a:r>
                      <a:endParaRPr lang="ja-JP" sz="1600" kern="100" dirty="0">
                        <a:latin typeface="Century"/>
                        <a:ea typeface="ＭＳ 明朝"/>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2">
                        <a:lumMod val="20000"/>
                        <a:lumOff val="80000"/>
                      </a:schemeClr>
                    </a:solidFill>
                  </a:tcPr>
                </a:tc>
                <a:tc gridSpan="3">
                  <a:txBody>
                    <a:bodyPr/>
                    <a:lstStyle/>
                    <a:p>
                      <a:pPr algn="ctr">
                        <a:spcAft>
                          <a:spcPts val="0"/>
                        </a:spcAft>
                      </a:pPr>
                      <a:r>
                        <a:rPr lang="ja-JP" sz="1600" kern="100" dirty="0">
                          <a:latin typeface="Century"/>
                          <a:ea typeface="HGSｺﾞｼｯｸM"/>
                          <a:cs typeface="Times New Roman"/>
                        </a:rPr>
                        <a:t>公的部門</a:t>
                      </a:r>
                      <a:endParaRPr lang="ja-JP" sz="1600" kern="100" dirty="0">
                        <a:latin typeface="Century"/>
                        <a:ea typeface="ＭＳ 明朝"/>
                        <a:cs typeface="Times New Roman"/>
                      </a:endParaRPr>
                    </a:p>
                  </a:txBody>
                  <a:tcPr marL="68580" marR="6858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 xmlns:a16="http://schemas.microsoft.com/office/drawing/2014/main" val="10004"/>
                  </a:ext>
                </a:extLst>
              </a:tr>
            </a:tbl>
          </a:graphicData>
        </a:graphic>
      </p:graphicFrame>
      <p:sp>
        <p:nvSpPr>
          <p:cNvPr id="6" name="テキスト ボックス 5"/>
          <p:cNvSpPr txBox="1"/>
          <p:nvPr/>
        </p:nvSpPr>
        <p:spPr>
          <a:xfrm>
            <a:off x="357158" y="5684594"/>
            <a:ext cx="8429684" cy="52322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buFont typeface="Wingdings" pitchFamily="2" charset="2"/>
              <a:buChar char="l"/>
            </a:pPr>
            <a:r>
              <a:rPr lang="ja-JP" altLang="ja-JP" sz="1400" dirty="0"/>
              <a:t>民間の事業者や私立大学と国の行政機関や国公立大学とで適用範囲が</a:t>
            </a:r>
            <a:r>
              <a:rPr lang="ja-JP" altLang="ja-JP" sz="1400" dirty="0" smtClean="0"/>
              <a:t>異な</a:t>
            </a:r>
            <a:r>
              <a:rPr lang="ja-JP" altLang="en-US" sz="1400" dirty="0" smtClean="0"/>
              <a:t>る。</a:t>
            </a:r>
            <a:endParaRPr lang="en-US" altLang="ja-JP" sz="1400" dirty="0" smtClean="0"/>
          </a:p>
          <a:p>
            <a:pPr>
              <a:buFont typeface="Wingdings" pitchFamily="2" charset="2"/>
              <a:buChar char="l"/>
            </a:pPr>
            <a:r>
              <a:rPr lang="ja-JP" altLang="ja-JP" sz="1400" dirty="0"/>
              <a:t>個人情報とは「生存している個人に関する情報」であり、「特定の個人を識別できる情報」のこと</a:t>
            </a:r>
            <a:endParaRPr kumimoji="1" lang="ja-JP" altLang="en-US" sz="1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5.6.2</a:t>
            </a:r>
            <a:r>
              <a:rPr lang="ja-JP" altLang="ja-JP" dirty="0" smtClean="0"/>
              <a:t>　個人情報の扱いに関する義務</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15</a:t>
            </a:fld>
            <a:endParaRPr kumimoji="1" lang="ja-JP" altLang="en-US"/>
          </a:p>
        </p:txBody>
      </p:sp>
      <p:sp>
        <p:nvSpPr>
          <p:cNvPr id="5" name="テキスト ボックス 4"/>
          <p:cNvSpPr txBox="1"/>
          <p:nvPr/>
        </p:nvSpPr>
        <p:spPr>
          <a:xfrm>
            <a:off x="354559" y="1572805"/>
            <a:ext cx="5365830"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a:t>収集、保管、開示・訂正についての</a:t>
            </a:r>
            <a:r>
              <a:rPr lang="ja-JP" altLang="ja-JP" dirty="0" smtClean="0"/>
              <a:t>義務</a:t>
            </a:r>
            <a:r>
              <a:rPr lang="ja-JP" altLang="en-US" dirty="0" smtClean="0"/>
              <a:t>、</a:t>
            </a:r>
            <a:r>
              <a:rPr lang="ja-JP" altLang="ja-JP" dirty="0" smtClean="0"/>
              <a:t>手順</a:t>
            </a:r>
            <a:endParaRPr kumimoji="1" lang="ja-JP" altLang="en-US" dirty="0"/>
          </a:p>
        </p:txBody>
      </p:sp>
      <p:sp>
        <p:nvSpPr>
          <p:cNvPr id="6" name="テキスト ボックス 5"/>
          <p:cNvSpPr txBox="1"/>
          <p:nvPr/>
        </p:nvSpPr>
        <p:spPr>
          <a:xfrm>
            <a:off x="354559" y="2086842"/>
            <a:ext cx="8358246" cy="132343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u"/>
            </a:pPr>
            <a:r>
              <a:rPr lang="ja-JP" altLang="ja-JP" sz="1600" dirty="0"/>
              <a:t>個人情報の収集時の義務（第</a:t>
            </a:r>
            <a:r>
              <a:rPr lang="en-US" altLang="ja-JP" sz="1600" dirty="0"/>
              <a:t>15</a:t>
            </a:r>
            <a:r>
              <a:rPr lang="ja-JP" altLang="ja-JP" sz="1600" dirty="0"/>
              <a:t>条～第</a:t>
            </a:r>
            <a:r>
              <a:rPr lang="en-US" altLang="ja-JP" sz="1600" dirty="0"/>
              <a:t>18</a:t>
            </a:r>
            <a:r>
              <a:rPr lang="ja-JP" altLang="ja-JP" sz="1600" dirty="0"/>
              <a:t>条</a:t>
            </a:r>
            <a:r>
              <a:rPr lang="ja-JP" altLang="ja-JP" sz="1600" dirty="0" smtClean="0"/>
              <a:t>）</a:t>
            </a:r>
            <a:endParaRPr lang="en-US" altLang="ja-JP" sz="1600" dirty="0" smtClean="0"/>
          </a:p>
          <a:p>
            <a:pPr lvl="1">
              <a:buFont typeface="Wingdings" pitchFamily="2" charset="2"/>
              <a:buChar char="ü"/>
            </a:pPr>
            <a:r>
              <a:rPr lang="ja-JP" altLang="ja-JP" sz="1600" dirty="0"/>
              <a:t>個人情報を収集する場合、利用目的や範囲を明示し、正当な手段で取得する</a:t>
            </a:r>
            <a:r>
              <a:rPr lang="ja-JP" altLang="ja-JP" sz="1600" dirty="0" smtClean="0"/>
              <a:t>。</a:t>
            </a:r>
            <a:endParaRPr lang="en-US" altLang="ja-JP" sz="1600" dirty="0" smtClean="0"/>
          </a:p>
          <a:p>
            <a:pPr lvl="1">
              <a:buFont typeface="Wingdings" pitchFamily="2" charset="2"/>
              <a:buChar char="ü"/>
            </a:pPr>
            <a:r>
              <a:rPr lang="ja-JP" altLang="ja-JP" sz="1600" dirty="0" smtClean="0"/>
              <a:t>利用目的を特定</a:t>
            </a:r>
            <a:r>
              <a:rPr lang="ja-JP" altLang="en-US" sz="1600" dirty="0" smtClean="0"/>
              <a:t>し、</a:t>
            </a:r>
            <a:r>
              <a:rPr lang="ja-JP" altLang="ja-JP" sz="1600" dirty="0" smtClean="0"/>
              <a:t>本人に通知または公表する。 </a:t>
            </a:r>
            <a:endParaRPr lang="en-US" altLang="ja-JP" sz="1600" dirty="0" smtClean="0"/>
          </a:p>
          <a:p>
            <a:pPr lvl="1">
              <a:buFont typeface="Wingdings" pitchFamily="2" charset="2"/>
              <a:buChar char="ü"/>
            </a:pPr>
            <a:r>
              <a:rPr lang="ja-JP" altLang="ja-JP" sz="1600" dirty="0"/>
              <a:t>情報は適正な手段で取得する</a:t>
            </a:r>
            <a:r>
              <a:rPr lang="ja-JP" altLang="ja-JP" sz="1600" dirty="0" smtClean="0"/>
              <a:t>。</a:t>
            </a:r>
            <a:endParaRPr lang="en-US" altLang="ja-JP" sz="1600" dirty="0" smtClean="0"/>
          </a:p>
          <a:p>
            <a:pPr lvl="1">
              <a:buFont typeface="Wingdings" pitchFamily="2" charset="2"/>
              <a:buChar char="ü"/>
            </a:pPr>
            <a:r>
              <a:rPr lang="ja-JP" altLang="ja-JP" sz="1600" dirty="0"/>
              <a:t>本人の許可なく目的の範囲を超えて利用することはできない。</a:t>
            </a:r>
          </a:p>
        </p:txBody>
      </p:sp>
      <p:sp>
        <p:nvSpPr>
          <p:cNvPr id="7" name="テキスト ボックス 6"/>
          <p:cNvSpPr txBox="1"/>
          <p:nvPr/>
        </p:nvSpPr>
        <p:spPr>
          <a:xfrm>
            <a:off x="357158" y="3629152"/>
            <a:ext cx="8358246" cy="132343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buFont typeface="Wingdings" pitchFamily="2" charset="2"/>
              <a:buChar char="u"/>
            </a:pPr>
            <a:r>
              <a:rPr lang="ja-JP" altLang="ja-JP" sz="1600" dirty="0" smtClean="0"/>
              <a:t>正確性・安全性の確保（第</a:t>
            </a:r>
            <a:r>
              <a:rPr lang="en-US" altLang="ja-JP" sz="1600" dirty="0" smtClean="0"/>
              <a:t>19</a:t>
            </a:r>
            <a:r>
              <a:rPr lang="ja-JP" altLang="ja-JP" sz="1600" dirty="0" smtClean="0"/>
              <a:t>条～第</a:t>
            </a:r>
            <a:r>
              <a:rPr lang="en-US" altLang="ja-JP" sz="1600" dirty="0" smtClean="0"/>
              <a:t>22</a:t>
            </a:r>
            <a:r>
              <a:rPr lang="ja-JP" altLang="ja-JP" sz="1600" dirty="0" smtClean="0"/>
              <a:t>条）</a:t>
            </a:r>
            <a:endParaRPr lang="en-US" altLang="ja-JP" sz="1600" dirty="0" smtClean="0"/>
          </a:p>
          <a:p>
            <a:pPr lvl="1">
              <a:buFont typeface="Wingdings" pitchFamily="2" charset="2"/>
              <a:buChar char="ü"/>
            </a:pPr>
            <a:r>
              <a:rPr lang="ja-JP" altLang="ja-JP" sz="1600" dirty="0" smtClean="0"/>
              <a:t>保有している個人情報を、「正確」かつ「最新」に保つことと、安全性確保のためのセキュリティ対策を講じる。</a:t>
            </a:r>
            <a:endParaRPr lang="en-US" altLang="ja-JP" sz="1600" dirty="0" smtClean="0"/>
          </a:p>
          <a:p>
            <a:pPr lvl="1">
              <a:buFont typeface="Wingdings" pitchFamily="2" charset="2"/>
              <a:buChar char="ü"/>
            </a:pPr>
            <a:r>
              <a:rPr lang="ja-JP" altLang="ja-JP" sz="1600" dirty="0"/>
              <a:t>利用目的の達成に必要な範囲内において、個人データを正確かつ最新の内容に保つ</a:t>
            </a:r>
            <a:r>
              <a:rPr lang="ja-JP" altLang="ja-JP" sz="1600" dirty="0" smtClean="0"/>
              <a:t>。</a:t>
            </a:r>
            <a:endParaRPr lang="en-US" altLang="ja-JP" sz="1600" dirty="0" smtClean="0"/>
          </a:p>
          <a:p>
            <a:pPr lvl="1">
              <a:buFont typeface="Wingdings" pitchFamily="2" charset="2"/>
              <a:buChar char="ü"/>
            </a:pPr>
            <a:r>
              <a:rPr lang="ja-JP" altLang="ja-JP" sz="1600" dirty="0"/>
              <a:t>安全管理</a:t>
            </a:r>
            <a:r>
              <a:rPr lang="ja-JP" altLang="ja-JP" sz="1600" dirty="0" smtClean="0"/>
              <a:t>措置</a:t>
            </a:r>
            <a:r>
              <a:rPr lang="ja-JP" altLang="en-US" sz="1600" dirty="0" smtClean="0"/>
              <a:t>、</a:t>
            </a:r>
            <a:r>
              <a:rPr lang="ja-JP" altLang="ja-JP" sz="1600" dirty="0"/>
              <a:t>従業者と委託先の監督</a:t>
            </a:r>
            <a:endParaRPr kumimoji="1" lang="ja-JP" altLang="en-US" sz="1600" dirty="0"/>
          </a:p>
        </p:txBody>
      </p:sp>
      <p:sp>
        <p:nvSpPr>
          <p:cNvPr id="8" name="テキスト ボックス 7"/>
          <p:cNvSpPr txBox="1"/>
          <p:nvPr/>
        </p:nvSpPr>
        <p:spPr>
          <a:xfrm>
            <a:off x="357158" y="5143512"/>
            <a:ext cx="8358246"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buFont typeface="Wingdings" pitchFamily="2" charset="2"/>
              <a:buChar char="u"/>
            </a:pPr>
            <a:r>
              <a:rPr lang="ja-JP" altLang="ja-JP" sz="1600" dirty="0" smtClean="0"/>
              <a:t>個人情報の開示や訂正義務（第</a:t>
            </a:r>
            <a:r>
              <a:rPr lang="en-US" altLang="ja-JP" sz="1600" dirty="0" smtClean="0"/>
              <a:t>24</a:t>
            </a:r>
            <a:r>
              <a:rPr lang="ja-JP" altLang="ja-JP" sz="1600" dirty="0" smtClean="0"/>
              <a:t>条～第</a:t>
            </a:r>
            <a:r>
              <a:rPr lang="en-US" altLang="ja-JP" sz="1600" dirty="0" smtClean="0"/>
              <a:t>27</a:t>
            </a:r>
            <a:r>
              <a:rPr lang="ja-JP" altLang="ja-JP" sz="1600" dirty="0" smtClean="0"/>
              <a:t>条）</a:t>
            </a:r>
            <a:endParaRPr lang="en-US" altLang="ja-JP" sz="1600" dirty="0" smtClean="0"/>
          </a:p>
          <a:p>
            <a:pPr lvl="1">
              <a:buFont typeface="Wingdings" pitchFamily="2" charset="2"/>
              <a:buChar char="ü"/>
            </a:pPr>
            <a:r>
              <a:rPr lang="ja-JP" altLang="ja-JP" sz="1600" dirty="0" smtClean="0"/>
              <a:t>保有個人データは本人の知り得る状態に置き、</a:t>
            </a:r>
            <a:r>
              <a:rPr lang="ja-JP" altLang="en-US" sz="1600" dirty="0" smtClean="0"/>
              <a:t>開示・</a:t>
            </a:r>
            <a:r>
              <a:rPr lang="ja-JP" altLang="ja-JP" sz="1600" dirty="0" smtClean="0"/>
              <a:t>訂正・追加・削除</a:t>
            </a:r>
            <a:r>
              <a:rPr lang="ja-JP" altLang="en-US" sz="1600" dirty="0" smtClean="0"/>
              <a:t>・利用停止</a:t>
            </a:r>
            <a:r>
              <a:rPr lang="ja-JP" altLang="ja-JP" sz="1600" dirty="0" smtClean="0"/>
              <a:t>の請求に応じる。</a:t>
            </a:r>
            <a:endParaRPr lang="en-US" altLang="ja-JP" sz="16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dirty="0" smtClean="0"/>
              <a:t>５</a:t>
            </a:r>
            <a:r>
              <a:rPr lang="en-US" altLang="ja-JP" dirty="0" smtClean="0"/>
              <a:t>.</a:t>
            </a:r>
            <a:r>
              <a:rPr lang="ja-JP" altLang="en-US" dirty="0" smtClean="0"/>
              <a:t>１</a:t>
            </a:r>
            <a:r>
              <a:rPr lang="ja-JP" altLang="ja-JP" dirty="0" smtClean="0"/>
              <a:t>　不正アクセス禁止法</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2</a:t>
            </a:fld>
            <a:endParaRPr kumimoji="1" lang="ja-JP" altLang="en-US"/>
          </a:p>
        </p:txBody>
      </p:sp>
      <p:sp>
        <p:nvSpPr>
          <p:cNvPr id="5" name="テキスト ボックス 4"/>
          <p:cNvSpPr txBox="1"/>
          <p:nvPr/>
        </p:nvSpPr>
        <p:spPr>
          <a:xfrm>
            <a:off x="285720" y="1332749"/>
            <a:ext cx="5643602"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altLang="ja-JP" sz="2000" dirty="0" smtClean="0">
                <a:latin typeface="+mj-lt"/>
              </a:rPr>
              <a:t>5.1.1</a:t>
            </a:r>
            <a:r>
              <a:rPr lang="ja-JP" altLang="ja-JP" sz="2000" dirty="0">
                <a:latin typeface="+mj-lt"/>
              </a:rPr>
              <a:t>　不正アクセス行為の禁止等に関する法律</a:t>
            </a:r>
            <a:endParaRPr kumimoji="1" lang="ja-JP" altLang="en-US" sz="2000" dirty="0">
              <a:latin typeface="+mj-lt"/>
            </a:endParaRPr>
          </a:p>
        </p:txBody>
      </p:sp>
      <p:sp>
        <p:nvSpPr>
          <p:cNvPr id="7" name="テキスト ボックス 6"/>
          <p:cNvSpPr txBox="1"/>
          <p:nvPr/>
        </p:nvSpPr>
        <p:spPr>
          <a:xfrm>
            <a:off x="464315" y="2492989"/>
            <a:ext cx="8215370" cy="12003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dirty="0" smtClean="0"/>
              <a:t>・</a:t>
            </a:r>
            <a:r>
              <a:rPr lang="ja-JP" altLang="ja-JP" dirty="0" smtClean="0"/>
              <a:t>アクセス制御</a:t>
            </a:r>
            <a:r>
              <a:rPr lang="ja-JP" altLang="ja-JP" dirty="0"/>
              <a:t>されているコンピュータに</a:t>
            </a:r>
            <a:r>
              <a:rPr lang="ja-JP" altLang="ja-JP" dirty="0" smtClean="0"/>
              <a:t>、アカウント</a:t>
            </a:r>
            <a:r>
              <a:rPr lang="ja-JP" altLang="ja-JP" dirty="0"/>
              <a:t>でアクセスする</a:t>
            </a:r>
            <a:r>
              <a:rPr lang="ja-JP" altLang="ja-JP" dirty="0" smtClean="0"/>
              <a:t>こと</a:t>
            </a:r>
            <a:r>
              <a:rPr lang="ja-JP" altLang="en-US" dirty="0" smtClean="0"/>
              <a:t>は何人も、またいかなる場合も</a:t>
            </a:r>
            <a:r>
              <a:rPr lang="ja-JP" altLang="en-US" dirty="0" smtClean="0">
                <a:solidFill>
                  <a:srgbClr val="FF0000"/>
                </a:solidFill>
              </a:rPr>
              <a:t>不正アクセス</a:t>
            </a:r>
            <a:endParaRPr lang="en-US" altLang="ja-JP" dirty="0" smtClean="0">
              <a:solidFill>
                <a:srgbClr val="FF0000"/>
              </a:solidFill>
            </a:endParaRPr>
          </a:p>
          <a:p>
            <a:r>
              <a:rPr lang="ja-JP" altLang="en-US" dirty="0" smtClean="0"/>
              <a:t>・</a:t>
            </a:r>
            <a:r>
              <a:rPr lang="ja-JP" altLang="ja-JP" dirty="0" smtClean="0"/>
              <a:t>本人</a:t>
            </a:r>
            <a:r>
              <a:rPr lang="ja-JP" altLang="ja-JP" dirty="0"/>
              <a:t>には無断で提供された他人のアカウントによる</a:t>
            </a:r>
            <a:r>
              <a:rPr lang="ja-JP" altLang="ja-JP" dirty="0" smtClean="0"/>
              <a:t>アクセス</a:t>
            </a:r>
            <a:r>
              <a:rPr lang="ja-JP" altLang="en-US" dirty="0" smtClean="0"/>
              <a:t>は</a:t>
            </a:r>
            <a:r>
              <a:rPr lang="ja-JP" altLang="ja-JP" dirty="0" smtClean="0"/>
              <a:t>不正</a:t>
            </a:r>
            <a:r>
              <a:rPr lang="ja-JP" altLang="ja-JP" dirty="0"/>
              <a:t>アクセスの</a:t>
            </a:r>
            <a:r>
              <a:rPr lang="ja-JP" altLang="ja-JP" dirty="0">
                <a:solidFill>
                  <a:srgbClr val="FF0000"/>
                </a:solidFill>
              </a:rPr>
              <a:t>助長</a:t>
            </a:r>
            <a:r>
              <a:rPr lang="ja-JP" altLang="ja-JP" dirty="0" smtClean="0">
                <a:solidFill>
                  <a:srgbClr val="FF0000"/>
                </a:solidFill>
              </a:rPr>
              <a:t>行為</a:t>
            </a:r>
            <a:endParaRPr lang="en-US" altLang="ja-JP" dirty="0" smtClean="0"/>
          </a:p>
        </p:txBody>
      </p:sp>
      <p:sp>
        <p:nvSpPr>
          <p:cNvPr id="8" name="テキスト ボックス 7"/>
          <p:cNvSpPr txBox="1"/>
          <p:nvPr/>
        </p:nvSpPr>
        <p:spPr>
          <a:xfrm>
            <a:off x="285720" y="1922467"/>
            <a:ext cx="5294392"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kumimoji="1" lang="ja-JP" altLang="en-US" sz="2000" dirty="0" smtClean="0"/>
              <a:t>不正アクセス行為と</a:t>
            </a:r>
            <a:r>
              <a:rPr lang="ja-JP" altLang="en-US" sz="2000" dirty="0" smtClean="0"/>
              <a:t>罰則</a:t>
            </a:r>
            <a:endParaRPr kumimoji="1" lang="ja-JP" altLang="en-US" sz="2000" dirty="0"/>
          </a:p>
        </p:txBody>
      </p:sp>
      <p:sp>
        <p:nvSpPr>
          <p:cNvPr id="11" name="テキスト ボックス 10"/>
          <p:cNvSpPr txBox="1"/>
          <p:nvPr/>
        </p:nvSpPr>
        <p:spPr>
          <a:xfrm>
            <a:off x="285720" y="4140956"/>
            <a:ext cx="5294392" cy="40011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kumimoji="1" lang="ja-JP" altLang="en-US" sz="2000" dirty="0" smtClean="0"/>
              <a:t>不正アクセスの準備行為（改正時に追加）</a:t>
            </a:r>
            <a:endParaRPr kumimoji="1" lang="ja-JP" altLang="en-US" sz="2000" dirty="0"/>
          </a:p>
        </p:txBody>
      </p:sp>
      <p:sp>
        <p:nvSpPr>
          <p:cNvPr id="6" name="テキスト ボックス 5"/>
          <p:cNvSpPr txBox="1"/>
          <p:nvPr/>
        </p:nvSpPr>
        <p:spPr>
          <a:xfrm>
            <a:off x="446043" y="4687635"/>
            <a:ext cx="8215370" cy="1477328"/>
          </a:xfrm>
          <a:prstGeom prst="rect">
            <a:avLst/>
          </a:prstGeom>
          <a:noFill/>
        </p:spPr>
        <p:txBody>
          <a:bodyPr wrap="square" rtlCol="0">
            <a:spAutoFit/>
          </a:bodyPr>
          <a:lstStyle/>
          <a:p>
            <a:r>
              <a:rPr kumimoji="1" lang="ja-JP" altLang="en-US" dirty="0" smtClean="0"/>
              <a:t>・</a:t>
            </a:r>
            <a:r>
              <a:rPr kumimoji="1" lang="en-US" altLang="ja-JP" dirty="0" smtClean="0"/>
              <a:t>ID</a:t>
            </a:r>
            <a:r>
              <a:rPr kumimoji="1" lang="ja-JP" altLang="en-US" dirty="0" smtClean="0"/>
              <a:t>・パスワードを不正に取得する。</a:t>
            </a:r>
            <a:endParaRPr kumimoji="1" lang="en-US" altLang="ja-JP" dirty="0" smtClean="0"/>
          </a:p>
          <a:p>
            <a:r>
              <a:rPr kumimoji="1" lang="ja-JP" altLang="en-US" dirty="0" smtClean="0"/>
              <a:t>・入手した</a:t>
            </a:r>
            <a:r>
              <a:rPr kumimoji="1" lang="en-US" altLang="ja-JP" dirty="0" smtClean="0"/>
              <a:t>ID</a:t>
            </a:r>
            <a:r>
              <a:rPr kumimoji="1" lang="ja-JP" altLang="en-US" dirty="0" smtClean="0"/>
              <a:t>・パスワード等を他人に提供する。</a:t>
            </a:r>
            <a:endParaRPr kumimoji="1" lang="en-US" altLang="ja-JP" dirty="0" smtClean="0"/>
          </a:p>
          <a:p>
            <a:r>
              <a:rPr kumimoji="1" lang="ja-JP" altLang="en-US" dirty="0" smtClean="0"/>
              <a:t>・</a:t>
            </a:r>
            <a:r>
              <a:rPr kumimoji="1" lang="en-US" altLang="ja-JP" dirty="0" smtClean="0"/>
              <a:t>ID</a:t>
            </a:r>
            <a:r>
              <a:rPr kumimoji="1" lang="ja-JP" altLang="en-US" dirty="0" smtClean="0"/>
              <a:t>を不正に保管する。</a:t>
            </a:r>
            <a:endParaRPr kumimoji="1" lang="en-US" altLang="ja-JP" dirty="0" smtClean="0"/>
          </a:p>
          <a:p>
            <a:r>
              <a:rPr kumimoji="1" lang="ja-JP" altLang="en-US" dirty="0" smtClean="0"/>
              <a:t>・フィッシングサイトを作成、公開する。メールを送信して</a:t>
            </a:r>
            <a:r>
              <a:rPr kumimoji="1" lang="en-US" altLang="ja-JP" dirty="0" smtClean="0"/>
              <a:t>ID</a:t>
            </a:r>
            <a:r>
              <a:rPr kumimoji="1" lang="ja-JP" altLang="en-US" dirty="0" smtClean="0"/>
              <a:t>を入力させる。</a:t>
            </a:r>
            <a:endParaRPr kumimoji="1" lang="en-US" altLang="ja-JP" dirty="0" smtClean="0"/>
          </a:p>
          <a:p>
            <a:r>
              <a:rPr lang="ja-JP" altLang="en-US" dirty="0" smtClean="0"/>
              <a:t>・</a:t>
            </a:r>
            <a:r>
              <a:rPr lang="en-US" altLang="ja-JP" dirty="0" smtClean="0"/>
              <a:t>1</a:t>
            </a:r>
            <a:r>
              <a:rPr lang="ja-JP" altLang="ja-JP" dirty="0" smtClean="0"/>
              <a:t>年</a:t>
            </a:r>
            <a:r>
              <a:rPr lang="ja-JP" altLang="ja-JP" dirty="0"/>
              <a:t>以下の懲役また</a:t>
            </a:r>
            <a:r>
              <a:rPr lang="ja-JP" altLang="ja-JP" dirty="0" smtClean="0"/>
              <a:t>は</a:t>
            </a:r>
            <a:r>
              <a:rPr lang="en-US" altLang="ja-JP" dirty="0" smtClean="0"/>
              <a:t>50</a:t>
            </a:r>
            <a:r>
              <a:rPr lang="ja-JP" altLang="ja-JP" dirty="0" smtClean="0"/>
              <a:t>万円</a:t>
            </a:r>
            <a:r>
              <a:rPr lang="ja-JP" altLang="ja-JP" dirty="0"/>
              <a:t>以下の</a:t>
            </a:r>
            <a:r>
              <a:rPr lang="ja-JP" altLang="ja-JP" dirty="0" smtClean="0"/>
              <a:t>罰金</a:t>
            </a:r>
            <a:endParaRPr lang="en-US" altLang="ja-JP"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不正アクセスの被害に遭った場合</a:t>
            </a:r>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ー 3"/>
          <p:cNvSpPr>
            <a:spLocks noGrp="1"/>
          </p:cNvSpPr>
          <p:nvPr>
            <p:ph type="sldNum" sz="quarter" idx="12"/>
          </p:nvPr>
        </p:nvSpPr>
        <p:spPr/>
        <p:txBody>
          <a:bodyPr/>
          <a:lstStyle/>
          <a:p>
            <a:fld id="{CAC3C5EC-4E3A-4935-9C14-0172D189DA88}" type="slidenum">
              <a:rPr kumimoji="1" lang="ja-JP" altLang="en-US" smtClean="0"/>
              <a:pPr/>
              <a:t>3</a:t>
            </a:fld>
            <a:endParaRPr kumimoji="1" lang="ja-JP" altLang="en-US"/>
          </a:p>
        </p:txBody>
      </p:sp>
      <p:sp>
        <p:nvSpPr>
          <p:cNvPr id="6" name="テキスト ボックス 5"/>
          <p:cNvSpPr txBox="1"/>
          <p:nvPr/>
        </p:nvSpPr>
        <p:spPr>
          <a:xfrm>
            <a:off x="906225" y="1916832"/>
            <a:ext cx="7331550" cy="2246769"/>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342900" indent="-342900">
              <a:buFont typeface="Wingdings" panose="05000000000000000000" pitchFamily="2" charset="2"/>
              <a:buChar char="u"/>
            </a:pPr>
            <a:r>
              <a:rPr lang="ja-JP" altLang="ja-JP" sz="2000" dirty="0" smtClean="0"/>
              <a:t>公安</a:t>
            </a:r>
            <a:r>
              <a:rPr lang="ja-JP" altLang="ja-JP" sz="2000" dirty="0"/>
              <a:t>委員会に届け出て援助を</a:t>
            </a:r>
            <a:r>
              <a:rPr lang="ja-JP" altLang="ja-JP" sz="2000" dirty="0" smtClean="0"/>
              <a:t>求める</a:t>
            </a:r>
            <a:r>
              <a:rPr lang="ja-JP" altLang="en-US" sz="2000" dirty="0" smtClean="0"/>
              <a:t>ことができる</a:t>
            </a:r>
            <a:r>
              <a:rPr lang="ja-JP" altLang="ja-JP" sz="2000" dirty="0" smtClean="0"/>
              <a:t>。</a:t>
            </a:r>
            <a:endParaRPr lang="en-US" altLang="ja-JP" sz="2000" dirty="0" smtClean="0"/>
          </a:p>
          <a:p>
            <a:pPr marL="342900" indent="-342900">
              <a:buFont typeface="Wingdings" panose="05000000000000000000" pitchFamily="2" charset="2"/>
              <a:buChar char="u"/>
            </a:pPr>
            <a:r>
              <a:rPr lang="ja-JP" altLang="ja-JP" sz="2000" dirty="0" smtClean="0"/>
              <a:t>再発</a:t>
            </a:r>
            <a:r>
              <a:rPr lang="ja-JP" altLang="ja-JP" sz="2000" dirty="0"/>
              <a:t>防止と犯人の特定のもとになる資料として、アクセス・ログは一定期間</a:t>
            </a:r>
            <a:r>
              <a:rPr lang="ja-JP" altLang="ja-JP" sz="2000" dirty="0" smtClean="0"/>
              <a:t>保管</a:t>
            </a:r>
            <a:r>
              <a:rPr lang="ja-JP" altLang="en-US" sz="2000" dirty="0" smtClean="0"/>
              <a:t>する。</a:t>
            </a:r>
            <a:endParaRPr lang="en-US" altLang="ja-JP" sz="2000" dirty="0" smtClean="0"/>
          </a:p>
          <a:p>
            <a:pPr marL="342900" indent="-342900">
              <a:buFont typeface="Wingdings" panose="05000000000000000000" pitchFamily="2" charset="2"/>
              <a:buChar char="u"/>
            </a:pPr>
            <a:r>
              <a:rPr lang="ja-JP" altLang="ja-JP" sz="2000" dirty="0"/>
              <a:t>不正アクセスの疑いがもたれるサーバは、直ちにインターネットから</a:t>
            </a:r>
            <a:r>
              <a:rPr lang="ja-JP" altLang="ja-JP" sz="2000" dirty="0" smtClean="0"/>
              <a:t>切り離</a:t>
            </a:r>
            <a:r>
              <a:rPr lang="ja-JP" altLang="en-US" sz="2000" dirty="0" smtClean="0"/>
              <a:t>す</a:t>
            </a:r>
            <a:r>
              <a:rPr lang="ja-JP" altLang="ja-JP" sz="2000" dirty="0" smtClean="0"/>
              <a:t>。</a:t>
            </a:r>
            <a:endParaRPr lang="en-US" altLang="ja-JP" sz="2000" dirty="0" smtClean="0"/>
          </a:p>
          <a:p>
            <a:pPr marL="342900" indent="-342900">
              <a:buFont typeface="Wingdings" panose="05000000000000000000" pitchFamily="2" charset="2"/>
              <a:buChar char="u"/>
            </a:pPr>
            <a:r>
              <a:rPr lang="ja-JP" altLang="ja-JP" sz="2000" dirty="0"/>
              <a:t>ユーザ</a:t>
            </a:r>
            <a:r>
              <a:rPr lang="ja-JP" altLang="ja-JP" sz="2000" dirty="0" smtClean="0"/>
              <a:t>に</a:t>
            </a:r>
            <a:r>
              <a:rPr lang="ja-JP" altLang="en-US" sz="2000" dirty="0" smtClean="0"/>
              <a:t>対する注意喚起（日頃のパスワード管理や一定期間ごとの変更等）</a:t>
            </a:r>
            <a:endParaRPr kumimoji="1" lang="ja-JP" altLang="en-US" sz="2000" dirty="0"/>
          </a:p>
        </p:txBody>
      </p:sp>
      <p:sp>
        <p:nvSpPr>
          <p:cNvPr id="7" name="テキスト ボックス 6"/>
          <p:cNvSpPr txBox="1"/>
          <p:nvPr/>
        </p:nvSpPr>
        <p:spPr>
          <a:xfrm>
            <a:off x="2231740" y="4890644"/>
            <a:ext cx="4680520" cy="369332"/>
          </a:xfrm>
          <a:prstGeom prst="rect">
            <a:avLst/>
          </a:prstGeom>
          <a:noFill/>
        </p:spPr>
        <p:txBody>
          <a:bodyPr wrap="square" rtlCol="0">
            <a:spAutoFit/>
          </a:bodyPr>
          <a:lstStyle/>
          <a:p>
            <a:r>
              <a:rPr kumimoji="1" lang="ja-JP" altLang="en-US" dirty="0" smtClean="0"/>
              <a:t>参考：不正アクセス対策基準（</a:t>
            </a:r>
            <a:r>
              <a:rPr kumimoji="1" lang="en-US" altLang="ja-JP" dirty="0" smtClean="0"/>
              <a:t>IPA</a:t>
            </a:r>
            <a:r>
              <a:rPr kumimoji="1" lang="ja-JP" altLang="en-US" dirty="0" smtClean="0"/>
              <a:t>）</a:t>
            </a:r>
            <a:endParaRPr kumimoji="1" lang="ja-JP" altLang="en-US" dirty="0"/>
          </a:p>
        </p:txBody>
      </p:sp>
    </p:spTree>
    <p:extLst>
      <p:ext uri="{BB962C8B-B14F-4D97-AF65-F5344CB8AC3E}">
        <p14:creationId xmlns:p14="http://schemas.microsoft.com/office/powerpoint/2010/main" val="27153249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５</a:t>
            </a:r>
            <a:r>
              <a:rPr lang="en-US" altLang="ja-JP" dirty="0" smtClean="0"/>
              <a:t>.</a:t>
            </a:r>
            <a:r>
              <a:rPr lang="ja-JP" altLang="en-US" dirty="0" smtClean="0"/>
              <a:t>２</a:t>
            </a:r>
            <a:r>
              <a:rPr lang="ja-JP" altLang="ja-JP" dirty="0" smtClean="0"/>
              <a:t>　</a:t>
            </a:r>
            <a:r>
              <a:rPr lang="en-US" altLang="ja-JP" dirty="0" smtClean="0"/>
              <a:t>Web</a:t>
            </a:r>
            <a:r>
              <a:rPr lang="ja-JP" altLang="ja-JP" dirty="0" smtClean="0"/>
              <a:t>サイトと著作権法</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4</a:t>
            </a:fld>
            <a:endParaRPr kumimoji="1" lang="ja-JP" altLang="en-US"/>
          </a:p>
        </p:txBody>
      </p:sp>
      <p:sp>
        <p:nvSpPr>
          <p:cNvPr id="5" name="テキスト ボックス 4"/>
          <p:cNvSpPr txBox="1"/>
          <p:nvPr/>
        </p:nvSpPr>
        <p:spPr>
          <a:xfrm>
            <a:off x="701214" y="1690689"/>
            <a:ext cx="2357454"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en-US" altLang="ja-JP" sz="2000" dirty="0">
                <a:latin typeface="+mj-lt"/>
              </a:rPr>
              <a:t>5.3.1</a:t>
            </a:r>
            <a:r>
              <a:rPr lang="ja-JP" altLang="ja-JP" sz="2000" dirty="0">
                <a:latin typeface="+mj-lt"/>
              </a:rPr>
              <a:t>　知的財産権</a:t>
            </a:r>
            <a:endParaRPr kumimoji="1" lang="ja-JP" altLang="en-US" sz="2000" dirty="0">
              <a:latin typeface="+mj-lt"/>
            </a:endParaRPr>
          </a:p>
        </p:txBody>
      </p:sp>
      <p:graphicFrame>
        <p:nvGraphicFramePr>
          <p:cNvPr id="6" name="表 5"/>
          <p:cNvGraphicFramePr>
            <a:graphicFrameLocks noGrp="1"/>
          </p:cNvGraphicFramePr>
          <p:nvPr>
            <p:extLst>
              <p:ext uri="{D42A27DB-BD31-4B8C-83A1-F6EECF244321}">
                <p14:modId xmlns:p14="http://schemas.microsoft.com/office/powerpoint/2010/main" val="3449978715"/>
              </p:ext>
            </p:extLst>
          </p:nvPr>
        </p:nvGraphicFramePr>
        <p:xfrm>
          <a:off x="392877" y="3729624"/>
          <a:ext cx="8358246" cy="2143844"/>
        </p:xfrm>
        <a:graphic>
          <a:graphicData uri="http://schemas.openxmlformats.org/drawingml/2006/table">
            <a:tbl>
              <a:tblPr/>
              <a:tblGrid>
                <a:gridCol w="1285884">
                  <a:extLst>
                    <a:ext uri="{9D8B030D-6E8A-4147-A177-3AD203B41FA5}">
                      <a16:colId xmlns="" xmlns:a16="http://schemas.microsoft.com/office/drawing/2014/main" val="20000"/>
                    </a:ext>
                  </a:extLst>
                </a:gridCol>
                <a:gridCol w="1428760">
                  <a:extLst>
                    <a:ext uri="{9D8B030D-6E8A-4147-A177-3AD203B41FA5}">
                      <a16:colId xmlns="" xmlns:a16="http://schemas.microsoft.com/office/drawing/2014/main" val="20001"/>
                    </a:ext>
                  </a:extLst>
                </a:gridCol>
                <a:gridCol w="1714512">
                  <a:extLst>
                    <a:ext uri="{9D8B030D-6E8A-4147-A177-3AD203B41FA5}">
                      <a16:colId xmlns="" xmlns:a16="http://schemas.microsoft.com/office/drawing/2014/main" val="20002"/>
                    </a:ext>
                  </a:extLst>
                </a:gridCol>
                <a:gridCol w="3929090">
                  <a:extLst>
                    <a:ext uri="{9D8B030D-6E8A-4147-A177-3AD203B41FA5}">
                      <a16:colId xmlns="" xmlns:a16="http://schemas.microsoft.com/office/drawing/2014/main" val="20003"/>
                    </a:ext>
                  </a:extLst>
                </a:gridCol>
              </a:tblGrid>
              <a:tr h="257415">
                <a:tc gridSpan="3">
                  <a:txBody>
                    <a:bodyPr/>
                    <a:lstStyle/>
                    <a:p>
                      <a:pPr algn="ctr">
                        <a:spcAft>
                          <a:spcPts val="0"/>
                        </a:spcAft>
                      </a:pPr>
                      <a:r>
                        <a:rPr lang="ja-JP" sz="1600" kern="100" dirty="0">
                          <a:latin typeface="Century"/>
                          <a:ea typeface="HGSｺﾞｼｯｸM"/>
                          <a:cs typeface="Times New Roman"/>
                        </a:rPr>
                        <a:t>権利</a:t>
                      </a:r>
                      <a:endParaRPr lang="ja-JP" sz="1600" kern="100" dirty="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hMerge="1">
                  <a:txBody>
                    <a:bodyPr/>
                    <a:lstStyle/>
                    <a:p>
                      <a:endParaRPr kumimoji="1" lang="ja-JP" altLang="en-US"/>
                    </a:p>
                  </a:txBody>
                  <a:tcPr/>
                </a:tc>
                <a:tc hMerge="1">
                  <a:txBody>
                    <a:bodyPr/>
                    <a:lstStyle/>
                    <a:p>
                      <a:endParaRPr kumimoji="1" lang="ja-JP" altLang="en-US"/>
                    </a:p>
                  </a:txBody>
                  <a:tcPr/>
                </a:tc>
                <a:tc>
                  <a:txBody>
                    <a:bodyPr/>
                    <a:lstStyle/>
                    <a:p>
                      <a:pPr algn="ctr">
                        <a:spcAft>
                          <a:spcPts val="0"/>
                        </a:spcAft>
                      </a:pPr>
                      <a:r>
                        <a:rPr lang="ja-JP" sz="1600" kern="100" dirty="0">
                          <a:latin typeface="Century"/>
                          <a:ea typeface="HGSｺﾞｼｯｸM"/>
                          <a:cs typeface="Times New Roman"/>
                        </a:rPr>
                        <a:t>保護対象</a:t>
                      </a:r>
                      <a:endParaRPr lang="ja-JP" sz="1600" kern="100" dirty="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extLst>
                  <a:ext uri="{0D108BD9-81ED-4DB2-BD59-A6C34878D82A}">
                    <a16:rowId xmlns="" xmlns:a16="http://schemas.microsoft.com/office/drawing/2014/main" val="10000"/>
                  </a:ext>
                </a:extLst>
              </a:tr>
              <a:tr h="257415">
                <a:tc rowSpan="6">
                  <a:txBody>
                    <a:bodyPr/>
                    <a:lstStyle/>
                    <a:p>
                      <a:pPr algn="ctr">
                        <a:spcAft>
                          <a:spcPts val="0"/>
                        </a:spcAft>
                      </a:pPr>
                      <a:r>
                        <a:rPr lang="ja-JP" sz="1800" kern="100" dirty="0">
                          <a:latin typeface="Century"/>
                          <a:ea typeface="HGSｺﾞｼｯｸM"/>
                          <a:cs typeface="Times New Roman"/>
                        </a:rPr>
                        <a:t>知的財産権</a:t>
                      </a:r>
                      <a:endParaRPr lang="ja-JP" sz="1800" kern="100" dirty="0">
                        <a:latin typeface="Century"/>
                        <a:ea typeface="ＭＳ 明朝"/>
                        <a:cs typeface="Times New Roman"/>
                      </a:endParaRPr>
                    </a:p>
                  </a:txBody>
                  <a:tcPr marL="62286" marR="62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40000"/>
                        <a:lumOff val="60000"/>
                      </a:schemeClr>
                    </a:solidFill>
                  </a:tcPr>
                </a:tc>
                <a:tc rowSpan="2">
                  <a:txBody>
                    <a:bodyPr/>
                    <a:lstStyle/>
                    <a:p>
                      <a:pPr algn="ctr">
                        <a:spcAft>
                          <a:spcPts val="0"/>
                        </a:spcAft>
                      </a:pPr>
                      <a:r>
                        <a:rPr lang="ja-JP" sz="1800" kern="100" dirty="0">
                          <a:latin typeface="Century"/>
                          <a:ea typeface="HGSｺﾞｼｯｸM"/>
                          <a:cs typeface="Times New Roman"/>
                        </a:rPr>
                        <a:t>著作権</a:t>
                      </a:r>
                      <a:endParaRPr lang="ja-JP" sz="1800" kern="100" dirty="0">
                        <a:latin typeface="Century"/>
                        <a:ea typeface="ＭＳ 明朝"/>
                        <a:cs typeface="Times New Roman"/>
                      </a:endParaRPr>
                    </a:p>
                  </a:txBody>
                  <a:tcPr marL="62286" marR="62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just">
                        <a:spcAft>
                          <a:spcPts val="0"/>
                        </a:spcAft>
                      </a:pPr>
                      <a:r>
                        <a:rPr lang="ja-JP" sz="1800" kern="100" dirty="0">
                          <a:latin typeface="Century"/>
                          <a:ea typeface="HGSｺﾞｼｯｸM"/>
                          <a:cs typeface="Times New Roman"/>
                        </a:rPr>
                        <a:t>著作者の権利</a:t>
                      </a:r>
                      <a:endParaRPr lang="ja-JP" sz="1800" kern="100" dirty="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600" kern="100">
                          <a:latin typeface="Century"/>
                          <a:ea typeface="HGSｺﾞｼｯｸM"/>
                          <a:cs typeface="Times New Roman"/>
                        </a:rPr>
                        <a:t>著作物（創作時から著作者の死後</a:t>
                      </a:r>
                      <a:r>
                        <a:rPr lang="en-US" sz="1600" kern="100">
                          <a:latin typeface="Century"/>
                          <a:ea typeface="HGSｺﾞｼｯｸM"/>
                          <a:cs typeface="Times New Roman"/>
                        </a:rPr>
                        <a:t>50</a:t>
                      </a:r>
                      <a:r>
                        <a:rPr lang="ja-JP" sz="1600" kern="100">
                          <a:latin typeface="Century"/>
                          <a:ea typeface="HGSｺﾞｼｯｸM"/>
                          <a:cs typeface="Times New Roman"/>
                        </a:rPr>
                        <a:t>年）</a:t>
                      </a:r>
                      <a:endParaRPr lang="ja-JP" sz="1600" kern="10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57415">
                <a:tc vMerge="1">
                  <a:txBody>
                    <a:bodyPr/>
                    <a:lstStyle/>
                    <a:p>
                      <a:endParaRPr kumimoji="1" lang="ja-JP" altLang="en-US"/>
                    </a:p>
                  </a:txBody>
                  <a:tcPr/>
                </a:tc>
                <a:tc vMerge="1">
                  <a:txBody>
                    <a:bodyPr/>
                    <a:lstStyle/>
                    <a:p>
                      <a:endParaRPr kumimoji="1" lang="ja-JP" altLang="en-US"/>
                    </a:p>
                  </a:txBody>
                  <a:tcPr/>
                </a:tc>
                <a:tc>
                  <a:txBody>
                    <a:bodyPr/>
                    <a:lstStyle/>
                    <a:p>
                      <a:pPr algn="just">
                        <a:spcAft>
                          <a:spcPts val="0"/>
                        </a:spcAft>
                      </a:pPr>
                      <a:r>
                        <a:rPr lang="ja-JP" sz="1800" kern="100" dirty="0">
                          <a:latin typeface="Century"/>
                          <a:ea typeface="HGSｺﾞｼｯｸM"/>
                          <a:cs typeface="Times New Roman"/>
                        </a:rPr>
                        <a:t>著作隣接権</a:t>
                      </a:r>
                      <a:endParaRPr lang="ja-JP" sz="1800" kern="100" dirty="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600" kern="100">
                          <a:latin typeface="Century"/>
                          <a:ea typeface="HGSｺﾞｼｯｸM"/>
                          <a:cs typeface="Times New Roman"/>
                        </a:rPr>
                        <a:t>実演等（実演等を行った時から</a:t>
                      </a:r>
                      <a:r>
                        <a:rPr lang="en-US" sz="1600" kern="100">
                          <a:latin typeface="Century"/>
                          <a:ea typeface="HGSｺﾞｼｯｸM"/>
                          <a:cs typeface="Times New Roman"/>
                        </a:rPr>
                        <a:t>50</a:t>
                      </a:r>
                      <a:r>
                        <a:rPr lang="ja-JP" sz="1600" kern="100">
                          <a:latin typeface="Century"/>
                          <a:ea typeface="HGSｺﾞｼｯｸM"/>
                          <a:cs typeface="Times New Roman"/>
                        </a:rPr>
                        <a:t>年）</a:t>
                      </a:r>
                      <a:endParaRPr lang="ja-JP" sz="1600" kern="10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57415">
                <a:tc vMerge="1">
                  <a:txBody>
                    <a:bodyPr/>
                    <a:lstStyle/>
                    <a:p>
                      <a:endParaRPr kumimoji="1" lang="ja-JP" altLang="en-US"/>
                    </a:p>
                  </a:txBody>
                  <a:tcPr/>
                </a:tc>
                <a:tc rowSpan="4">
                  <a:txBody>
                    <a:bodyPr/>
                    <a:lstStyle/>
                    <a:p>
                      <a:pPr algn="ctr">
                        <a:spcAft>
                          <a:spcPts val="0"/>
                        </a:spcAft>
                      </a:pPr>
                      <a:r>
                        <a:rPr lang="ja-JP" sz="1800" kern="100" dirty="0">
                          <a:latin typeface="Century"/>
                          <a:ea typeface="HGSｺﾞｼｯｸM"/>
                          <a:cs typeface="Times New Roman"/>
                        </a:rPr>
                        <a:t>産業財産権</a:t>
                      </a:r>
                      <a:endParaRPr lang="ja-JP" sz="1800" kern="100" dirty="0">
                        <a:latin typeface="Century"/>
                        <a:ea typeface="ＭＳ 明朝"/>
                        <a:cs typeface="Times New Roman"/>
                      </a:endParaRPr>
                    </a:p>
                  </a:txBody>
                  <a:tcPr marL="62286" marR="6228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just">
                        <a:spcAft>
                          <a:spcPts val="0"/>
                        </a:spcAft>
                      </a:pPr>
                      <a:r>
                        <a:rPr lang="ja-JP" sz="1800" kern="100">
                          <a:latin typeface="Century"/>
                          <a:ea typeface="HGSｺﾞｼｯｸM"/>
                          <a:cs typeface="Times New Roman"/>
                        </a:rPr>
                        <a:t>特許権</a:t>
                      </a:r>
                      <a:endParaRPr lang="ja-JP" sz="1800" kern="10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600" kern="100">
                          <a:latin typeface="Century"/>
                          <a:ea typeface="HGSｺﾞｼｯｸM"/>
                          <a:cs typeface="Times New Roman"/>
                        </a:rPr>
                        <a:t>発明（出願日から</a:t>
                      </a:r>
                      <a:r>
                        <a:rPr lang="en-US" sz="1600" kern="100">
                          <a:latin typeface="Century"/>
                          <a:ea typeface="HGSｺﾞｼｯｸM"/>
                          <a:cs typeface="Times New Roman"/>
                        </a:rPr>
                        <a:t>20</a:t>
                      </a:r>
                      <a:r>
                        <a:rPr lang="ja-JP" sz="1600" kern="100">
                          <a:latin typeface="Century"/>
                          <a:ea typeface="HGSｺﾞｼｯｸM"/>
                          <a:cs typeface="Times New Roman"/>
                        </a:rPr>
                        <a:t>年）</a:t>
                      </a:r>
                      <a:endParaRPr lang="ja-JP" sz="1600" kern="10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257415">
                <a:tc vMerge="1">
                  <a:txBody>
                    <a:bodyPr/>
                    <a:lstStyle/>
                    <a:p>
                      <a:endParaRPr kumimoji="1" lang="ja-JP" altLang="en-US"/>
                    </a:p>
                  </a:txBody>
                  <a:tcPr/>
                </a:tc>
                <a:tc vMerge="1">
                  <a:txBody>
                    <a:bodyPr/>
                    <a:lstStyle/>
                    <a:p>
                      <a:endParaRPr kumimoji="1" lang="ja-JP" altLang="en-US"/>
                    </a:p>
                  </a:txBody>
                  <a:tcPr/>
                </a:tc>
                <a:tc>
                  <a:txBody>
                    <a:bodyPr/>
                    <a:lstStyle/>
                    <a:p>
                      <a:pPr algn="just">
                        <a:spcAft>
                          <a:spcPts val="0"/>
                        </a:spcAft>
                      </a:pPr>
                      <a:r>
                        <a:rPr lang="ja-JP" sz="1800" kern="100">
                          <a:latin typeface="Century"/>
                          <a:ea typeface="HGSｺﾞｼｯｸM"/>
                          <a:cs typeface="Times New Roman"/>
                        </a:rPr>
                        <a:t>実用新案権</a:t>
                      </a:r>
                      <a:endParaRPr lang="ja-JP" sz="1800" kern="10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600" kern="100">
                          <a:latin typeface="Century"/>
                          <a:ea typeface="HGSｺﾞｼｯｸM"/>
                          <a:cs typeface="Times New Roman"/>
                        </a:rPr>
                        <a:t>考案（出願日から</a:t>
                      </a:r>
                      <a:r>
                        <a:rPr lang="en-US" sz="1600" kern="100">
                          <a:latin typeface="Century"/>
                          <a:ea typeface="HGSｺﾞｼｯｸM"/>
                          <a:cs typeface="Times New Roman"/>
                        </a:rPr>
                        <a:t>10</a:t>
                      </a:r>
                      <a:r>
                        <a:rPr lang="ja-JP" sz="1600" kern="100">
                          <a:latin typeface="Century"/>
                          <a:ea typeface="HGSｺﾞｼｯｸM"/>
                          <a:cs typeface="Times New Roman"/>
                        </a:rPr>
                        <a:t>年）</a:t>
                      </a:r>
                      <a:endParaRPr lang="ja-JP" sz="1600" kern="10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257415">
                <a:tc vMerge="1">
                  <a:txBody>
                    <a:bodyPr/>
                    <a:lstStyle/>
                    <a:p>
                      <a:endParaRPr kumimoji="1" lang="ja-JP" altLang="en-US"/>
                    </a:p>
                  </a:txBody>
                  <a:tcPr/>
                </a:tc>
                <a:tc vMerge="1">
                  <a:txBody>
                    <a:bodyPr/>
                    <a:lstStyle/>
                    <a:p>
                      <a:endParaRPr kumimoji="1" lang="ja-JP" altLang="en-US"/>
                    </a:p>
                  </a:txBody>
                  <a:tcPr/>
                </a:tc>
                <a:tc>
                  <a:txBody>
                    <a:bodyPr/>
                    <a:lstStyle/>
                    <a:p>
                      <a:pPr algn="just">
                        <a:spcAft>
                          <a:spcPts val="0"/>
                        </a:spcAft>
                      </a:pPr>
                      <a:r>
                        <a:rPr lang="ja-JP" sz="1800" kern="100" dirty="0">
                          <a:latin typeface="Century"/>
                          <a:ea typeface="HGSｺﾞｼｯｸM"/>
                          <a:cs typeface="Times New Roman"/>
                        </a:rPr>
                        <a:t>意匠権</a:t>
                      </a:r>
                      <a:endParaRPr lang="ja-JP" sz="1800" kern="100" dirty="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600" kern="100">
                          <a:latin typeface="Century"/>
                          <a:ea typeface="HGSｺﾞｼｯｸM"/>
                          <a:cs typeface="Times New Roman"/>
                        </a:rPr>
                        <a:t>物品のデザイン（登録日から</a:t>
                      </a:r>
                      <a:r>
                        <a:rPr lang="en-US" sz="1600" kern="100">
                          <a:latin typeface="Century"/>
                          <a:ea typeface="HGSｺﾞｼｯｸM"/>
                          <a:cs typeface="Times New Roman"/>
                        </a:rPr>
                        <a:t>20</a:t>
                      </a:r>
                      <a:r>
                        <a:rPr lang="ja-JP" sz="1600" kern="100">
                          <a:latin typeface="Century"/>
                          <a:ea typeface="HGSｺﾞｼｯｸM"/>
                          <a:cs typeface="Times New Roman"/>
                        </a:rPr>
                        <a:t>年）</a:t>
                      </a:r>
                      <a:endParaRPr lang="ja-JP" sz="1600" kern="10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514829">
                <a:tc vMerge="1">
                  <a:txBody>
                    <a:bodyPr/>
                    <a:lstStyle/>
                    <a:p>
                      <a:endParaRPr kumimoji="1" lang="ja-JP" altLang="en-US"/>
                    </a:p>
                  </a:txBody>
                  <a:tcPr/>
                </a:tc>
                <a:tc vMerge="1">
                  <a:txBody>
                    <a:bodyPr/>
                    <a:lstStyle/>
                    <a:p>
                      <a:endParaRPr kumimoji="1" lang="ja-JP" altLang="en-US"/>
                    </a:p>
                  </a:txBody>
                  <a:tcPr/>
                </a:tc>
                <a:tc>
                  <a:txBody>
                    <a:bodyPr/>
                    <a:lstStyle/>
                    <a:p>
                      <a:pPr algn="just">
                        <a:spcAft>
                          <a:spcPts val="0"/>
                        </a:spcAft>
                      </a:pPr>
                      <a:r>
                        <a:rPr lang="ja-JP" sz="1800" kern="100" dirty="0">
                          <a:latin typeface="Century"/>
                          <a:ea typeface="HGSｺﾞｼｯｸM"/>
                          <a:cs typeface="Times New Roman"/>
                        </a:rPr>
                        <a:t>商標権</a:t>
                      </a:r>
                      <a:endParaRPr lang="ja-JP" sz="1800" kern="100" dirty="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600" kern="100" dirty="0">
                          <a:latin typeface="Century"/>
                          <a:ea typeface="HGSｺﾞｼｯｸM"/>
                          <a:cs typeface="Times New Roman"/>
                        </a:rPr>
                        <a:t>マーク等の営業標識（登録日から</a:t>
                      </a:r>
                      <a:r>
                        <a:rPr lang="en-US" sz="1600" kern="100" dirty="0">
                          <a:latin typeface="Century"/>
                          <a:ea typeface="HGSｺﾞｼｯｸM"/>
                          <a:cs typeface="Times New Roman"/>
                        </a:rPr>
                        <a:t>10</a:t>
                      </a:r>
                      <a:r>
                        <a:rPr lang="ja-JP" sz="1600" kern="100" dirty="0">
                          <a:latin typeface="Century"/>
                          <a:ea typeface="HGSｺﾞｼｯｸM"/>
                          <a:cs typeface="Times New Roman"/>
                        </a:rPr>
                        <a:t>年、更新可）</a:t>
                      </a:r>
                      <a:endParaRPr lang="ja-JP" sz="1600" kern="100" dirty="0">
                        <a:latin typeface="Century"/>
                        <a:ea typeface="ＭＳ 明朝"/>
                        <a:cs typeface="Times New Roman"/>
                      </a:endParaRPr>
                    </a:p>
                  </a:txBody>
                  <a:tcPr marL="62286" marR="622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bl>
          </a:graphicData>
        </a:graphic>
      </p:graphicFrame>
      <p:sp>
        <p:nvSpPr>
          <p:cNvPr id="7" name="テキスト ボックス 6"/>
          <p:cNvSpPr txBox="1"/>
          <p:nvPr/>
        </p:nvSpPr>
        <p:spPr>
          <a:xfrm>
            <a:off x="971600" y="2116279"/>
            <a:ext cx="6955136"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dirty="0" smtClean="0"/>
              <a:t>知的な創作活動により何か創作した人に対して与えられ</a:t>
            </a:r>
            <a:r>
              <a:rPr lang="ja-JP" altLang="en-US" dirty="0" smtClean="0"/>
              <a:t>る権利</a:t>
            </a:r>
            <a:endParaRPr lang="en-US" altLang="ja-JP" dirty="0" smtClean="0"/>
          </a:p>
          <a:p>
            <a:r>
              <a:rPr lang="ja-JP" altLang="ja-JP" dirty="0" smtClean="0"/>
              <a:t>自分の創作物を他人に無断で利用されないよう保護され</a:t>
            </a:r>
            <a:r>
              <a:rPr lang="ja-JP" altLang="en-US" dirty="0" smtClean="0"/>
              <a:t>る</a:t>
            </a:r>
            <a:r>
              <a:rPr lang="ja-JP" altLang="ja-JP" dirty="0" smtClean="0"/>
              <a:t>。</a:t>
            </a:r>
            <a:endParaRPr kumimoji="1" lang="ja-JP" altLang="en-US" dirty="0"/>
          </a:p>
        </p:txBody>
      </p:sp>
      <p:sp>
        <p:nvSpPr>
          <p:cNvPr id="8" name="テキスト ボックス 7"/>
          <p:cNvSpPr txBox="1"/>
          <p:nvPr/>
        </p:nvSpPr>
        <p:spPr>
          <a:xfrm>
            <a:off x="3821901" y="3276272"/>
            <a:ext cx="1500198" cy="369332"/>
          </a:xfrm>
          <a:prstGeom prst="rect">
            <a:avLst/>
          </a:prstGeom>
          <a:noFill/>
        </p:spPr>
        <p:txBody>
          <a:bodyPr wrap="square" rtlCol="0">
            <a:spAutoFit/>
          </a:bodyPr>
          <a:lstStyle/>
          <a:p>
            <a:r>
              <a:rPr kumimoji="1" lang="ja-JP" altLang="en-US" dirty="0" smtClean="0"/>
              <a:t>知的財産権</a:t>
            </a:r>
            <a:endParaRPr kumimoji="1" lang="ja-JP"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著作権と著作者の権利</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5</a:t>
            </a:fld>
            <a:endParaRPr kumimoji="1" lang="ja-JP" altLang="en-US"/>
          </a:p>
        </p:txBody>
      </p:sp>
      <p:sp>
        <p:nvSpPr>
          <p:cNvPr id="5" name="テキスト ボックス 4"/>
          <p:cNvSpPr txBox="1"/>
          <p:nvPr/>
        </p:nvSpPr>
        <p:spPr>
          <a:xfrm>
            <a:off x="357158" y="1214422"/>
            <a:ext cx="1500198"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著作権とは</a:t>
            </a:r>
            <a:endParaRPr kumimoji="1" lang="ja-JP" altLang="en-US" sz="2000" dirty="0"/>
          </a:p>
        </p:txBody>
      </p:sp>
      <p:sp>
        <p:nvSpPr>
          <p:cNvPr id="6" name="テキスト ボックス 5"/>
          <p:cNvSpPr txBox="1"/>
          <p:nvPr/>
        </p:nvSpPr>
        <p:spPr>
          <a:xfrm>
            <a:off x="1857356" y="1214422"/>
            <a:ext cx="5715040" cy="92333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ü"/>
            </a:pPr>
            <a:r>
              <a:rPr lang="ja-JP" altLang="ja-JP" dirty="0" smtClean="0"/>
              <a:t>著作権は、著作物を保護対象とする権利</a:t>
            </a:r>
            <a:endParaRPr lang="en-US" altLang="ja-JP" dirty="0" smtClean="0"/>
          </a:p>
          <a:p>
            <a:pPr>
              <a:buFont typeface="Wingdings" pitchFamily="2" charset="2"/>
              <a:buChar char="ü"/>
            </a:pPr>
            <a:r>
              <a:rPr lang="ja-JP" altLang="ja-JP" dirty="0" smtClean="0"/>
              <a:t>著作物が創られた時点で自動的に発生</a:t>
            </a:r>
            <a:r>
              <a:rPr lang="ja-JP" altLang="en-US" dirty="0" smtClean="0"/>
              <a:t>する。</a:t>
            </a:r>
            <a:endParaRPr lang="en-US" altLang="ja-JP" dirty="0" smtClean="0"/>
          </a:p>
          <a:p>
            <a:pPr>
              <a:buFont typeface="Wingdings" pitchFamily="2" charset="2"/>
              <a:buChar char="ü"/>
            </a:pPr>
            <a:r>
              <a:rPr lang="ja-JP" altLang="ja-JP" spc="-100" dirty="0" smtClean="0"/>
              <a:t>著作物を創作した時から著作者の死後</a:t>
            </a:r>
            <a:r>
              <a:rPr lang="en-US" altLang="ja-JP" spc="-100" dirty="0" smtClean="0"/>
              <a:t>50</a:t>
            </a:r>
            <a:r>
              <a:rPr lang="ja-JP" altLang="ja-JP" spc="-100" dirty="0" smtClean="0"/>
              <a:t>年保護され</a:t>
            </a:r>
            <a:r>
              <a:rPr lang="ja-JP" altLang="en-US" spc="-100" dirty="0" smtClean="0"/>
              <a:t>る</a:t>
            </a:r>
            <a:r>
              <a:rPr lang="ja-JP" altLang="ja-JP" dirty="0" smtClean="0"/>
              <a:t>。</a:t>
            </a:r>
            <a:endParaRPr kumimoji="1" lang="ja-JP" altLang="en-US" dirty="0"/>
          </a:p>
        </p:txBody>
      </p:sp>
      <p:sp>
        <p:nvSpPr>
          <p:cNvPr id="7" name="テキスト ボックス 6"/>
          <p:cNvSpPr txBox="1"/>
          <p:nvPr/>
        </p:nvSpPr>
        <p:spPr>
          <a:xfrm>
            <a:off x="357158" y="2214554"/>
            <a:ext cx="4358858"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著作物と</a:t>
            </a:r>
            <a:r>
              <a:rPr lang="ja-JP" altLang="en-US" sz="2000" dirty="0" smtClean="0"/>
              <a:t>著作者（著作権法第</a:t>
            </a:r>
            <a:r>
              <a:rPr lang="en-US" altLang="ja-JP" sz="2000" dirty="0" smtClean="0"/>
              <a:t>2</a:t>
            </a:r>
            <a:r>
              <a:rPr lang="ja-JP" altLang="en-US" sz="2000" dirty="0" smtClean="0"/>
              <a:t>条）</a:t>
            </a:r>
            <a:endParaRPr kumimoji="1" lang="ja-JP" altLang="en-US" sz="2000" dirty="0"/>
          </a:p>
        </p:txBody>
      </p:sp>
      <p:sp>
        <p:nvSpPr>
          <p:cNvPr id="8" name="テキスト ボックス 7"/>
          <p:cNvSpPr txBox="1"/>
          <p:nvPr/>
        </p:nvSpPr>
        <p:spPr>
          <a:xfrm>
            <a:off x="928662" y="2643182"/>
            <a:ext cx="6000792" cy="92333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l"/>
            </a:pPr>
            <a:r>
              <a:rPr lang="ja-JP" altLang="en-US" dirty="0" smtClean="0"/>
              <a:t>著作物：</a:t>
            </a:r>
            <a:r>
              <a:rPr lang="ja-JP" altLang="ja-JP" dirty="0" smtClean="0"/>
              <a:t>思想又は感情を創作的に表現したものであつて、文芸、学術、美術又は音楽の範囲に属するもの</a:t>
            </a:r>
            <a:endParaRPr lang="en-US" altLang="ja-JP" dirty="0" smtClean="0"/>
          </a:p>
          <a:p>
            <a:pPr>
              <a:buFont typeface="Wingdings" pitchFamily="2" charset="2"/>
              <a:buChar char="l"/>
            </a:pPr>
            <a:r>
              <a:rPr lang="ja-JP" altLang="ja-JP" dirty="0" smtClean="0"/>
              <a:t>著作者</a:t>
            </a:r>
            <a:r>
              <a:rPr lang="ja-JP" altLang="en-US" dirty="0" smtClean="0"/>
              <a:t>：</a:t>
            </a:r>
            <a:r>
              <a:rPr lang="ja-JP" altLang="ja-JP" dirty="0" smtClean="0"/>
              <a:t>著作物を創作する人</a:t>
            </a:r>
          </a:p>
        </p:txBody>
      </p:sp>
      <p:sp>
        <p:nvSpPr>
          <p:cNvPr id="9" name="テキスト ボックス 8"/>
          <p:cNvSpPr txBox="1"/>
          <p:nvPr/>
        </p:nvSpPr>
        <p:spPr>
          <a:xfrm>
            <a:off x="357158" y="3643314"/>
            <a:ext cx="1785950" cy="400110"/>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ja-JP" altLang="ja-JP" sz="2000" dirty="0" smtClean="0">
                <a:solidFill>
                  <a:schemeClr val="tx1"/>
                </a:solidFill>
              </a:rPr>
              <a:t>著作者の権利</a:t>
            </a:r>
            <a:endParaRPr kumimoji="1" lang="ja-JP" altLang="en-US" sz="2000" dirty="0">
              <a:solidFill>
                <a:schemeClr val="tx1"/>
              </a:solidFill>
            </a:endParaRPr>
          </a:p>
        </p:txBody>
      </p:sp>
      <p:graphicFrame>
        <p:nvGraphicFramePr>
          <p:cNvPr id="10" name="表 9"/>
          <p:cNvGraphicFramePr>
            <a:graphicFrameLocks noGrp="1"/>
          </p:cNvGraphicFramePr>
          <p:nvPr/>
        </p:nvGraphicFramePr>
        <p:xfrm>
          <a:off x="285720" y="4071942"/>
          <a:ext cx="8643998" cy="1219200"/>
        </p:xfrm>
        <a:graphic>
          <a:graphicData uri="http://schemas.openxmlformats.org/drawingml/2006/table">
            <a:tbl>
              <a:tblPr/>
              <a:tblGrid>
                <a:gridCol w="785818">
                  <a:extLst>
                    <a:ext uri="{9D8B030D-6E8A-4147-A177-3AD203B41FA5}">
                      <a16:colId xmlns="" xmlns:a16="http://schemas.microsoft.com/office/drawing/2014/main" val="20000"/>
                    </a:ext>
                  </a:extLst>
                </a:gridCol>
                <a:gridCol w="1500198">
                  <a:extLst>
                    <a:ext uri="{9D8B030D-6E8A-4147-A177-3AD203B41FA5}">
                      <a16:colId xmlns="" xmlns:a16="http://schemas.microsoft.com/office/drawing/2014/main" val="20001"/>
                    </a:ext>
                  </a:extLst>
                </a:gridCol>
                <a:gridCol w="6357982">
                  <a:extLst>
                    <a:ext uri="{9D8B030D-6E8A-4147-A177-3AD203B41FA5}">
                      <a16:colId xmlns="" xmlns:a16="http://schemas.microsoft.com/office/drawing/2014/main" val="20002"/>
                    </a:ext>
                  </a:extLst>
                </a:gridCol>
              </a:tblGrid>
              <a:tr h="107058">
                <a:tc rowSpan="5">
                  <a:txBody>
                    <a:bodyPr/>
                    <a:lstStyle/>
                    <a:p>
                      <a:pPr algn="just">
                        <a:spcAft>
                          <a:spcPts val="0"/>
                        </a:spcAft>
                      </a:pPr>
                      <a:r>
                        <a:rPr lang="ja-JP" sz="1600" kern="100" dirty="0">
                          <a:latin typeface="Century"/>
                          <a:ea typeface="HGSｺﾞｼｯｸM"/>
                          <a:cs typeface="Times New Roman"/>
                        </a:rPr>
                        <a:t>著作者の権利</a:t>
                      </a:r>
                      <a:endParaRPr lang="ja-JP" sz="1600" kern="100" dirty="0">
                        <a:latin typeface="Century"/>
                        <a:ea typeface="ＭＳ 明朝"/>
                        <a:cs typeface="Times New Roman"/>
                      </a:endParaRPr>
                    </a:p>
                  </a:txBody>
                  <a:tcPr marL="56678" marR="56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600" kern="100">
                          <a:latin typeface="Century"/>
                          <a:ea typeface="HGSｺﾞｼｯｸM"/>
                          <a:cs typeface="Times New Roman"/>
                        </a:rPr>
                        <a:t>著作者人格権</a:t>
                      </a:r>
                      <a:endParaRPr lang="ja-JP" sz="1600" kern="100">
                        <a:latin typeface="Century"/>
                        <a:ea typeface="ＭＳ 明朝"/>
                        <a:cs typeface="Times New Roman"/>
                      </a:endParaRPr>
                    </a:p>
                  </a:txBody>
                  <a:tcPr marL="56678" marR="56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600" kern="100">
                          <a:latin typeface="Century"/>
                          <a:ea typeface="HGSｺﾞｼｯｸM"/>
                          <a:cs typeface="Times New Roman"/>
                        </a:rPr>
                        <a:t>公表権、氏名表示権、同一性保持権</a:t>
                      </a:r>
                      <a:endParaRPr lang="ja-JP" sz="1600" kern="100">
                        <a:latin typeface="Century"/>
                        <a:ea typeface="ＭＳ 明朝"/>
                        <a:cs typeface="Times New Roman"/>
                      </a:endParaRPr>
                    </a:p>
                  </a:txBody>
                  <a:tcPr marL="56678" marR="56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07058">
                <a:tc vMerge="1">
                  <a:txBody>
                    <a:bodyPr/>
                    <a:lstStyle/>
                    <a:p>
                      <a:endParaRPr kumimoji="1" lang="ja-JP" altLang="en-US"/>
                    </a:p>
                  </a:txBody>
                  <a:tcPr/>
                </a:tc>
                <a:tc rowSpan="4">
                  <a:txBody>
                    <a:bodyPr/>
                    <a:lstStyle/>
                    <a:p>
                      <a:pPr algn="ctr">
                        <a:spcAft>
                          <a:spcPts val="0"/>
                        </a:spcAft>
                      </a:pPr>
                      <a:r>
                        <a:rPr lang="ja-JP" sz="1600" kern="100" dirty="0">
                          <a:latin typeface="Century"/>
                          <a:ea typeface="HGSｺﾞｼｯｸM"/>
                          <a:cs typeface="Times New Roman"/>
                        </a:rPr>
                        <a:t>著作権</a:t>
                      </a:r>
                      <a:endParaRPr lang="ja-JP" sz="1600" kern="100" dirty="0">
                        <a:latin typeface="Century"/>
                        <a:ea typeface="ＭＳ 明朝"/>
                        <a:cs typeface="Times New Roman"/>
                      </a:endParaRPr>
                    </a:p>
                    <a:p>
                      <a:pPr algn="ctr">
                        <a:spcAft>
                          <a:spcPts val="0"/>
                        </a:spcAft>
                      </a:pPr>
                      <a:r>
                        <a:rPr lang="ja-JP" sz="1600" kern="100" dirty="0">
                          <a:latin typeface="Century"/>
                          <a:ea typeface="HGSｺﾞｼｯｸM"/>
                          <a:cs typeface="Times New Roman"/>
                        </a:rPr>
                        <a:t>（財産権）</a:t>
                      </a:r>
                      <a:endParaRPr lang="ja-JP" sz="1600" kern="100" dirty="0">
                        <a:latin typeface="Century"/>
                        <a:ea typeface="ＭＳ 明朝"/>
                        <a:cs typeface="Times New Roman"/>
                      </a:endParaRPr>
                    </a:p>
                  </a:txBody>
                  <a:tcPr marL="56678" marR="566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600" kern="100">
                          <a:latin typeface="Century"/>
                          <a:ea typeface="HGSｺﾞｼｯｸM"/>
                          <a:cs typeface="Times New Roman"/>
                        </a:rPr>
                        <a:t>複製権</a:t>
                      </a:r>
                      <a:endParaRPr lang="ja-JP" sz="1600" kern="100">
                        <a:latin typeface="Century"/>
                        <a:ea typeface="ＭＳ 明朝"/>
                        <a:cs typeface="Times New Roman"/>
                      </a:endParaRPr>
                    </a:p>
                  </a:txBody>
                  <a:tcPr marL="56678" marR="56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14116">
                <a:tc vMerge="1">
                  <a:txBody>
                    <a:bodyPr/>
                    <a:lstStyle/>
                    <a:p>
                      <a:endParaRPr kumimoji="1" lang="ja-JP" altLang="en-US"/>
                    </a:p>
                  </a:txBody>
                  <a:tcPr/>
                </a:tc>
                <a:tc vMerge="1">
                  <a:txBody>
                    <a:bodyPr/>
                    <a:lstStyle/>
                    <a:p>
                      <a:endParaRPr kumimoji="1" lang="ja-JP" altLang="en-US"/>
                    </a:p>
                  </a:txBody>
                  <a:tcPr/>
                </a:tc>
                <a:tc>
                  <a:txBody>
                    <a:bodyPr/>
                    <a:lstStyle/>
                    <a:p>
                      <a:pPr algn="just">
                        <a:spcAft>
                          <a:spcPts val="0"/>
                        </a:spcAft>
                      </a:pPr>
                      <a:r>
                        <a:rPr lang="ja-JP" sz="1600" kern="100" dirty="0">
                          <a:latin typeface="Century"/>
                          <a:ea typeface="HGSｺﾞｼｯｸM"/>
                          <a:cs typeface="Times New Roman"/>
                        </a:rPr>
                        <a:t>上演・演奏権、上映権、公衆送信権、公の伝達権、口述権、展示権</a:t>
                      </a:r>
                      <a:endParaRPr lang="ja-JP" sz="1600" kern="100" dirty="0">
                        <a:latin typeface="Century"/>
                        <a:ea typeface="ＭＳ 明朝"/>
                        <a:cs typeface="Times New Roman"/>
                      </a:endParaRPr>
                    </a:p>
                  </a:txBody>
                  <a:tcPr marL="56678" marR="56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07058">
                <a:tc vMerge="1">
                  <a:txBody>
                    <a:bodyPr/>
                    <a:lstStyle/>
                    <a:p>
                      <a:endParaRPr kumimoji="1" lang="ja-JP" altLang="en-US"/>
                    </a:p>
                  </a:txBody>
                  <a:tcPr/>
                </a:tc>
                <a:tc vMerge="1">
                  <a:txBody>
                    <a:bodyPr/>
                    <a:lstStyle/>
                    <a:p>
                      <a:endParaRPr kumimoji="1" lang="ja-JP" altLang="en-US"/>
                    </a:p>
                  </a:txBody>
                  <a:tcPr/>
                </a:tc>
                <a:tc>
                  <a:txBody>
                    <a:bodyPr/>
                    <a:lstStyle/>
                    <a:p>
                      <a:pPr algn="just">
                        <a:spcAft>
                          <a:spcPts val="0"/>
                        </a:spcAft>
                      </a:pPr>
                      <a:r>
                        <a:rPr lang="ja-JP" sz="1600" kern="100" dirty="0">
                          <a:latin typeface="Century"/>
                          <a:ea typeface="HGSｺﾞｼｯｸM"/>
                          <a:cs typeface="Times New Roman"/>
                        </a:rPr>
                        <a:t>譲渡権、貸与権、頒布権</a:t>
                      </a:r>
                      <a:endParaRPr lang="ja-JP" sz="1600" kern="100" dirty="0">
                        <a:latin typeface="Century"/>
                        <a:ea typeface="ＭＳ 明朝"/>
                        <a:cs typeface="Times New Roman"/>
                      </a:endParaRPr>
                    </a:p>
                  </a:txBody>
                  <a:tcPr marL="56678" marR="56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89450">
                <a:tc vMerge="1">
                  <a:txBody>
                    <a:bodyPr/>
                    <a:lstStyle/>
                    <a:p>
                      <a:endParaRPr kumimoji="1" lang="ja-JP" altLang="en-US"/>
                    </a:p>
                  </a:txBody>
                  <a:tcPr/>
                </a:tc>
                <a:tc vMerge="1">
                  <a:txBody>
                    <a:bodyPr/>
                    <a:lstStyle/>
                    <a:p>
                      <a:endParaRPr kumimoji="1" lang="ja-JP" altLang="en-US"/>
                    </a:p>
                  </a:txBody>
                  <a:tcPr/>
                </a:tc>
                <a:tc>
                  <a:txBody>
                    <a:bodyPr/>
                    <a:lstStyle/>
                    <a:p>
                      <a:pPr algn="just">
                        <a:spcAft>
                          <a:spcPts val="0"/>
                        </a:spcAft>
                      </a:pPr>
                      <a:r>
                        <a:rPr lang="ja-JP" sz="1600" kern="100" dirty="0">
                          <a:latin typeface="Century"/>
                          <a:ea typeface="HGSｺﾞｼｯｸM"/>
                          <a:cs typeface="Times New Roman"/>
                        </a:rPr>
                        <a:t>二次的著作物の創作権および利用権</a:t>
                      </a:r>
                      <a:endParaRPr lang="ja-JP" sz="1600" kern="100" dirty="0">
                        <a:latin typeface="Century"/>
                        <a:ea typeface="ＭＳ 明朝"/>
                        <a:cs typeface="Times New Roman"/>
                      </a:endParaRPr>
                    </a:p>
                  </a:txBody>
                  <a:tcPr marL="56678" marR="566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sp>
        <p:nvSpPr>
          <p:cNvPr id="11" name="テキスト ボックス 10"/>
          <p:cNvSpPr txBox="1"/>
          <p:nvPr/>
        </p:nvSpPr>
        <p:spPr>
          <a:xfrm>
            <a:off x="428596" y="5429264"/>
            <a:ext cx="8429684" cy="67710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kumimoji="1" lang="ja-JP" altLang="en-US" sz="2000" dirty="0" smtClean="0">
                <a:solidFill>
                  <a:srgbClr val="0070C0"/>
                </a:solidFill>
              </a:rPr>
              <a:t>引用</a:t>
            </a:r>
            <a:r>
              <a:rPr lang="ja-JP" altLang="en-US" sz="2000" dirty="0" smtClean="0">
                <a:solidFill>
                  <a:srgbClr val="0070C0"/>
                </a:solidFill>
              </a:rPr>
              <a:t>（第</a:t>
            </a:r>
            <a:r>
              <a:rPr lang="en-US" altLang="ja-JP" sz="2000" dirty="0" smtClean="0">
                <a:solidFill>
                  <a:srgbClr val="0070C0"/>
                </a:solidFill>
              </a:rPr>
              <a:t>32</a:t>
            </a:r>
            <a:r>
              <a:rPr lang="ja-JP" altLang="en-US" sz="2000" dirty="0" smtClean="0">
                <a:solidFill>
                  <a:srgbClr val="0070C0"/>
                </a:solidFill>
              </a:rPr>
              <a:t>条） </a:t>
            </a:r>
            <a:r>
              <a:rPr kumimoji="1" lang="ja-JP" altLang="en-US" dirty="0" smtClean="0"/>
              <a:t>：</a:t>
            </a:r>
            <a:r>
              <a:rPr lang="ja-JP" altLang="ja-JP" dirty="0" smtClean="0"/>
              <a:t>論文・論評や紹介など他者の文章やデータを引用する場合、目的上正当な部分に限って、許諾なしでも掲載が認められ</a:t>
            </a:r>
            <a:r>
              <a:rPr lang="ja-JP" altLang="en-US" dirty="0" smtClean="0"/>
              <a:t>る。</a:t>
            </a:r>
            <a:endParaRPr kumimoji="1" lang="ja-JP"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5.2.2</a:t>
            </a:r>
            <a:r>
              <a:rPr lang="ja-JP" altLang="ja-JP" dirty="0" smtClean="0"/>
              <a:t>　データの複製</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6</a:t>
            </a:fld>
            <a:endParaRPr kumimoji="1" lang="ja-JP" altLang="en-US"/>
          </a:p>
        </p:txBody>
      </p:sp>
      <p:sp>
        <p:nvSpPr>
          <p:cNvPr id="5" name="テキスト ボックス 4"/>
          <p:cNvSpPr txBox="1"/>
          <p:nvPr/>
        </p:nvSpPr>
        <p:spPr>
          <a:xfrm>
            <a:off x="642910" y="1857364"/>
            <a:ext cx="6215106"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dirty="0" smtClean="0"/>
              <a:t>私的な使用目的に範囲を限定すれば、著作物を複製しても侵害にはな</a:t>
            </a:r>
            <a:r>
              <a:rPr lang="ja-JP" altLang="en-US" dirty="0" smtClean="0"/>
              <a:t>らない。</a:t>
            </a:r>
            <a:endParaRPr kumimoji="1" lang="ja-JP" altLang="en-US" dirty="0"/>
          </a:p>
        </p:txBody>
      </p:sp>
      <p:sp>
        <p:nvSpPr>
          <p:cNvPr id="6" name="テキスト ボックス 5"/>
          <p:cNvSpPr txBox="1"/>
          <p:nvPr/>
        </p:nvSpPr>
        <p:spPr>
          <a:xfrm>
            <a:off x="500034" y="1357298"/>
            <a:ext cx="5800158"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私的使用のための複製</a:t>
            </a:r>
            <a:r>
              <a:rPr lang="ja-JP" altLang="en-US" sz="2000" dirty="0" smtClean="0"/>
              <a:t>（</a:t>
            </a:r>
            <a:r>
              <a:rPr lang="ja-JP" altLang="ja-JP" sz="2000" dirty="0" smtClean="0"/>
              <a:t>第</a:t>
            </a:r>
            <a:r>
              <a:rPr lang="en-US" altLang="ja-JP" sz="2000" dirty="0" smtClean="0"/>
              <a:t>30</a:t>
            </a:r>
            <a:r>
              <a:rPr lang="ja-JP" altLang="ja-JP" sz="2000" dirty="0" smtClean="0"/>
              <a:t>条</a:t>
            </a:r>
            <a:r>
              <a:rPr lang="ja-JP" altLang="en-US" sz="2000" dirty="0" smtClean="0"/>
              <a:t>）</a:t>
            </a:r>
            <a:endParaRPr kumimoji="1" lang="ja-JP" altLang="en-US" sz="2000" dirty="0"/>
          </a:p>
        </p:txBody>
      </p:sp>
      <p:sp>
        <p:nvSpPr>
          <p:cNvPr id="7" name="テキスト ボックス 6"/>
          <p:cNvSpPr txBox="1"/>
          <p:nvPr/>
        </p:nvSpPr>
        <p:spPr>
          <a:xfrm>
            <a:off x="500034" y="4439394"/>
            <a:ext cx="5800158"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学校その他の教育機関における複製等</a:t>
            </a:r>
            <a:r>
              <a:rPr lang="ja-JP" altLang="en-US" sz="2000" dirty="0" smtClean="0"/>
              <a:t>（第</a:t>
            </a:r>
            <a:r>
              <a:rPr lang="en-US" altLang="ja-JP" sz="2000" dirty="0" smtClean="0"/>
              <a:t>35</a:t>
            </a:r>
            <a:r>
              <a:rPr lang="ja-JP" altLang="en-US" sz="2000" dirty="0" smtClean="0"/>
              <a:t>条）</a:t>
            </a:r>
            <a:endParaRPr kumimoji="1" lang="ja-JP" altLang="en-US" sz="2000" dirty="0"/>
          </a:p>
        </p:txBody>
      </p:sp>
      <p:sp>
        <p:nvSpPr>
          <p:cNvPr id="9" name="テキスト ボックス 8"/>
          <p:cNvSpPr txBox="1"/>
          <p:nvPr/>
        </p:nvSpPr>
        <p:spPr>
          <a:xfrm>
            <a:off x="656246" y="4945980"/>
            <a:ext cx="6215106"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dirty="0" smtClean="0"/>
              <a:t>学校の授業や試験問題作成、図書館の資料保管等で複製が認められる</a:t>
            </a:r>
            <a:r>
              <a:rPr lang="ja-JP" altLang="en-US" dirty="0" smtClean="0"/>
              <a:t>ケースがある。</a:t>
            </a:r>
            <a:endParaRPr lang="en-US" altLang="ja-JP" dirty="0" smtClean="0"/>
          </a:p>
        </p:txBody>
      </p:sp>
      <p:sp>
        <p:nvSpPr>
          <p:cNvPr id="11" name="テキスト ボックス 10"/>
          <p:cNvSpPr txBox="1"/>
          <p:nvPr/>
        </p:nvSpPr>
        <p:spPr>
          <a:xfrm>
            <a:off x="1410203" y="5808061"/>
            <a:ext cx="4680520" cy="38058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ja-JP" altLang="ja-JP" dirty="0" smtClean="0">
                <a:solidFill>
                  <a:schemeClr val="tx1"/>
                </a:solidFill>
              </a:rPr>
              <a:t>私的な目的や学校の授業でも例外が</a:t>
            </a:r>
            <a:r>
              <a:rPr lang="ja-JP" altLang="en-US" dirty="0" smtClean="0">
                <a:solidFill>
                  <a:schemeClr val="tx1"/>
                </a:solidFill>
              </a:rPr>
              <a:t>ある。</a:t>
            </a:r>
            <a:endParaRPr kumimoji="1" lang="ja-JP" altLang="en-US" dirty="0">
              <a:solidFill>
                <a:schemeClr val="tx1"/>
              </a:solidFill>
            </a:endParaRPr>
          </a:p>
        </p:txBody>
      </p:sp>
      <p:sp>
        <p:nvSpPr>
          <p:cNvPr id="8" name="テキスト ボックス 7"/>
          <p:cNvSpPr txBox="1"/>
          <p:nvPr/>
        </p:nvSpPr>
        <p:spPr>
          <a:xfrm>
            <a:off x="3400113" y="2720915"/>
            <a:ext cx="3960440" cy="369332"/>
          </a:xfrm>
          <a:prstGeom prst="rect">
            <a:avLst/>
          </a:prstGeom>
          <a:noFill/>
        </p:spPr>
        <p:txBody>
          <a:bodyPr wrap="square" rtlCol="0">
            <a:spAutoFit/>
          </a:bodyPr>
          <a:lstStyle/>
          <a:p>
            <a:r>
              <a:rPr kumimoji="1" lang="ja-JP" altLang="en-US" dirty="0" smtClean="0">
                <a:solidFill>
                  <a:srgbClr val="FF0000"/>
                </a:solidFill>
              </a:rPr>
              <a:t>改正著作権法（</a:t>
            </a:r>
            <a:r>
              <a:rPr kumimoji="1" lang="en-US" altLang="ja-JP" dirty="0" smtClean="0">
                <a:solidFill>
                  <a:srgbClr val="FF0000"/>
                </a:solidFill>
              </a:rPr>
              <a:t>2012</a:t>
            </a:r>
            <a:r>
              <a:rPr kumimoji="1" lang="ja-JP" altLang="en-US" dirty="0" smtClean="0">
                <a:solidFill>
                  <a:srgbClr val="FF0000"/>
                </a:solidFill>
              </a:rPr>
              <a:t>年）で違法</a:t>
            </a:r>
            <a:endParaRPr kumimoji="1" lang="ja-JP" altLang="en-US" dirty="0">
              <a:solidFill>
                <a:srgbClr val="FF0000"/>
              </a:solidFill>
            </a:endParaRPr>
          </a:p>
        </p:txBody>
      </p:sp>
      <p:sp>
        <p:nvSpPr>
          <p:cNvPr id="12" name="テキスト ボックス 11"/>
          <p:cNvSpPr txBox="1"/>
          <p:nvPr/>
        </p:nvSpPr>
        <p:spPr>
          <a:xfrm>
            <a:off x="1410203" y="3349322"/>
            <a:ext cx="4680520"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dirty="0" smtClean="0"/>
              <a:t>・違法と知りながらダウンロードする行為</a:t>
            </a:r>
            <a:endParaRPr kumimoji="1" lang="en-US" altLang="ja-JP" dirty="0" smtClean="0"/>
          </a:p>
          <a:p>
            <a:r>
              <a:rPr kumimoji="1" lang="ja-JP" altLang="en-US" dirty="0" smtClean="0"/>
              <a:t>・</a:t>
            </a:r>
            <a:r>
              <a:rPr kumimoji="1" lang="en-US" altLang="ja-JP" dirty="0" smtClean="0"/>
              <a:t>DVD</a:t>
            </a:r>
            <a:r>
              <a:rPr kumimoji="1" lang="ja-JP" altLang="en-US" dirty="0" smtClean="0"/>
              <a:t>のリッピング</a:t>
            </a:r>
            <a:endParaRPr kumimoji="1" lang="ja-JP" altLang="en-US" dirty="0"/>
          </a:p>
        </p:txBody>
      </p:sp>
      <p:sp>
        <p:nvSpPr>
          <p:cNvPr id="13" name="下矢印 12"/>
          <p:cNvSpPr/>
          <p:nvPr/>
        </p:nvSpPr>
        <p:spPr>
          <a:xfrm>
            <a:off x="2195736" y="2636912"/>
            <a:ext cx="1080120" cy="6059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5.3.3</a:t>
            </a:r>
            <a:r>
              <a:rPr lang="ja-JP" altLang="ja-JP" dirty="0" smtClean="0"/>
              <a:t>　著作物の送信</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7</a:t>
            </a:fld>
            <a:endParaRPr kumimoji="1" lang="ja-JP" altLang="en-US"/>
          </a:p>
        </p:txBody>
      </p:sp>
      <p:sp>
        <p:nvSpPr>
          <p:cNvPr id="5" name="テキスト ボックス 4"/>
          <p:cNvSpPr txBox="1"/>
          <p:nvPr/>
        </p:nvSpPr>
        <p:spPr>
          <a:xfrm>
            <a:off x="142844" y="1214422"/>
            <a:ext cx="1500198"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latin typeface="+mj-lt"/>
              </a:rPr>
              <a:t>公衆送信権</a:t>
            </a:r>
            <a:endParaRPr kumimoji="1" lang="ja-JP" altLang="en-US" sz="2000" dirty="0">
              <a:latin typeface="+mj-lt"/>
            </a:endParaRPr>
          </a:p>
        </p:txBody>
      </p:sp>
      <p:sp>
        <p:nvSpPr>
          <p:cNvPr id="6" name="テキスト ボックス 5"/>
          <p:cNvSpPr txBox="1"/>
          <p:nvPr/>
        </p:nvSpPr>
        <p:spPr>
          <a:xfrm>
            <a:off x="1643042" y="1214422"/>
            <a:ext cx="7286676"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dirty="0" smtClean="0"/>
              <a:t>著作者自信が著作物を公衆に対して著作物を送信する権利を保護</a:t>
            </a:r>
            <a:r>
              <a:rPr lang="ja-JP" altLang="en-US" dirty="0" smtClean="0"/>
              <a:t>する。</a:t>
            </a:r>
            <a:endParaRPr kumimoji="1" lang="ja-JP" altLang="en-US" dirty="0"/>
          </a:p>
        </p:txBody>
      </p:sp>
      <p:sp>
        <p:nvSpPr>
          <p:cNvPr id="8" name="テキスト ボックス 7"/>
          <p:cNvSpPr txBox="1"/>
          <p:nvPr/>
        </p:nvSpPr>
        <p:spPr>
          <a:xfrm>
            <a:off x="642910" y="1643050"/>
            <a:ext cx="8286808" cy="64633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b="1" dirty="0" smtClean="0">
                <a:solidFill>
                  <a:srgbClr val="FF0000"/>
                </a:solidFill>
              </a:rPr>
              <a:t>公衆送信</a:t>
            </a:r>
            <a:r>
              <a:rPr lang="ja-JP" altLang="en-US" dirty="0" smtClean="0"/>
              <a:t>：</a:t>
            </a:r>
            <a:r>
              <a:rPr lang="ja-JP" altLang="ja-JP" dirty="0" smtClean="0"/>
              <a:t>有線もしくは無線で公衆が同時受信を目的とした送信を指</a:t>
            </a:r>
            <a:r>
              <a:rPr lang="ja-JP" altLang="en-US" dirty="0" smtClean="0"/>
              <a:t>す。</a:t>
            </a:r>
            <a:endParaRPr lang="en-US" altLang="ja-JP" dirty="0" smtClean="0"/>
          </a:p>
          <a:p>
            <a:pPr lvl="1">
              <a:buFont typeface="Arial" pitchFamily="34" charset="0"/>
              <a:buChar char="•"/>
            </a:pPr>
            <a:r>
              <a:rPr lang="ja-JP" altLang="ja-JP" dirty="0" smtClean="0"/>
              <a:t>放送</a:t>
            </a:r>
            <a:r>
              <a:rPr lang="ja-JP" altLang="en-US" dirty="0" smtClean="0"/>
              <a:t>（無線）、</a:t>
            </a:r>
            <a:r>
              <a:rPr lang="ja-JP" altLang="ja-JP" dirty="0" smtClean="0"/>
              <a:t>有線放送</a:t>
            </a:r>
            <a:r>
              <a:rPr lang="ja-JP" altLang="en-US" dirty="0" smtClean="0"/>
              <a:t>、</a:t>
            </a:r>
            <a:r>
              <a:rPr lang="ja-JP" altLang="ja-JP" dirty="0" smtClean="0"/>
              <a:t>自動公衆送信</a:t>
            </a:r>
            <a:r>
              <a:rPr lang="ja-JP" altLang="en-US" dirty="0" smtClean="0"/>
              <a:t>（インターネット）、他</a:t>
            </a:r>
            <a:endParaRPr kumimoji="1" lang="ja-JP" altLang="en-US" dirty="0"/>
          </a:p>
        </p:txBody>
      </p:sp>
      <p:sp>
        <p:nvSpPr>
          <p:cNvPr id="9" name="テキスト ボックス 8"/>
          <p:cNvSpPr txBox="1"/>
          <p:nvPr/>
        </p:nvSpPr>
        <p:spPr>
          <a:xfrm>
            <a:off x="1000100" y="2357430"/>
            <a:ext cx="7929618" cy="12003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Arial" pitchFamily="34" charset="0"/>
              <a:buChar char="•"/>
            </a:pPr>
            <a:r>
              <a:rPr lang="ja-JP" altLang="ja-JP" dirty="0" smtClean="0"/>
              <a:t>他人の著作物について上記の送信を行うためには著作者の承諾が必要</a:t>
            </a:r>
            <a:endParaRPr lang="en-US" altLang="ja-JP" dirty="0" smtClean="0"/>
          </a:p>
          <a:p>
            <a:pPr>
              <a:buFont typeface="Arial" pitchFamily="34" charset="0"/>
              <a:buChar char="•"/>
            </a:pPr>
            <a:r>
              <a:rPr lang="ja-JP" altLang="ja-JP" dirty="0" smtClean="0"/>
              <a:t>著作隣接権者である放送事業者・有線放送事業者等もこの権利を持</a:t>
            </a:r>
            <a:r>
              <a:rPr lang="ja-JP" altLang="en-US" dirty="0" smtClean="0"/>
              <a:t>つ。</a:t>
            </a:r>
            <a:endParaRPr lang="en-US" altLang="ja-JP" dirty="0" smtClean="0"/>
          </a:p>
          <a:p>
            <a:pPr>
              <a:buFont typeface="Arial" pitchFamily="34" charset="0"/>
              <a:buChar char="•"/>
            </a:pPr>
            <a:r>
              <a:rPr lang="ja-JP" altLang="ja-JP" dirty="0" smtClean="0"/>
              <a:t>一般ユーザがファイル共有ソフトで著作物を許諾なしに共有可能状態に置くと、公衆送信権</a:t>
            </a:r>
            <a:r>
              <a:rPr lang="ja-JP" altLang="en-US" dirty="0" smtClean="0"/>
              <a:t>の</a:t>
            </a:r>
            <a:r>
              <a:rPr lang="ja-JP" altLang="ja-JP" dirty="0" smtClean="0"/>
              <a:t>侵害</a:t>
            </a:r>
            <a:r>
              <a:rPr lang="ja-JP" altLang="en-US" dirty="0" smtClean="0"/>
              <a:t>となる。</a:t>
            </a:r>
            <a:endParaRPr lang="en-US" altLang="ja-JP" dirty="0" smtClean="0"/>
          </a:p>
        </p:txBody>
      </p:sp>
      <p:sp>
        <p:nvSpPr>
          <p:cNvPr id="10" name="右矢印 9"/>
          <p:cNvSpPr/>
          <p:nvPr/>
        </p:nvSpPr>
        <p:spPr>
          <a:xfrm>
            <a:off x="285720" y="2500306"/>
            <a:ext cx="642942" cy="571504"/>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42844" y="3714752"/>
            <a:ext cx="1500198"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著作隣接権</a:t>
            </a:r>
            <a:endParaRPr kumimoji="1" lang="ja-JP" altLang="en-US" sz="2000" dirty="0"/>
          </a:p>
        </p:txBody>
      </p:sp>
      <p:sp>
        <p:nvSpPr>
          <p:cNvPr id="12" name="テキスト ボックス 11"/>
          <p:cNvSpPr txBox="1"/>
          <p:nvPr/>
        </p:nvSpPr>
        <p:spPr>
          <a:xfrm>
            <a:off x="1643042" y="3714752"/>
            <a:ext cx="7286676" cy="147732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ja-JP" altLang="ja-JP" dirty="0" smtClean="0"/>
              <a:t>著作物を公衆に伝達するために重要な役割を果たしている実演家、レコード製作者、放送事業者などの権利を保護する</a:t>
            </a:r>
            <a:r>
              <a:rPr lang="ja-JP" altLang="en-US" dirty="0" smtClean="0"/>
              <a:t>。</a:t>
            </a:r>
            <a:endParaRPr lang="en-US" altLang="ja-JP" dirty="0" smtClean="0"/>
          </a:p>
          <a:p>
            <a:pPr lvl="1">
              <a:buFont typeface="Arial" pitchFamily="34" charset="0"/>
              <a:buChar char="•"/>
            </a:pPr>
            <a:r>
              <a:rPr lang="ja-JP" altLang="ja-JP" dirty="0" smtClean="0"/>
              <a:t>録音権、録画権</a:t>
            </a:r>
            <a:r>
              <a:rPr lang="ja-JP" altLang="en-US" dirty="0" smtClean="0"/>
              <a:t>、</a:t>
            </a:r>
            <a:r>
              <a:rPr lang="ja-JP" altLang="ja-JP" dirty="0" smtClean="0"/>
              <a:t>放送権、有線送信権</a:t>
            </a:r>
            <a:r>
              <a:rPr lang="ja-JP" altLang="en-US" dirty="0" smtClean="0"/>
              <a:t>、</a:t>
            </a:r>
            <a:r>
              <a:rPr lang="ja-JP" altLang="ja-JP" dirty="0" smtClean="0"/>
              <a:t>貸与権</a:t>
            </a:r>
            <a:r>
              <a:rPr lang="ja-JP" altLang="en-US" dirty="0" smtClean="0"/>
              <a:t>、</a:t>
            </a:r>
            <a:r>
              <a:rPr lang="ja-JP" altLang="ja-JP" dirty="0" smtClean="0"/>
              <a:t>私的録音権</a:t>
            </a:r>
            <a:r>
              <a:rPr lang="ja-JP" altLang="en-US" dirty="0" smtClean="0"/>
              <a:t>、</a:t>
            </a:r>
            <a:r>
              <a:rPr lang="ja-JP" altLang="ja-JP" dirty="0" smtClean="0"/>
              <a:t>商業用レコードの二次使用料や貸レコードの報酬を受ける権利</a:t>
            </a:r>
            <a:r>
              <a:rPr lang="ja-JP" altLang="en-US" dirty="0" smtClean="0"/>
              <a:t>、</a:t>
            </a:r>
            <a:r>
              <a:rPr lang="ja-JP" altLang="ja-JP" dirty="0" smtClean="0"/>
              <a:t>送信可能化権</a:t>
            </a:r>
            <a:r>
              <a:rPr lang="ja-JP" altLang="en-US" dirty="0" smtClean="0"/>
              <a:t>等</a:t>
            </a:r>
            <a:endParaRPr kumimoji="1" lang="ja-JP" altLang="en-US" dirty="0"/>
          </a:p>
        </p:txBody>
      </p:sp>
      <p:sp>
        <p:nvSpPr>
          <p:cNvPr id="13" name="テキスト ボックス 12"/>
          <p:cNvSpPr txBox="1"/>
          <p:nvPr/>
        </p:nvSpPr>
        <p:spPr>
          <a:xfrm>
            <a:off x="1000100" y="5286388"/>
            <a:ext cx="7929618" cy="92333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Arial" pitchFamily="34" charset="0"/>
              <a:buChar char="•"/>
            </a:pPr>
            <a:r>
              <a:rPr lang="ja-JP" altLang="ja-JP" dirty="0" smtClean="0"/>
              <a:t>「実演」の映像などをサーバに蓄積して送信可能状態にする場合、実演家に許諾を得なければならない</a:t>
            </a:r>
            <a:r>
              <a:rPr lang="ja-JP" altLang="en-US" dirty="0" smtClean="0"/>
              <a:t>（</a:t>
            </a:r>
            <a:r>
              <a:rPr lang="ja-JP" altLang="ja-JP" dirty="0" smtClean="0"/>
              <a:t>送信可能化権</a:t>
            </a:r>
            <a:r>
              <a:rPr lang="ja-JP" altLang="en-US" dirty="0" smtClean="0"/>
              <a:t>）</a:t>
            </a:r>
            <a:endParaRPr lang="en-US" altLang="ja-JP" dirty="0" smtClean="0"/>
          </a:p>
          <a:p>
            <a:pPr>
              <a:buFont typeface="Arial" pitchFamily="34" charset="0"/>
              <a:buChar char="•"/>
            </a:pPr>
            <a:r>
              <a:rPr lang="ja-JP" altLang="ja-JP" dirty="0" smtClean="0"/>
              <a:t>無断で著作物を</a:t>
            </a:r>
            <a:r>
              <a:rPr lang="en-US" altLang="ja-JP" dirty="0" smtClean="0"/>
              <a:t>Web</a:t>
            </a:r>
            <a:r>
              <a:rPr lang="ja-JP" altLang="ja-JP" dirty="0" smtClean="0"/>
              <a:t>ページに掲載すると著作隣接権の侵害とな</a:t>
            </a:r>
            <a:r>
              <a:rPr lang="ja-JP" altLang="en-US" dirty="0" smtClean="0"/>
              <a:t>る。</a:t>
            </a:r>
            <a:endParaRPr kumimoji="1" lang="ja-JP" altLang="en-US" dirty="0"/>
          </a:p>
        </p:txBody>
      </p:sp>
      <p:sp>
        <p:nvSpPr>
          <p:cNvPr id="14" name="右矢印 13"/>
          <p:cNvSpPr/>
          <p:nvPr/>
        </p:nvSpPr>
        <p:spPr>
          <a:xfrm>
            <a:off x="285720" y="5500702"/>
            <a:ext cx="642942" cy="571504"/>
          </a:xfrm>
          <a:prstGeom prs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５</a:t>
            </a:r>
            <a:r>
              <a:rPr lang="en-US" altLang="ja-JP" dirty="0" smtClean="0"/>
              <a:t>.</a:t>
            </a:r>
            <a:r>
              <a:rPr lang="ja-JP" altLang="ja-JP" dirty="0" smtClean="0"/>
              <a:t>４　マルウェアに関する法律</a:t>
            </a:r>
            <a:endParaRPr kumimoji="1" lang="ja-JP" altLang="en-US" dirty="0"/>
          </a:p>
        </p:txBody>
      </p:sp>
      <p:sp>
        <p:nvSpPr>
          <p:cNvPr id="3" name="フッター プレースホルダ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 3"/>
          <p:cNvSpPr>
            <a:spLocks noGrp="1"/>
          </p:cNvSpPr>
          <p:nvPr>
            <p:ph type="sldNum" sz="quarter" idx="12"/>
          </p:nvPr>
        </p:nvSpPr>
        <p:spPr/>
        <p:txBody>
          <a:bodyPr/>
          <a:lstStyle/>
          <a:p>
            <a:fld id="{CAC3C5EC-4E3A-4935-9C14-0172D189DA88}" type="slidenum">
              <a:rPr kumimoji="1" lang="ja-JP" altLang="en-US" smtClean="0"/>
              <a:pPr/>
              <a:t>8</a:t>
            </a:fld>
            <a:endParaRPr kumimoji="1" lang="ja-JP" altLang="en-US"/>
          </a:p>
        </p:txBody>
      </p:sp>
      <p:sp>
        <p:nvSpPr>
          <p:cNvPr id="5" name="テキスト ボックス 4"/>
          <p:cNvSpPr txBox="1"/>
          <p:nvPr/>
        </p:nvSpPr>
        <p:spPr>
          <a:xfrm>
            <a:off x="428596" y="1499259"/>
            <a:ext cx="4934922"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電子計算機損壊等業務妨害（刑法</a:t>
            </a:r>
            <a:r>
              <a:rPr lang="en-US" altLang="ja-JP" dirty="0" smtClean="0"/>
              <a:t>234</a:t>
            </a:r>
            <a:r>
              <a:rPr lang="ja-JP" altLang="ja-JP" dirty="0" smtClean="0"/>
              <a:t>条の２）</a:t>
            </a:r>
            <a:endParaRPr kumimoji="1" lang="ja-JP" altLang="en-US" dirty="0"/>
          </a:p>
        </p:txBody>
      </p:sp>
      <p:sp>
        <p:nvSpPr>
          <p:cNvPr id="6" name="テキスト ボックス 5"/>
          <p:cNvSpPr txBox="1"/>
          <p:nvPr/>
        </p:nvSpPr>
        <p:spPr>
          <a:xfrm>
            <a:off x="558528" y="1977065"/>
            <a:ext cx="8249000" cy="92333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l"/>
            </a:pPr>
            <a:r>
              <a:rPr lang="ja-JP" altLang="ja-JP" dirty="0" smtClean="0"/>
              <a:t>ウィルスの感染によりコンピュータに被害を受け、業務妨害された場合</a:t>
            </a:r>
            <a:endParaRPr lang="en-US" altLang="ja-JP" dirty="0" smtClean="0"/>
          </a:p>
          <a:p>
            <a:pPr>
              <a:buFont typeface="Wingdings" pitchFamily="2" charset="2"/>
              <a:buChar char="l"/>
            </a:pPr>
            <a:r>
              <a:rPr lang="ja-JP" altLang="ja-JP" dirty="0" smtClean="0"/>
              <a:t>故意・過失を問わず、ウィルスにより損害が出た場合は５年以下の懲役又は</a:t>
            </a:r>
            <a:r>
              <a:rPr lang="en-US" altLang="ja-JP" dirty="0" smtClean="0"/>
              <a:t>100</a:t>
            </a:r>
            <a:r>
              <a:rPr lang="ja-JP" altLang="ja-JP" dirty="0" smtClean="0"/>
              <a:t>万円以下の罰金刑</a:t>
            </a:r>
            <a:endParaRPr kumimoji="1" lang="ja-JP" altLang="en-US" dirty="0"/>
          </a:p>
        </p:txBody>
      </p:sp>
      <p:sp>
        <p:nvSpPr>
          <p:cNvPr id="7" name="テキスト ボックス 6"/>
          <p:cNvSpPr txBox="1"/>
          <p:nvPr/>
        </p:nvSpPr>
        <p:spPr>
          <a:xfrm>
            <a:off x="428596" y="3103683"/>
            <a:ext cx="4863484" cy="400110"/>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sz="2000" dirty="0" smtClean="0"/>
              <a:t>公用文書等毀棄罪（刑法</a:t>
            </a:r>
            <a:r>
              <a:rPr lang="en-US" altLang="ja-JP" sz="2000" dirty="0" smtClean="0"/>
              <a:t>258</a:t>
            </a:r>
            <a:r>
              <a:rPr lang="ja-JP" altLang="ja-JP" sz="2000" dirty="0" smtClean="0"/>
              <a:t>条）</a:t>
            </a:r>
            <a:endParaRPr kumimoji="1" lang="ja-JP" altLang="en-US" sz="2000" dirty="0"/>
          </a:p>
        </p:txBody>
      </p:sp>
      <p:sp>
        <p:nvSpPr>
          <p:cNvPr id="8" name="テキスト ボックス 7"/>
          <p:cNvSpPr txBox="1"/>
          <p:nvPr/>
        </p:nvSpPr>
        <p:spPr>
          <a:xfrm>
            <a:off x="428596" y="4748996"/>
            <a:ext cx="4863484" cy="369332"/>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ja-JP" altLang="ja-JP" dirty="0" smtClean="0"/>
              <a:t>私用文書等毀棄罪（刑法</a:t>
            </a:r>
            <a:r>
              <a:rPr lang="en-US" altLang="ja-JP" dirty="0" smtClean="0"/>
              <a:t>259</a:t>
            </a:r>
            <a:r>
              <a:rPr lang="ja-JP" altLang="ja-JP" dirty="0" smtClean="0"/>
              <a:t>条）</a:t>
            </a:r>
            <a:endParaRPr kumimoji="1" lang="ja-JP" altLang="en-US" dirty="0"/>
          </a:p>
        </p:txBody>
      </p:sp>
      <p:sp>
        <p:nvSpPr>
          <p:cNvPr id="9" name="テキスト ボックス 8"/>
          <p:cNvSpPr txBox="1"/>
          <p:nvPr/>
        </p:nvSpPr>
        <p:spPr>
          <a:xfrm>
            <a:off x="558528" y="3625531"/>
            <a:ext cx="8249000" cy="923330"/>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l"/>
            </a:pPr>
            <a:r>
              <a:rPr lang="ja-JP" altLang="ja-JP" dirty="0" smtClean="0"/>
              <a:t>公務所（官公庁等）が作成した文書や電磁的記録（データ）を毀棄した場合</a:t>
            </a:r>
            <a:endParaRPr lang="en-US" altLang="ja-JP" dirty="0" smtClean="0"/>
          </a:p>
          <a:p>
            <a:pPr>
              <a:buFont typeface="Wingdings" pitchFamily="2" charset="2"/>
              <a:buChar char="l"/>
            </a:pPr>
            <a:r>
              <a:rPr lang="en-US" altLang="ja-JP" dirty="0" smtClean="0"/>
              <a:t>Web</a:t>
            </a:r>
            <a:r>
              <a:rPr lang="ja-JP" altLang="ja-JP" dirty="0" smtClean="0"/>
              <a:t>ページの消去や改ざん</a:t>
            </a:r>
            <a:r>
              <a:rPr lang="ja-JP" altLang="en-US" dirty="0" smtClean="0"/>
              <a:t>にも</a:t>
            </a:r>
            <a:r>
              <a:rPr lang="ja-JP" altLang="ja-JP" dirty="0" smtClean="0"/>
              <a:t>適用</a:t>
            </a:r>
            <a:endParaRPr lang="en-US" altLang="ja-JP" dirty="0" smtClean="0"/>
          </a:p>
          <a:p>
            <a:pPr>
              <a:buFont typeface="Wingdings" pitchFamily="2" charset="2"/>
              <a:buChar char="l"/>
            </a:pPr>
            <a:r>
              <a:rPr lang="en-US" altLang="ja-JP" dirty="0" smtClean="0"/>
              <a:t>3</a:t>
            </a:r>
            <a:r>
              <a:rPr lang="ja-JP" altLang="ja-JP" dirty="0" smtClean="0"/>
              <a:t>ヶ月月以上</a:t>
            </a:r>
            <a:r>
              <a:rPr lang="en-US" altLang="ja-JP" dirty="0" smtClean="0"/>
              <a:t>7</a:t>
            </a:r>
            <a:r>
              <a:rPr lang="ja-JP" altLang="ja-JP" dirty="0" smtClean="0"/>
              <a:t>年以下の懲役刑</a:t>
            </a:r>
            <a:endParaRPr kumimoji="1" lang="ja-JP" altLang="en-US" dirty="0"/>
          </a:p>
        </p:txBody>
      </p:sp>
      <p:sp>
        <p:nvSpPr>
          <p:cNvPr id="10" name="テキスト ボックス 9"/>
          <p:cNvSpPr txBox="1"/>
          <p:nvPr/>
        </p:nvSpPr>
        <p:spPr>
          <a:xfrm>
            <a:off x="558528" y="5192448"/>
            <a:ext cx="8249000"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l"/>
            </a:pPr>
            <a:r>
              <a:rPr lang="ja-JP" altLang="ja-JP" dirty="0" smtClean="0"/>
              <a:t>他人の文書やデータを毀棄した場合</a:t>
            </a:r>
            <a:endParaRPr lang="en-US" altLang="ja-JP" dirty="0" smtClean="0"/>
          </a:p>
          <a:p>
            <a:pPr>
              <a:buFont typeface="Wingdings" pitchFamily="2" charset="2"/>
              <a:buChar char="l"/>
            </a:pPr>
            <a:r>
              <a:rPr lang="en-US" altLang="ja-JP" dirty="0" smtClean="0"/>
              <a:t>5</a:t>
            </a:r>
            <a:r>
              <a:rPr lang="ja-JP" altLang="ja-JP" dirty="0" smtClean="0"/>
              <a:t>年以下の懲役</a:t>
            </a:r>
            <a:endParaRPr kumimoji="1" lang="ja-JP"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コンピュータウィルス罪</a:t>
            </a:r>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ー 3"/>
          <p:cNvSpPr>
            <a:spLocks noGrp="1"/>
          </p:cNvSpPr>
          <p:nvPr>
            <p:ph type="sldNum" sz="quarter" idx="12"/>
          </p:nvPr>
        </p:nvSpPr>
        <p:spPr/>
        <p:txBody>
          <a:bodyPr/>
          <a:lstStyle/>
          <a:p>
            <a:fld id="{CAC3C5EC-4E3A-4935-9C14-0172D189DA88}" type="slidenum">
              <a:rPr kumimoji="1" lang="ja-JP" altLang="en-US" smtClean="0"/>
              <a:pPr/>
              <a:t>9</a:t>
            </a:fld>
            <a:endParaRPr kumimoji="1" lang="ja-JP" altLang="en-US"/>
          </a:p>
        </p:txBody>
      </p:sp>
      <p:pic>
        <p:nvPicPr>
          <p:cNvPr id="5" name="Picture 3" descr="C:\Users\Tom\AppData\Local\Microsoft\Windows\Temporary Internet Files\Content.IE5\LUBSU5BY\MCj00787820000[1].wmf"/>
          <p:cNvPicPr>
            <a:picLocks noChangeAspect="1" noChangeArrowheads="1"/>
          </p:cNvPicPr>
          <p:nvPr/>
        </p:nvPicPr>
        <p:blipFill>
          <a:blip r:embed="rId2" cstate="print"/>
          <a:srcRect/>
          <a:stretch>
            <a:fillRect/>
          </a:stretch>
        </p:blipFill>
        <p:spPr bwMode="auto">
          <a:xfrm>
            <a:off x="6660232" y="4511612"/>
            <a:ext cx="2027054" cy="1614018"/>
          </a:xfrm>
          <a:prstGeom prst="rect">
            <a:avLst/>
          </a:prstGeom>
          <a:noFill/>
        </p:spPr>
      </p:pic>
      <p:sp>
        <p:nvSpPr>
          <p:cNvPr id="6" name="テキスト ボックス 5"/>
          <p:cNvSpPr txBox="1"/>
          <p:nvPr/>
        </p:nvSpPr>
        <p:spPr>
          <a:xfrm>
            <a:off x="1769103" y="1690689"/>
            <a:ext cx="5904656" cy="400110"/>
          </a:xfrm>
          <a:prstGeom prst="rect">
            <a:avLst/>
          </a:prstGeom>
          <a:noFill/>
        </p:spPr>
        <p:txBody>
          <a:bodyPr wrap="square" rtlCol="0">
            <a:spAutoFit/>
          </a:bodyPr>
          <a:lstStyle/>
          <a:p>
            <a:r>
              <a:rPr kumimoji="1" lang="ja-JP" altLang="en-US" sz="2000" dirty="0" smtClean="0"/>
              <a:t>不正指令電磁的記録に関する罪（</a:t>
            </a:r>
            <a:r>
              <a:rPr kumimoji="1" lang="en-US" altLang="ja-JP" sz="2000" dirty="0" smtClean="0"/>
              <a:t>2011</a:t>
            </a:r>
            <a:r>
              <a:rPr kumimoji="1" lang="ja-JP" altLang="en-US" sz="2000" dirty="0" smtClean="0"/>
              <a:t>年新設）</a:t>
            </a:r>
            <a:endParaRPr kumimoji="1" lang="ja-JP" altLang="en-US" sz="2000" dirty="0"/>
          </a:p>
        </p:txBody>
      </p:sp>
      <p:sp>
        <p:nvSpPr>
          <p:cNvPr id="7" name="テキスト ボックス 6"/>
          <p:cNvSpPr txBox="1"/>
          <p:nvPr/>
        </p:nvSpPr>
        <p:spPr>
          <a:xfrm>
            <a:off x="971600" y="2596910"/>
            <a:ext cx="7200800"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sz="2400" dirty="0" smtClean="0"/>
              <a:t>正当な理由なくコンピュータウィルスを</a:t>
            </a:r>
            <a:endParaRPr kumimoji="1" lang="en-US" altLang="ja-JP" sz="2400" dirty="0" smtClean="0"/>
          </a:p>
          <a:p>
            <a:r>
              <a:rPr kumimoji="1" lang="ja-JP" altLang="en-US" sz="2400" dirty="0" smtClean="0">
                <a:solidFill>
                  <a:srgbClr val="FF0000"/>
                </a:solidFill>
              </a:rPr>
              <a:t>作成・提供</a:t>
            </a:r>
            <a:r>
              <a:rPr kumimoji="1" lang="ja-JP" altLang="en-US" sz="2400" dirty="0" smtClean="0"/>
              <a:t>および</a:t>
            </a:r>
            <a:r>
              <a:rPr kumimoji="1" lang="ja-JP" altLang="en-US" sz="2400" dirty="0" smtClean="0">
                <a:solidFill>
                  <a:srgbClr val="FF0000"/>
                </a:solidFill>
              </a:rPr>
              <a:t>取得・保管</a:t>
            </a:r>
            <a:r>
              <a:rPr kumimoji="1" lang="ja-JP" altLang="en-US" sz="2400" dirty="0" smtClean="0"/>
              <a:t>する行為は処罰対象</a:t>
            </a:r>
            <a:endParaRPr kumimoji="1" lang="en-US" altLang="ja-JP" sz="2400" dirty="0" smtClean="0"/>
          </a:p>
        </p:txBody>
      </p:sp>
      <p:sp>
        <p:nvSpPr>
          <p:cNvPr id="8" name="テキスト ボックス 7"/>
          <p:cNvSpPr txBox="1"/>
          <p:nvPr/>
        </p:nvSpPr>
        <p:spPr>
          <a:xfrm>
            <a:off x="1187624" y="4436669"/>
            <a:ext cx="5270326" cy="923330"/>
          </a:xfrm>
          <a:prstGeom prst="rect">
            <a:avLst/>
          </a:prstGeom>
          <a:noFill/>
        </p:spPr>
        <p:txBody>
          <a:bodyPr wrap="square" rtlCol="0">
            <a:spAutoFit/>
          </a:bodyPr>
          <a:lstStyle/>
          <a:p>
            <a:r>
              <a:rPr kumimoji="1" lang="ja-JP" altLang="en-US" dirty="0" smtClean="0"/>
              <a:t>・作成方法を知っても作ってはならない。</a:t>
            </a:r>
            <a:endParaRPr kumimoji="1" lang="en-US" altLang="ja-JP" dirty="0" smtClean="0"/>
          </a:p>
          <a:p>
            <a:r>
              <a:rPr kumimoji="1" lang="ja-JP" altLang="en-US" dirty="0" smtClean="0"/>
              <a:t>・ウィルスをダウンロードしてはならない。</a:t>
            </a:r>
            <a:endParaRPr kumimoji="1" lang="en-US" altLang="ja-JP" dirty="0" smtClean="0"/>
          </a:p>
          <a:p>
            <a:r>
              <a:rPr lang="ja-JP" altLang="en-US" dirty="0" smtClean="0"/>
              <a:t>・ウィルスを配信してはならない。</a:t>
            </a:r>
            <a:endParaRPr lang="en-US" altLang="ja-JP" dirty="0"/>
          </a:p>
        </p:txBody>
      </p:sp>
      <p:sp>
        <p:nvSpPr>
          <p:cNvPr id="9" name="下矢印 8"/>
          <p:cNvSpPr/>
          <p:nvPr/>
        </p:nvSpPr>
        <p:spPr>
          <a:xfrm>
            <a:off x="3635896" y="3573016"/>
            <a:ext cx="1440160"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138480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329</TotalTime>
  <Words>1920</Words>
  <Application>Microsoft Office PowerPoint</Application>
  <PresentationFormat>画面に合わせる (4:3)</PresentationFormat>
  <Paragraphs>221</Paragraphs>
  <Slides>15</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15</vt:i4>
      </vt:variant>
    </vt:vector>
  </HeadingPairs>
  <TitlesOfParts>
    <vt:vector size="26" baseType="lpstr">
      <vt:lpstr>HGSｺﾞｼｯｸM</vt:lpstr>
      <vt:lpstr>ＭＳ Ｐゴシック</vt:lpstr>
      <vt:lpstr>ＭＳ 明朝</vt:lpstr>
      <vt:lpstr>游ゴシック</vt:lpstr>
      <vt:lpstr>游ゴシック Light</vt:lpstr>
      <vt:lpstr>Arial</vt:lpstr>
      <vt:lpstr>Calibri</vt:lpstr>
      <vt:lpstr>Century</vt:lpstr>
      <vt:lpstr>Times New Roman</vt:lpstr>
      <vt:lpstr>Wingdings</vt:lpstr>
      <vt:lpstr>Office テーマ</vt:lpstr>
      <vt:lpstr>モバイルネットワーク時代の情報倫理 ［第2版］　＜近代科学社刊＞</vt:lpstr>
      <vt:lpstr>５.１　不正アクセス禁止法</vt:lpstr>
      <vt:lpstr>不正アクセスの被害に遭った場合</vt:lpstr>
      <vt:lpstr>５.２　Webサイトと著作権法</vt:lpstr>
      <vt:lpstr>著作権と著作者の権利</vt:lpstr>
      <vt:lpstr>5.2.2　データの複製</vt:lpstr>
      <vt:lpstr>5.3.3　著作物の送信</vt:lpstr>
      <vt:lpstr>５.４　マルウェアに関する法律</vt:lpstr>
      <vt:lpstr>コンピュータウィルス罪</vt:lpstr>
      <vt:lpstr>５.4　掲示板での誹謗中傷と管理責任</vt:lpstr>
      <vt:lpstr>5.4.2　掲示板の管理責任</vt:lpstr>
      <vt:lpstr>５.5　犯行予告に関する規制</vt:lpstr>
      <vt:lpstr>５.6　個人情報保護法</vt:lpstr>
      <vt:lpstr>5.6.1　個人情報の保護に関する法律</vt:lpstr>
      <vt:lpstr>5.6.2　個人情報の扱いに関する義務</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モバイルネットワーク時代の情報倫理 ＜近代科学社刊＞</dc:title>
  <dc:creator>T.Yamazumi</dc:creator>
  <cp:lastModifiedBy>山口 幸治</cp:lastModifiedBy>
  <cp:revision>63</cp:revision>
  <dcterms:created xsi:type="dcterms:W3CDTF">2009-10-12T01:06:00Z</dcterms:created>
  <dcterms:modified xsi:type="dcterms:W3CDTF">2015-11-30T10:32:47Z</dcterms:modified>
</cp:coreProperties>
</file>