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70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6699"/>
    <a:srgbClr val="FFCCFF"/>
    <a:srgbClr val="FFFF00"/>
    <a:srgbClr val="FF0000"/>
    <a:srgbClr val="CCFF33"/>
    <a:srgbClr val="00CC00"/>
    <a:srgbClr val="99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427B-4CBE-4F98-81F0-CEC609490F4B}" type="datetimeFigureOut">
              <a:rPr kumimoji="1" lang="ja-JP" altLang="en-US" smtClean="0"/>
              <a:t>2015/11/30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8BA74-92ED-4FB3-852B-53C91F526A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36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6B46B-75C8-4D29-BF83-B53CB65FFBC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5841165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D0C3-1727-4176-8B11-2CAD026C19C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2538336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D0C3-1727-4176-8B11-2CAD026C19C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20731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AABF89-1D21-4C8F-9361-44532C3B6F8D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5212335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618842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2FB82-E433-4F2E-B4DB-D7774B0FC62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65327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E0FBA-EA04-48AB-B48C-A787C4373DA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870854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0AEC-82CE-4EC9-AA1E-864AB5C552FF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287948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A7D-C481-4FD7-AC5B-8A80C3CC756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7886643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BDAFE-4153-48F9-9EC1-D88F6059664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5863358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6D0C3-1727-4176-8B11-2CAD026C19C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8413784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895BF-20DE-463E-80B5-73A3644610D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04965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6D0C3-1727-4176-8B11-2CAD026C19C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1837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122363"/>
            <a:ext cx="7632848" cy="2387600"/>
          </a:xfrm>
        </p:spPr>
        <p:txBody>
          <a:bodyPr>
            <a:normAutofit/>
          </a:bodyPr>
          <a:lstStyle/>
          <a:p>
            <a:r>
              <a:rPr lang="ja-JP" altLang="en-US" sz="4400" dirty="0" smtClean="0"/>
              <a:t>モバイルネットワーク時代の情報倫理</a:t>
            </a:r>
            <a:r>
              <a:rPr lang="en-US" altLang="ja-JP" sz="4400" dirty="0" smtClean="0"/>
              <a:t/>
            </a:r>
            <a:br>
              <a:rPr lang="en-US" altLang="ja-JP" sz="4400" dirty="0" smtClean="0"/>
            </a:br>
            <a:r>
              <a:rPr lang="ja-JP" altLang="en-US" sz="2000" dirty="0" smtClean="0"/>
              <a:t>［第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版］　＜近代科学社刊＞</a:t>
            </a:r>
            <a:endParaRPr lang="ja-JP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93096"/>
            <a:ext cx="6858000" cy="504056"/>
          </a:xfrm>
        </p:spPr>
        <p:txBody>
          <a:bodyPr/>
          <a:lstStyle/>
          <a:p>
            <a:r>
              <a:rPr lang="ja-JP" altLang="en-US" dirty="0" smtClean="0"/>
              <a:t>第４章　情報</a:t>
            </a:r>
            <a:r>
              <a:rPr lang="ja-JP" altLang="en-US" dirty="0"/>
              <a:t>セキュリティ（前半</a:t>
            </a:r>
            <a:r>
              <a:rPr lang="ja-JP" altLang="en-US" dirty="0" smtClean="0"/>
              <a:t>）</a:t>
            </a:r>
            <a:endParaRPr lang="ja-JP" altLang="en-US" dirty="0"/>
          </a:p>
        </p:txBody>
      </p:sp>
      <p:pic>
        <p:nvPicPr>
          <p:cNvPr id="2052" name="Picture 4" descr="16"/>
          <p:cNvPicPr>
            <a:picLocks noChangeAspect="1" noChangeArrowheads="1"/>
          </p:cNvPicPr>
          <p:nvPr/>
        </p:nvPicPr>
        <p:blipFill>
          <a:blip r:embed="rId2" cstate="print"/>
          <a:srcRect b="11836"/>
          <a:stretch>
            <a:fillRect/>
          </a:stretch>
        </p:blipFill>
        <p:spPr bwMode="auto">
          <a:xfrm>
            <a:off x="6342456" y="4471982"/>
            <a:ext cx="167266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4.3.1</a:t>
            </a:r>
            <a:r>
              <a:rPr kumimoji="1" lang="ja-JP" altLang="en-US" dirty="0" smtClean="0"/>
              <a:t>　フィルタリング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A7D-C481-4FD7-AC5B-8A80C3CC7569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81622" y="1431868"/>
            <a:ext cx="451123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パケットの通過と遮断を選別する機能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1600" y="2154508"/>
            <a:ext cx="24229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静的フィルタリング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47664" y="2618327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設定した</a:t>
            </a:r>
            <a:r>
              <a:rPr kumimoji="1" lang="en-US" altLang="ja-JP" dirty="0" smtClean="0"/>
              <a:t>IP</a:t>
            </a:r>
            <a:r>
              <a:rPr kumimoji="1" lang="ja-JP" altLang="en-US" dirty="0" smtClean="0"/>
              <a:t>アドレス・ポート番号をもつパケットのみ通過を許可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71599" y="3116214"/>
            <a:ext cx="24229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動的フィルタリング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53679" y="3652624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LAN</a:t>
            </a:r>
            <a:r>
              <a:rPr kumimoji="1" lang="ja-JP" altLang="en-US" dirty="0" smtClean="0"/>
              <a:t>内部からの送信パケットと外部からの応答パケットを照合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971599" y="4190606"/>
            <a:ext cx="61206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高度なフィルタリング：ステートフルインスペクション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47664" y="4686921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通信状態の矛盾やウィルスをチェック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1403899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4.3.2</a:t>
            </a:r>
            <a:r>
              <a:rPr kumimoji="1" lang="ja-JP" altLang="en-US" dirty="0" smtClean="0"/>
              <a:t>　ファイアウォールの種類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A7D-C481-4FD7-AC5B-8A80C3CC7569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6780" y="1703554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ゲートウェイ型ファイアウォール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86088" y="171132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LAN</a:t>
            </a:r>
            <a:r>
              <a:rPr kumimoji="1" lang="ja-JP" altLang="en-US" dirty="0" smtClean="0"/>
              <a:t>とインターネットの間に設置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471323"/>
              </p:ext>
            </p:extLst>
          </p:nvPr>
        </p:nvGraphicFramePr>
        <p:xfrm>
          <a:off x="628650" y="2359087"/>
          <a:ext cx="7399734" cy="195072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583309">
                  <a:extLst>
                    <a:ext uri="{9D8B030D-6E8A-4147-A177-3AD203B41FA5}">
                      <a16:colId xmlns="" xmlns:a16="http://schemas.microsoft.com/office/drawing/2014/main" val="3734976998"/>
                    </a:ext>
                  </a:extLst>
                </a:gridCol>
                <a:gridCol w="3816425">
                  <a:extLst>
                    <a:ext uri="{9D8B030D-6E8A-4147-A177-3AD203B41FA5}">
                      <a16:colId xmlns="" xmlns:a16="http://schemas.microsoft.com/office/drawing/2014/main" val="18299534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ゲートウェイ型ファイアウォール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機能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32089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ルータ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静的フィルタリング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6981666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ブロードバンド・ルータ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動的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フィルタリング</a:t>
                      </a:r>
                      <a:endParaRPr lang="en-US" altLang="ja-JP" sz="1600" kern="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（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ステートフル・インスペクション）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644742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</a:rPr>
                        <a:t>小規模</a:t>
                      </a:r>
                      <a:r>
                        <a:rPr lang="en-US" sz="1600" kern="100">
                          <a:solidFill>
                            <a:schemeClr val="tx1"/>
                          </a:solidFill>
                          <a:effectLst/>
                        </a:rPr>
                        <a:t>LAN</a:t>
                      </a:r>
                      <a:r>
                        <a:rPr lang="ja-JP" sz="1600" kern="100">
                          <a:solidFill>
                            <a:schemeClr val="tx1"/>
                          </a:solidFill>
                          <a:effectLst/>
                        </a:rPr>
                        <a:t>向けファイアウォール</a:t>
                      </a:r>
                      <a:endParaRPr lang="ja-JP" sz="1600" kern="10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ステートフル・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インスペクション</a:t>
                      </a:r>
                      <a:endParaRPr lang="en-US" altLang="ja-JP" sz="1600" kern="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（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データ内部のチェック）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18395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大規模</a:t>
                      </a:r>
                      <a:r>
                        <a:rPr lang="en-US" sz="1600" kern="100" dirty="0">
                          <a:solidFill>
                            <a:schemeClr val="tx1"/>
                          </a:solidFill>
                          <a:effectLst/>
                        </a:rPr>
                        <a:t>LAN</a:t>
                      </a: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向けファイアウォール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ステートフル・</a:t>
                      </a:r>
                      <a:r>
                        <a:rPr lang="ja-JP" sz="1600" kern="100" dirty="0" smtClean="0">
                          <a:solidFill>
                            <a:schemeClr val="tx1"/>
                          </a:solidFill>
                          <a:effectLst/>
                        </a:rPr>
                        <a:t>インスペクション</a:t>
                      </a:r>
                      <a:endParaRPr lang="en-US" altLang="ja-JP" sz="1600" kern="1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ja-JP" sz="1600" kern="100" dirty="0">
                          <a:solidFill>
                            <a:schemeClr val="tx1"/>
                          </a:solidFill>
                          <a:effectLst/>
                        </a:rPr>
                        <a:t>　データ内部のチェック</a:t>
                      </a:r>
                      <a:endParaRPr lang="ja-JP" sz="1600" kern="100" dirty="0">
                        <a:solidFill>
                          <a:schemeClr val="tx1"/>
                        </a:solidFill>
                        <a:effectLst/>
                        <a:latin typeface="Century" panose="02040604050505020304" pitchFamily="18" charset="0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606769781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06780" y="4692004"/>
            <a:ext cx="38884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パーソナル型ファイアウォール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9538" y="5154453"/>
            <a:ext cx="5795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・個々のパソコンに組み込まれたソフトウェア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OS</a:t>
            </a:r>
            <a:r>
              <a:rPr kumimoji="1" lang="ja-JP" altLang="en-US" dirty="0" smtClean="0"/>
              <a:t>に組み込まれたものと、市販のものがある。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7092805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4.3.3</a:t>
            </a:r>
            <a:r>
              <a:rPr kumimoji="1" lang="ja-JP" altLang="en-US" dirty="0" smtClean="0"/>
              <a:t>　公開サーバの設置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A7D-C481-4FD7-AC5B-8A80C3CC7569}" type="slidenum">
              <a:rPr lang="en-US" altLang="ja-JP" smtClean="0"/>
              <a:pPr/>
              <a:t>12</a:t>
            </a:fld>
            <a:endParaRPr lang="en-US" altLang="ja-JP"/>
          </a:p>
        </p:txBody>
      </p:sp>
      <p:grpSp>
        <p:nvGrpSpPr>
          <p:cNvPr id="5" name="グループ化 4"/>
          <p:cNvGrpSpPr>
            <a:grpSpLocks/>
          </p:cNvGrpSpPr>
          <p:nvPr/>
        </p:nvGrpSpPr>
        <p:grpSpPr bwMode="auto">
          <a:xfrm>
            <a:off x="1763688" y="3068958"/>
            <a:ext cx="5957362" cy="1520810"/>
            <a:chOff x="3482" y="5927"/>
            <a:chExt cx="5460" cy="1775"/>
          </a:xfrm>
        </p:grpSpPr>
        <p:cxnSp>
          <p:nvCxnSpPr>
            <p:cNvPr id="6" name="AutoShape 3"/>
            <p:cNvCxnSpPr>
              <a:cxnSpLocks noChangeShapeType="1"/>
            </p:cNvCxnSpPr>
            <p:nvPr/>
          </p:nvCxnSpPr>
          <p:spPr bwMode="auto">
            <a:xfrm>
              <a:off x="4742" y="6307"/>
              <a:ext cx="0" cy="3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="http://schemas.microsoft.com/office/drawing/2014/chartex" xmlns:wpc="http://schemas.microsoft.com/office/word/2010/wordprocessingCanvas">
                  <a:noFill/>
                </a14:hiddenFill>
              </a:ext>
            </a:extLst>
          </p:spPr>
        </p:cxnSp>
        <p:cxnSp>
          <p:nvCxnSpPr>
            <p:cNvPr id="7" name="AutoShape 4"/>
            <p:cNvCxnSpPr>
              <a:cxnSpLocks noChangeShapeType="1"/>
            </p:cNvCxnSpPr>
            <p:nvPr/>
          </p:nvCxnSpPr>
          <p:spPr bwMode="auto">
            <a:xfrm>
              <a:off x="4742" y="7007"/>
              <a:ext cx="0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="http://schemas.microsoft.com/office/drawing/2014/chartex" xmlns:wpc="http://schemas.microsoft.com/office/word/2010/wordprocessingCanvas">
                  <a:noFill/>
                </a14:hiddenFill>
              </a:ext>
            </a:extLst>
          </p:spPr>
        </p:cxnSp>
        <p:cxnSp>
          <p:nvCxnSpPr>
            <p:cNvPr id="8" name="AutoShape 5"/>
            <p:cNvCxnSpPr>
              <a:cxnSpLocks noChangeShapeType="1"/>
            </p:cNvCxnSpPr>
            <p:nvPr/>
          </p:nvCxnSpPr>
          <p:spPr bwMode="auto">
            <a:xfrm>
              <a:off x="5642" y="6812"/>
              <a:ext cx="202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="http://schemas.microsoft.com/office/drawing/2014/chartex" xmlns:wpc="http://schemas.microsoft.com/office/word/2010/wordprocessingCanvas">
                  <a:noFill/>
                </a14:hiddenFill>
              </a:ext>
            </a:extLst>
          </p:spPr>
        </p:cxnSp>
        <p:cxnSp>
          <p:nvCxnSpPr>
            <p:cNvPr id="9" name="AutoShape 6"/>
            <p:cNvCxnSpPr>
              <a:cxnSpLocks noChangeShapeType="1"/>
            </p:cNvCxnSpPr>
            <p:nvPr/>
          </p:nvCxnSpPr>
          <p:spPr bwMode="auto">
            <a:xfrm flipV="1">
              <a:off x="7667" y="6813"/>
              <a:ext cx="0" cy="5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cx="http://schemas.microsoft.com/office/drawing/2014/chartex" xmlns:wpc="http://schemas.microsoft.com/office/word/2010/wordprocessingCanvas">
                  <a:noFill/>
                </a14:hiddenFill>
              </a:ext>
            </a:extLst>
          </p:spPr>
        </p:cxn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3482" y="5927"/>
              <a:ext cx="2415" cy="4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600" kern="100">
                  <a:effectLst/>
                  <a:latin typeface="Century" panose="020406040505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インターネット</a:t>
              </a:r>
              <a:endParaRPr lang="ja-JP" sz="160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3482" y="7282"/>
              <a:ext cx="2505" cy="42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600" kern="100" dirty="0">
                  <a:effectLst/>
                  <a:latin typeface="Century" panose="020406040505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学内・企業内のネットワーク</a:t>
              </a:r>
              <a:endParaRPr lang="ja-JP" sz="1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6362" y="7282"/>
              <a:ext cx="2580" cy="4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600" kern="100" dirty="0">
                  <a:effectLst/>
                  <a:latin typeface="ＭＳ Ｐゴシック" panose="020B0600070205080204" pitchFamily="50" charset="-128"/>
                  <a:ea typeface="ＭＳ 明朝" panose="02020609040205080304" pitchFamily="17" charset="-128"/>
                  <a:cs typeface="Times New Roman" panose="02020603050405020304" pitchFamily="18" charset="0"/>
                </a:rPr>
                <a:t>DMZ</a:t>
              </a:r>
              <a:r>
                <a:rPr lang="ja-JP" sz="1600" kern="100" dirty="0">
                  <a:effectLst/>
                  <a:latin typeface="Century" panose="020406040505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（公開サーバ等を設置）</a:t>
              </a:r>
              <a:endParaRPr lang="ja-JP" sz="16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902" y="6612"/>
              <a:ext cx="1740" cy="4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74295" tIns="8890" rIns="74295" bIns="8890" anchor="t" anchorCtr="0" upright="1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ja-JP" sz="1600" kern="100">
                  <a:effectLst/>
                  <a:latin typeface="Century" panose="02040604050505020304" pitchFamily="18" charset="0"/>
                  <a:ea typeface="ＭＳ Ｐゴシック" panose="020B0600070205080204" pitchFamily="50" charset="-128"/>
                  <a:cs typeface="Times New Roman" panose="02020603050405020304" pitchFamily="18" charset="0"/>
                </a:rPr>
                <a:t>ファイアウォール</a:t>
              </a:r>
              <a:endParaRPr lang="ja-JP" sz="1600" kern="10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115616" y="1633023"/>
            <a:ext cx="3672408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dirty="0" smtClean="0"/>
              <a:t>DMZ</a:t>
            </a:r>
            <a:r>
              <a:rPr lang="ja-JP" altLang="ja-JP" sz="2000" dirty="0" smtClean="0"/>
              <a:t>（</a:t>
            </a:r>
            <a:r>
              <a:rPr lang="en-US" altLang="ja-JP" sz="2000" dirty="0" err="1"/>
              <a:t>DeMilitarized</a:t>
            </a:r>
            <a:r>
              <a:rPr lang="en-US" altLang="ja-JP" sz="2000" dirty="0"/>
              <a:t> Zone</a:t>
            </a:r>
            <a:r>
              <a:rPr lang="ja-JP" altLang="ja-JP" sz="2000" dirty="0"/>
              <a:t>）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64163" y="216886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dirty="0"/>
              <a:t>ファイアウォールによって外部</a:t>
            </a:r>
            <a:r>
              <a:rPr lang="en-US" altLang="ja-JP" dirty="0"/>
              <a:t>(</a:t>
            </a:r>
            <a:r>
              <a:rPr lang="ja-JP" altLang="ja-JP" dirty="0"/>
              <a:t>インターネット</a:t>
            </a:r>
            <a:r>
              <a:rPr lang="en-US" altLang="ja-JP" dirty="0"/>
              <a:t>)</a:t>
            </a:r>
            <a:r>
              <a:rPr lang="ja-JP" altLang="ja-JP" dirty="0"/>
              <a:t>からも内部</a:t>
            </a:r>
            <a:r>
              <a:rPr lang="en-US" altLang="ja-JP" dirty="0"/>
              <a:t>(</a:t>
            </a:r>
            <a:r>
              <a:rPr lang="ja-JP" altLang="ja-JP" dirty="0"/>
              <a:t>組織内ネットワーク</a:t>
            </a:r>
            <a:r>
              <a:rPr lang="en-US" altLang="ja-JP" dirty="0"/>
              <a:t>)</a:t>
            </a:r>
            <a:r>
              <a:rPr lang="ja-JP" altLang="ja-JP" dirty="0"/>
              <a:t>からも隔離された区域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115616" y="5198194"/>
            <a:ext cx="7128792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/>
              <a:t>公開するサーバ（</a:t>
            </a:r>
            <a:r>
              <a:rPr lang="en-US" altLang="ja-JP" sz="2000" dirty="0"/>
              <a:t>WWW</a:t>
            </a:r>
            <a:r>
              <a:rPr lang="ja-JP" altLang="ja-JP" sz="2000" dirty="0"/>
              <a:t>サーバ、</a:t>
            </a:r>
            <a:r>
              <a:rPr lang="en-US" altLang="ja-JP" sz="2000" dirty="0"/>
              <a:t>FTP</a:t>
            </a:r>
            <a:r>
              <a:rPr lang="ja-JP" altLang="ja-JP" sz="2000" dirty="0"/>
              <a:t>サーバ等）の設置場所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41936840"/>
      </p:ext>
    </p:extLst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 smtClean="0"/>
              <a:t>４</a:t>
            </a:r>
            <a:r>
              <a:rPr lang="en-US" altLang="ja-JP" dirty="0" smtClean="0"/>
              <a:t>.</a:t>
            </a:r>
            <a:r>
              <a:rPr lang="ja-JP" altLang="ja-JP" dirty="0" smtClean="0"/>
              <a:t>４　バックアップとファイルの管理</a:t>
            </a:r>
            <a:endParaRPr lang="ja-JP" altLang="ja-JP" dirty="0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267745" y="2364114"/>
            <a:ext cx="2659360" cy="8617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・破壊、消去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・システム障害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00034" y="3282833"/>
            <a:ext cx="392795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大容量メディアへバックアップ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502354" y="1886596"/>
            <a:ext cx="4868891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/>
              <a:t>ハードディスクのデータ・システム全体</a:t>
            </a:r>
          </a:p>
        </p:txBody>
      </p:sp>
      <p:pic>
        <p:nvPicPr>
          <p:cNvPr id="7178" name="Picture 10" descr="j023321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357298"/>
            <a:ext cx="796925" cy="1655762"/>
          </a:xfrm>
          <a:prstGeom prst="rect">
            <a:avLst/>
          </a:prstGeom>
          <a:noFill/>
        </p:spPr>
      </p:pic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6929454" y="1714488"/>
            <a:ext cx="1225550" cy="2016125"/>
          </a:xfrm>
          <a:prstGeom prst="curvedLeftArrow">
            <a:avLst>
              <a:gd name="adj1" fmla="val 32902"/>
              <a:gd name="adj2" fmla="val 65803"/>
              <a:gd name="adj3" fmla="val 33333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7180" name="AutoShape 12"/>
          <p:cNvSpPr>
            <a:spLocks noChangeArrowheads="1"/>
          </p:cNvSpPr>
          <p:nvPr/>
        </p:nvSpPr>
        <p:spPr bwMode="auto">
          <a:xfrm>
            <a:off x="997722" y="2461296"/>
            <a:ext cx="1008063" cy="78581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780850" y="3784369"/>
            <a:ext cx="4146254" cy="8921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・ダメージを最小限にとどめる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・復旧を早くする 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80850" y="5230498"/>
            <a:ext cx="7890670" cy="784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latin typeface="ＭＳ Ｐゴシック" charset="-128"/>
              </a:rPr>
              <a:t>・ファイルやフォルダをエクスプローラなどでコピー</a:t>
            </a:r>
          </a:p>
          <a:p>
            <a:pPr>
              <a:spcBef>
                <a:spcPct val="50000"/>
              </a:spcBef>
            </a:pPr>
            <a:r>
              <a:rPr lang="ja-JP" altLang="en-US" dirty="0">
                <a:latin typeface="ＭＳ Ｐゴシック" charset="-128"/>
              </a:rPr>
              <a:t>・</a:t>
            </a:r>
            <a:r>
              <a:rPr lang="en-US" altLang="ja-JP" dirty="0">
                <a:latin typeface="ＭＳ Ｐゴシック" charset="-128"/>
              </a:rPr>
              <a:t>Windows</a:t>
            </a:r>
            <a:r>
              <a:rPr lang="ja-JP" altLang="en-US" dirty="0">
                <a:latin typeface="ＭＳ Ｐゴシック" charset="-128"/>
              </a:rPr>
              <a:t>のバックアップユーティリティの活用　（初心者向け）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500034" y="4773443"/>
            <a:ext cx="2703814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バックアップの方法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1472" y="1326298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4.4.1</a:t>
            </a:r>
            <a:r>
              <a:rPr lang="ja-JP" altLang="ja-JP" sz="2000" dirty="0">
                <a:latin typeface="+mj-lt"/>
              </a:rPr>
              <a:t>　パーソナル機のバックアップ</a:t>
            </a:r>
            <a:endParaRPr kumimoji="1" lang="ja-JP" altLang="en-US" sz="2000" dirty="0">
              <a:latin typeface="+mj-lt"/>
            </a:endParaRPr>
          </a:p>
        </p:txBody>
      </p:sp>
      <p:pic>
        <p:nvPicPr>
          <p:cNvPr id="7189" name="Picture 21" descr="C:\Users\t-ymzm\AppData\Local\Microsoft\Windows\Temporary Internet Files\Content.IE5\IM1SPE99\MCj042607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286124"/>
            <a:ext cx="1319847" cy="153669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38171"/>
          </a:xfrm>
        </p:spPr>
        <p:txBody>
          <a:bodyPr/>
          <a:lstStyle/>
          <a:p>
            <a:r>
              <a:rPr lang="en-US" altLang="ja-JP" dirty="0" smtClean="0"/>
              <a:t>4.4.2</a:t>
            </a:r>
            <a:r>
              <a:rPr lang="ja-JP" altLang="en-US" dirty="0"/>
              <a:t>　サーバ機のバックアップ</a:t>
            </a:r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35C3-E65E-4F4B-A6D2-ED3E796497BB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00034" y="1357298"/>
            <a:ext cx="3652855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大容量機のバックアップ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143108" y="1928802"/>
            <a:ext cx="2212868" cy="8921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・サーバ機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・データベース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500034" y="3071810"/>
            <a:ext cx="3999958" cy="4667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>
                <a:solidFill>
                  <a:schemeClr val="tx1"/>
                </a:solidFill>
              </a:rPr>
              <a:t>DAT</a:t>
            </a:r>
            <a:r>
              <a:rPr lang="ja-JP" altLang="en-US" sz="2400" b="1" dirty="0" err="1">
                <a:solidFill>
                  <a:schemeClr val="tx1"/>
                </a:solidFill>
              </a:rPr>
              <a:t>、</a:t>
            </a:r>
            <a:r>
              <a:rPr lang="en-US" altLang="ja-JP" sz="2400" b="1" dirty="0">
                <a:solidFill>
                  <a:schemeClr val="tx1"/>
                </a:solidFill>
              </a:rPr>
              <a:t>DVD-R</a:t>
            </a:r>
            <a:r>
              <a:rPr lang="ja-JP" altLang="en-US" sz="2400" b="1" dirty="0" err="1">
                <a:solidFill>
                  <a:schemeClr val="tx1"/>
                </a:solidFill>
              </a:rPr>
              <a:t>、</a:t>
            </a:r>
            <a:r>
              <a:rPr lang="ja-JP" altLang="en-US" sz="2400" b="1" dirty="0">
                <a:solidFill>
                  <a:schemeClr val="tx1"/>
                </a:solidFill>
              </a:rPr>
              <a:t>磁気テープ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857224" y="1928802"/>
            <a:ext cx="1008063" cy="1008062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5429256" y="1357298"/>
            <a:ext cx="3486156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>
                <a:solidFill>
                  <a:schemeClr val="tx1"/>
                </a:solidFill>
              </a:rPr>
              <a:t>RAID</a:t>
            </a:r>
            <a:r>
              <a:rPr lang="ja-JP" altLang="en-US" sz="2400" b="1" dirty="0">
                <a:solidFill>
                  <a:schemeClr val="tx1"/>
                </a:solidFill>
              </a:rPr>
              <a:t>（ミラーリング）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4214810" y="1214422"/>
            <a:ext cx="1008062" cy="792162"/>
          </a:xfrm>
          <a:prstGeom prst="rightArrow">
            <a:avLst>
              <a:gd name="adj1" fmla="val 50000"/>
              <a:gd name="adj2" fmla="val 31814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214942" y="1928802"/>
            <a:ext cx="3781425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/>
              <a:t>・ハードディスクを二重化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・書き込みが同時に行われる</a:t>
            </a:r>
          </a:p>
          <a:p>
            <a:pPr>
              <a:spcBef>
                <a:spcPct val="50000"/>
              </a:spcBef>
            </a:pPr>
            <a:r>
              <a:rPr lang="ja-JP" altLang="en-US"/>
              <a:t>・一方が故障しても他方を使用可</a:t>
            </a: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5422912" y="4510088"/>
            <a:ext cx="1081087" cy="935037"/>
          </a:xfrm>
          <a:prstGeom prst="can">
            <a:avLst>
              <a:gd name="adj" fmla="val 25000"/>
            </a:avLst>
          </a:prstGeom>
          <a:solidFill>
            <a:srgbClr val="66FF33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2400"/>
              <a:t>データ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7294574" y="4510088"/>
            <a:ext cx="1081088" cy="935037"/>
          </a:xfrm>
          <a:prstGeom prst="can">
            <a:avLst>
              <a:gd name="adj" fmla="val 25000"/>
            </a:avLst>
          </a:prstGeom>
          <a:solidFill>
            <a:srgbClr val="66FF33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2400"/>
              <a:t>データ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6215074" y="3429000"/>
            <a:ext cx="1295400" cy="576263"/>
          </a:xfrm>
          <a:prstGeom prst="foldedCorner">
            <a:avLst>
              <a:gd name="adj" fmla="val 12500"/>
            </a:avLst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ja-JP" altLang="en-US" sz="2400"/>
              <a:t>データ</a:t>
            </a:r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6862774" y="4005263"/>
            <a:ext cx="0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5999174" y="4221163"/>
            <a:ext cx="187166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5999174" y="4221163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7870837" y="4221163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5135574" y="5518150"/>
            <a:ext cx="1728788" cy="406400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データディスク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6935799" y="5518150"/>
            <a:ext cx="1979613" cy="406400"/>
          </a:xfrm>
          <a:prstGeom prst="rect">
            <a:avLst/>
          </a:prstGeom>
          <a:noFill/>
          <a:ln w="9525"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チェックディスク</a:t>
            </a:r>
          </a:p>
        </p:txBody>
      </p:sp>
      <p:pic>
        <p:nvPicPr>
          <p:cNvPr id="8216" name="Picture 24" descr="j025214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714752"/>
            <a:ext cx="1223963" cy="823913"/>
          </a:xfrm>
          <a:prstGeom prst="rect">
            <a:avLst/>
          </a:prstGeom>
          <a:noFill/>
        </p:spPr>
      </p:pic>
      <p:pic>
        <p:nvPicPr>
          <p:cNvPr id="8220" name="Picture 28" descr="MCj029101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91317">
            <a:off x="3017389" y="4625881"/>
            <a:ext cx="1085961" cy="831669"/>
          </a:xfrm>
          <a:prstGeom prst="rect">
            <a:avLst/>
          </a:prstGeom>
          <a:noFill/>
        </p:spPr>
      </p:pic>
      <p:sp>
        <p:nvSpPr>
          <p:cNvPr id="8222" name="AutoShape 30"/>
          <p:cNvSpPr>
            <a:spLocks noChangeArrowheads="1"/>
          </p:cNvSpPr>
          <p:nvPr/>
        </p:nvSpPr>
        <p:spPr bwMode="auto">
          <a:xfrm>
            <a:off x="1785918" y="3929066"/>
            <a:ext cx="936625" cy="1439863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8223" name="Picture 31" descr="C:\Users\t-ymzm\AppData\Local\Microsoft\Windows\Temporary Internet Files\Low\Content.IE5\9CPLSZS2\j0434845[2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929066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8" name="AutoShape 32"/>
          <p:cNvSpPr>
            <a:spLocks noChangeArrowheads="1"/>
          </p:cNvSpPr>
          <p:nvPr/>
        </p:nvSpPr>
        <p:spPr bwMode="auto">
          <a:xfrm>
            <a:off x="5286380" y="2857496"/>
            <a:ext cx="3529013" cy="273685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642910" y="2928934"/>
            <a:ext cx="3529012" cy="266541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4.4.3</a:t>
            </a:r>
            <a:r>
              <a:rPr lang="ja-JP" altLang="en-US" dirty="0"/>
              <a:t>　通常のファイル管理</a:t>
            </a:r>
          </a:p>
        </p:txBody>
      </p:sp>
      <p:sp>
        <p:nvSpPr>
          <p:cNvPr id="49" name="フッター プレースホルダ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8" name="スライド番号プレースホルダ 47"/>
          <p:cNvSpPr>
            <a:spLocks noGrp="1"/>
          </p:cNvSpPr>
          <p:nvPr>
            <p:ph type="sldNum" sz="quarter" idx="12"/>
          </p:nvPr>
        </p:nvSpPr>
        <p:spPr>
          <a:xfrm>
            <a:off x="6593349" y="6375608"/>
            <a:ext cx="1981200" cy="365760"/>
          </a:xfrm>
        </p:spPr>
        <p:txBody>
          <a:bodyPr/>
          <a:lstStyle/>
          <a:p>
            <a:fld id="{851235C3-E65E-4F4B-A6D2-ED3E796497BB}" type="slidenum">
              <a:rPr lang="en-US" altLang="ja-JP" smtClean="0"/>
              <a:pPr/>
              <a:t>15</a:t>
            </a:fld>
            <a:endParaRPr lang="en-US" altLang="ja-JP" dirty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0034" y="1358828"/>
            <a:ext cx="4786346" cy="12003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dirty="0"/>
              <a:t>１．ファイルのコピー、移動、消去。</a:t>
            </a:r>
          </a:p>
          <a:p>
            <a:r>
              <a:rPr lang="ja-JP" altLang="en-US" dirty="0"/>
              <a:t>２．フォルダの作成、ファイルをまとめ。</a:t>
            </a:r>
          </a:p>
          <a:p>
            <a:r>
              <a:rPr lang="ja-JP" altLang="en-US" dirty="0"/>
              <a:t>３．外部メディアとデータをやり取り。</a:t>
            </a:r>
          </a:p>
          <a:p>
            <a:r>
              <a:rPr lang="ja-JP" altLang="en-US" dirty="0"/>
              <a:t>４．フォルダのカテゴリ別分類、階層化。</a:t>
            </a:r>
          </a:p>
        </p:txBody>
      </p:sp>
      <p:sp>
        <p:nvSpPr>
          <p:cNvPr id="9221" name="File"/>
          <p:cNvSpPr>
            <a:spLocks noEditPoints="1" noChangeArrowheads="1"/>
          </p:cNvSpPr>
          <p:nvPr/>
        </p:nvSpPr>
        <p:spPr bwMode="auto">
          <a:xfrm>
            <a:off x="6005518" y="3001958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22" name="File"/>
          <p:cNvSpPr>
            <a:spLocks noEditPoints="1" noChangeArrowheads="1"/>
          </p:cNvSpPr>
          <p:nvPr/>
        </p:nvSpPr>
        <p:spPr bwMode="auto">
          <a:xfrm>
            <a:off x="6005518" y="3649658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24" name="File"/>
          <p:cNvSpPr>
            <a:spLocks noEditPoints="1" noChangeArrowheads="1"/>
          </p:cNvSpPr>
          <p:nvPr/>
        </p:nvSpPr>
        <p:spPr bwMode="auto">
          <a:xfrm>
            <a:off x="1476375" y="4584697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25" name="File"/>
          <p:cNvSpPr>
            <a:spLocks noEditPoints="1" noChangeArrowheads="1"/>
          </p:cNvSpPr>
          <p:nvPr/>
        </p:nvSpPr>
        <p:spPr bwMode="auto">
          <a:xfrm>
            <a:off x="900112" y="46561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26" name="File"/>
          <p:cNvSpPr>
            <a:spLocks noEditPoints="1" noChangeArrowheads="1"/>
          </p:cNvSpPr>
          <p:nvPr/>
        </p:nvSpPr>
        <p:spPr bwMode="auto">
          <a:xfrm>
            <a:off x="2628900" y="37925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27" name="File"/>
          <p:cNvSpPr>
            <a:spLocks noEditPoints="1" noChangeArrowheads="1"/>
          </p:cNvSpPr>
          <p:nvPr/>
        </p:nvSpPr>
        <p:spPr bwMode="auto">
          <a:xfrm>
            <a:off x="1476375" y="3287710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0" name="File"/>
          <p:cNvSpPr>
            <a:spLocks noEditPoints="1" noChangeArrowheads="1"/>
          </p:cNvSpPr>
          <p:nvPr/>
        </p:nvSpPr>
        <p:spPr bwMode="auto">
          <a:xfrm>
            <a:off x="2484437" y="48720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1" name="File"/>
          <p:cNvSpPr>
            <a:spLocks noEditPoints="1" noChangeArrowheads="1"/>
          </p:cNvSpPr>
          <p:nvPr/>
        </p:nvSpPr>
        <p:spPr bwMode="auto">
          <a:xfrm>
            <a:off x="971550" y="35766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3" name="File"/>
          <p:cNvSpPr>
            <a:spLocks noEditPoints="1" noChangeArrowheads="1"/>
          </p:cNvSpPr>
          <p:nvPr/>
        </p:nvSpPr>
        <p:spPr bwMode="auto">
          <a:xfrm>
            <a:off x="7661280" y="3146421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4" name="File"/>
          <p:cNvSpPr>
            <a:spLocks noEditPoints="1" noChangeArrowheads="1"/>
          </p:cNvSpPr>
          <p:nvPr/>
        </p:nvSpPr>
        <p:spPr bwMode="auto">
          <a:xfrm>
            <a:off x="7661280" y="3506783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5" name="File"/>
          <p:cNvSpPr>
            <a:spLocks noEditPoints="1" noChangeArrowheads="1"/>
          </p:cNvSpPr>
          <p:nvPr/>
        </p:nvSpPr>
        <p:spPr bwMode="auto">
          <a:xfrm>
            <a:off x="7661280" y="4225921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6" name="File"/>
          <p:cNvSpPr>
            <a:spLocks noEditPoints="1" noChangeArrowheads="1"/>
          </p:cNvSpPr>
          <p:nvPr/>
        </p:nvSpPr>
        <p:spPr bwMode="auto">
          <a:xfrm>
            <a:off x="7661280" y="3865558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7" name="File"/>
          <p:cNvSpPr>
            <a:spLocks noEditPoints="1" noChangeArrowheads="1"/>
          </p:cNvSpPr>
          <p:nvPr/>
        </p:nvSpPr>
        <p:spPr bwMode="auto">
          <a:xfrm>
            <a:off x="7661280" y="4946646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39" name="File"/>
          <p:cNvSpPr>
            <a:spLocks noEditPoints="1" noChangeArrowheads="1"/>
          </p:cNvSpPr>
          <p:nvPr/>
        </p:nvSpPr>
        <p:spPr bwMode="auto">
          <a:xfrm>
            <a:off x="7661280" y="4586283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1" name="File"/>
          <p:cNvSpPr>
            <a:spLocks noEditPoints="1" noChangeArrowheads="1"/>
          </p:cNvSpPr>
          <p:nvPr/>
        </p:nvSpPr>
        <p:spPr bwMode="auto">
          <a:xfrm>
            <a:off x="1908175" y="4513260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2" name="File"/>
          <p:cNvSpPr>
            <a:spLocks noEditPoints="1" noChangeArrowheads="1"/>
          </p:cNvSpPr>
          <p:nvPr/>
        </p:nvSpPr>
        <p:spPr bwMode="auto">
          <a:xfrm>
            <a:off x="2700337" y="33607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3" name="File"/>
          <p:cNvSpPr>
            <a:spLocks noEditPoints="1" noChangeArrowheads="1"/>
          </p:cNvSpPr>
          <p:nvPr/>
        </p:nvSpPr>
        <p:spPr bwMode="auto">
          <a:xfrm>
            <a:off x="2987675" y="3721097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4" name="File"/>
          <p:cNvSpPr>
            <a:spLocks noEditPoints="1" noChangeArrowheads="1"/>
          </p:cNvSpPr>
          <p:nvPr/>
        </p:nvSpPr>
        <p:spPr bwMode="auto">
          <a:xfrm>
            <a:off x="2268537" y="4224335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5" name="File"/>
          <p:cNvSpPr>
            <a:spLocks noEditPoints="1" noChangeArrowheads="1"/>
          </p:cNvSpPr>
          <p:nvPr/>
        </p:nvSpPr>
        <p:spPr bwMode="auto">
          <a:xfrm>
            <a:off x="1331912" y="4368797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>
            <a:off x="4357686" y="3786190"/>
            <a:ext cx="863600" cy="1008063"/>
          </a:xfrm>
          <a:prstGeom prst="right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9252" name="File"/>
          <p:cNvSpPr>
            <a:spLocks noEditPoints="1" noChangeArrowheads="1"/>
          </p:cNvSpPr>
          <p:nvPr/>
        </p:nvSpPr>
        <p:spPr bwMode="auto">
          <a:xfrm>
            <a:off x="6005518" y="4730746"/>
            <a:ext cx="863600" cy="574675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54" name="File"/>
          <p:cNvSpPr>
            <a:spLocks noEditPoints="1" noChangeArrowheads="1"/>
          </p:cNvSpPr>
          <p:nvPr/>
        </p:nvSpPr>
        <p:spPr bwMode="auto">
          <a:xfrm>
            <a:off x="7661280" y="5307008"/>
            <a:ext cx="504825" cy="285750"/>
          </a:xfrm>
          <a:custGeom>
            <a:avLst/>
            <a:gdLst>
              <a:gd name="T0" fmla="*/ 10981 w 21600"/>
              <a:gd name="T1" fmla="*/ 3240 h 21600"/>
              <a:gd name="T2" fmla="*/ 0 w 21600"/>
              <a:gd name="T3" fmla="*/ 10800 h 21600"/>
              <a:gd name="T4" fmla="*/ 10800 w 21600"/>
              <a:gd name="T5" fmla="*/ 21600 h 21600"/>
              <a:gd name="T6" fmla="*/ 21600 w 21600"/>
              <a:gd name="T7" fmla="*/ 10800 h 21600"/>
              <a:gd name="T8" fmla="*/ 0 w 21600"/>
              <a:gd name="T9" fmla="*/ 21600 h 21600"/>
              <a:gd name="T10" fmla="*/ 21600 w 21600"/>
              <a:gd name="T11" fmla="*/ 21600 h 21600"/>
              <a:gd name="T12" fmla="*/ 1086 w 21600"/>
              <a:gd name="T13" fmla="*/ 4628 h 21600"/>
              <a:gd name="T14" fmla="*/ 20635 w 21600"/>
              <a:gd name="T15" fmla="*/ 2028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9790" y="3240"/>
                </a:moveTo>
                <a:cubicBezTo>
                  <a:pt x="10981" y="3240"/>
                  <a:pt x="9171" y="3240"/>
                  <a:pt x="9050" y="3086"/>
                </a:cubicBezTo>
                <a:cubicBezTo>
                  <a:pt x="9050" y="2931"/>
                  <a:pt x="8930" y="2777"/>
                  <a:pt x="8930" y="2469"/>
                </a:cubicBezTo>
                <a:cubicBezTo>
                  <a:pt x="8930" y="2160"/>
                  <a:pt x="8809" y="1851"/>
                  <a:pt x="8688" y="1389"/>
                </a:cubicBezTo>
                <a:cubicBezTo>
                  <a:pt x="8568" y="1080"/>
                  <a:pt x="8326" y="771"/>
                  <a:pt x="8085" y="463"/>
                </a:cubicBezTo>
                <a:cubicBezTo>
                  <a:pt x="7723" y="154"/>
                  <a:pt x="7361" y="0"/>
                  <a:pt x="7361" y="0"/>
                </a:cubicBezTo>
                <a:cubicBezTo>
                  <a:pt x="7361" y="0"/>
                  <a:pt x="2293" y="0"/>
                  <a:pt x="2051" y="154"/>
                </a:cubicBezTo>
                <a:cubicBezTo>
                  <a:pt x="1689" y="309"/>
                  <a:pt x="1448" y="463"/>
                  <a:pt x="1327" y="771"/>
                </a:cubicBezTo>
                <a:cubicBezTo>
                  <a:pt x="1207" y="1080"/>
                  <a:pt x="1086" y="1389"/>
                  <a:pt x="965" y="1697"/>
                </a:cubicBezTo>
                <a:cubicBezTo>
                  <a:pt x="845" y="2160"/>
                  <a:pt x="724" y="2314"/>
                  <a:pt x="724" y="2469"/>
                </a:cubicBezTo>
                <a:cubicBezTo>
                  <a:pt x="603" y="2623"/>
                  <a:pt x="603" y="2777"/>
                  <a:pt x="483" y="2931"/>
                </a:cubicBezTo>
                <a:cubicBezTo>
                  <a:pt x="483" y="3086"/>
                  <a:pt x="362" y="3240"/>
                  <a:pt x="241" y="3240"/>
                </a:cubicBezTo>
                <a:lnTo>
                  <a:pt x="0" y="3394"/>
                </a:lnTo>
                <a:lnTo>
                  <a:pt x="0" y="3703"/>
                </a:lnTo>
                <a:lnTo>
                  <a:pt x="0" y="10800"/>
                </a:lnTo>
                <a:lnTo>
                  <a:pt x="0" y="21600"/>
                </a:lnTo>
                <a:lnTo>
                  <a:pt x="10981" y="21600"/>
                </a:lnTo>
                <a:lnTo>
                  <a:pt x="21600" y="21600"/>
                </a:lnTo>
                <a:lnTo>
                  <a:pt x="21600" y="10800"/>
                </a:lnTo>
                <a:lnTo>
                  <a:pt x="21600" y="5246"/>
                </a:lnTo>
                <a:lnTo>
                  <a:pt x="21600" y="4783"/>
                </a:lnTo>
                <a:cubicBezTo>
                  <a:pt x="21479" y="4320"/>
                  <a:pt x="21359" y="4011"/>
                  <a:pt x="21117" y="3703"/>
                </a:cubicBezTo>
                <a:cubicBezTo>
                  <a:pt x="20876" y="3549"/>
                  <a:pt x="20514" y="3394"/>
                  <a:pt x="20152" y="3240"/>
                </a:cubicBez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ja-JP" altLang="en-US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6942143" y="3290883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6942143" y="4010021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6942143" y="5091108"/>
            <a:ext cx="7191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58" name="Line 42"/>
          <p:cNvSpPr>
            <a:spLocks noChangeShapeType="1"/>
          </p:cNvSpPr>
          <p:nvPr/>
        </p:nvSpPr>
        <p:spPr bwMode="auto">
          <a:xfrm flipH="1" flipV="1">
            <a:off x="7302505" y="3290883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 flipV="1">
            <a:off x="7302505" y="3649658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H="1" flipV="1">
            <a:off x="7302505" y="4370383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 flipH="1" flipV="1">
            <a:off x="7302505" y="4730746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 flipH="1" flipV="1">
            <a:off x="7302505" y="5449883"/>
            <a:ext cx="3587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3" name="Line 47"/>
          <p:cNvSpPr>
            <a:spLocks noChangeShapeType="1"/>
          </p:cNvSpPr>
          <p:nvPr/>
        </p:nvSpPr>
        <p:spPr bwMode="auto">
          <a:xfrm flipH="1" flipV="1">
            <a:off x="7302505" y="4010021"/>
            <a:ext cx="0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 flipH="1" flipV="1">
            <a:off x="7302505" y="5091108"/>
            <a:ext cx="0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5" name="cddrive"/>
          <p:cNvSpPr>
            <a:spLocks noEditPoints="1" noChangeArrowheads="1"/>
          </p:cNvSpPr>
          <p:nvPr/>
        </p:nvSpPr>
        <p:spPr bwMode="auto">
          <a:xfrm>
            <a:off x="6786578" y="1285860"/>
            <a:ext cx="1809750" cy="90487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10800 h 21600"/>
              <a:gd name="T4" fmla="*/ 10800 w 21600"/>
              <a:gd name="T5" fmla="*/ 21600 h 21600"/>
              <a:gd name="T6" fmla="*/ 0 w 21600"/>
              <a:gd name="T7" fmla="*/ 10800 h 21600"/>
              <a:gd name="T8" fmla="*/ 686 w 21600"/>
              <a:gd name="T9" fmla="*/ 23059 h 21600"/>
              <a:gd name="T10" fmla="*/ 21005 w 21600"/>
              <a:gd name="T11" fmla="*/ 3050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2563" y="12259"/>
                </a:moveTo>
                <a:lnTo>
                  <a:pt x="2563" y="12843"/>
                </a:lnTo>
                <a:lnTo>
                  <a:pt x="2746" y="13427"/>
                </a:lnTo>
                <a:lnTo>
                  <a:pt x="2929" y="14303"/>
                </a:lnTo>
                <a:lnTo>
                  <a:pt x="3112" y="14886"/>
                </a:lnTo>
                <a:lnTo>
                  <a:pt x="3478" y="15470"/>
                </a:lnTo>
                <a:lnTo>
                  <a:pt x="3844" y="16054"/>
                </a:lnTo>
                <a:lnTo>
                  <a:pt x="4393" y="16638"/>
                </a:lnTo>
                <a:lnTo>
                  <a:pt x="4942" y="17222"/>
                </a:lnTo>
                <a:lnTo>
                  <a:pt x="5492" y="17514"/>
                </a:lnTo>
                <a:lnTo>
                  <a:pt x="6224" y="18097"/>
                </a:lnTo>
                <a:lnTo>
                  <a:pt x="6773" y="18389"/>
                </a:lnTo>
                <a:lnTo>
                  <a:pt x="7505" y="18681"/>
                </a:lnTo>
                <a:lnTo>
                  <a:pt x="8237" y="18973"/>
                </a:lnTo>
                <a:lnTo>
                  <a:pt x="9153" y="18973"/>
                </a:lnTo>
                <a:lnTo>
                  <a:pt x="9885" y="19265"/>
                </a:lnTo>
                <a:lnTo>
                  <a:pt x="10800" y="19265"/>
                </a:lnTo>
                <a:lnTo>
                  <a:pt x="11532" y="19265"/>
                </a:lnTo>
                <a:lnTo>
                  <a:pt x="12447" y="18973"/>
                </a:lnTo>
                <a:lnTo>
                  <a:pt x="13180" y="18973"/>
                </a:lnTo>
                <a:lnTo>
                  <a:pt x="13912" y="18681"/>
                </a:lnTo>
                <a:lnTo>
                  <a:pt x="14644" y="18389"/>
                </a:lnTo>
                <a:lnTo>
                  <a:pt x="15376" y="18097"/>
                </a:lnTo>
                <a:lnTo>
                  <a:pt x="16108" y="17514"/>
                </a:lnTo>
                <a:lnTo>
                  <a:pt x="16658" y="17222"/>
                </a:lnTo>
                <a:lnTo>
                  <a:pt x="17207" y="16638"/>
                </a:lnTo>
                <a:lnTo>
                  <a:pt x="17573" y="16054"/>
                </a:lnTo>
                <a:lnTo>
                  <a:pt x="18122" y="15470"/>
                </a:lnTo>
                <a:lnTo>
                  <a:pt x="18305" y="14886"/>
                </a:lnTo>
                <a:lnTo>
                  <a:pt x="18671" y="14303"/>
                </a:lnTo>
                <a:lnTo>
                  <a:pt x="18854" y="13427"/>
                </a:lnTo>
                <a:lnTo>
                  <a:pt x="19037" y="12843"/>
                </a:lnTo>
                <a:lnTo>
                  <a:pt x="19037" y="12259"/>
                </a:lnTo>
                <a:lnTo>
                  <a:pt x="2563" y="12259"/>
                </a:lnTo>
                <a:close/>
              </a:path>
              <a:path w="21600" h="21600" extrusionOk="0">
                <a:moveTo>
                  <a:pt x="2563" y="12259"/>
                </a:moveTo>
                <a:lnTo>
                  <a:pt x="9153" y="12259"/>
                </a:lnTo>
                <a:lnTo>
                  <a:pt x="9153" y="12551"/>
                </a:lnTo>
                <a:lnTo>
                  <a:pt x="9336" y="12843"/>
                </a:lnTo>
                <a:lnTo>
                  <a:pt x="9519" y="13135"/>
                </a:lnTo>
                <a:lnTo>
                  <a:pt x="9702" y="13135"/>
                </a:lnTo>
                <a:lnTo>
                  <a:pt x="9885" y="13427"/>
                </a:lnTo>
                <a:lnTo>
                  <a:pt x="10068" y="13719"/>
                </a:lnTo>
                <a:lnTo>
                  <a:pt x="10434" y="13719"/>
                </a:lnTo>
                <a:lnTo>
                  <a:pt x="10800" y="13719"/>
                </a:lnTo>
                <a:lnTo>
                  <a:pt x="10983" y="13719"/>
                </a:lnTo>
                <a:lnTo>
                  <a:pt x="11349" y="13719"/>
                </a:lnTo>
                <a:lnTo>
                  <a:pt x="11715" y="13427"/>
                </a:lnTo>
                <a:lnTo>
                  <a:pt x="11898" y="13135"/>
                </a:lnTo>
                <a:lnTo>
                  <a:pt x="12081" y="13135"/>
                </a:lnTo>
                <a:lnTo>
                  <a:pt x="12264" y="12843"/>
                </a:lnTo>
                <a:lnTo>
                  <a:pt x="12264" y="12551"/>
                </a:lnTo>
                <a:lnTo>
                  <a:pt x="12264" y="12259"/>
                </a:lnTo>
                <a:lnTo>
                  <a:pt x="9153" y="12259"/>
                </a:lnTo>
                <a:close/>
              </a:path>
              <a:path w="21600" h="21600" extrusionOk="0">
                <a:moveTo>
                  <a:pt x="21600" y="7589"/>
                </a:moveTo>
                <a:lnTo>
                  <a:pt x="17756" y="0"/>
                </a:lnTo>
                <a:lnTo>
                  <a:pt x="10800" y="0"/>
                </a:lnTo>
                <a:lnTo>
                  <a:pt x="3844" y="0"/>
                </a:lnTo>
                <a:lnTo>
                  <a:pt x="0" y="7589"/>
                </a:lnTo>
                <a:lnTo>
                  <a:pt x="0" y="10800"/>
                </a:lnTo>
                <a:lnTo>
                  <a:pt x="0" y="18097"/>
                </a:lnTo>
                <a:lnTo>
                  <a:pt x="1464" y="18097"/>
                </a:lnTo>
                <a:lnTo>
                  <a:pt x="1464" y="21600"/>
                </a:lnTo>
                <a:lnTo>
                  <a:pt x="10800" y="21600"/>
                </a:lnTo>
                <a:lnTo>
                  <a:pt x="19953" y="21600"/>
                </a:lnTo>
                <a:lnTo>
                  <a:pt x="19953" y="18097"/>
                </a:lnTo>
                <a:lnTo>
                  <a:pt x="21600" y="18097"/>
                </a:lnTo>
                <a:lnTo>
                  <a:pt x="21600" y="11092"/>
                </a:lnTo>
                <a:lnTo>
                  <a:pt x="21600" y="7589"/>
                </a:lnTo>
              </a:path>
              <a:path w="21600" h="21600" extrusionOk="0">
                <a:moveTo>
                  <a:pt x="1647" y="18097"/>
                </a:moveTo>
                <a:lnTo>
                  <a:pt x="6407" y="18097"/>
                </a:lnTo>
                <a:moveTo>
                  <a:pt x="19953" y="18097"/>
                </a:moveTo>
                <a:lnTo>
                  <a:pt x="15010" y="18097"/>
                </a:lnTo>
                <a:moveTo>
                  <a:pt x="0" y="7589"/>
                </a:moveTo>
                <a:lnTo>
                  <a:pt x="21417" y="7589"/>
                </a:lnTo>
                <a:lnTo>
                  <a:pt x="21600" y="7589"/>
                </a:lnTo>
              </a:path>
            </a:pathLst>
          </a:cu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9266" name="Line 50"/>
          <p:cNvSpPr>
            <a:spLocks noChangeShapeType="1"/>
          </p:cNvSpPr>
          <p:nvPr/>
        </p:nvSpPr>
        <p:spPr bwMode="auto">
          <a:xfrm>
            <a:off x="6000760" y="1857364"/>
            <a:ext cx="6477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7" name="Line 51"/>
          <p:cNvSpPr>
            <a:spLocks noChangeShapeType="1"/>
          </p:cNvSpPr>
          <p:nvPr/>
        </p:nvSpPr>
        <p:spPr bwMode="auto">
          <a:xfrm flipV="1">
            <a:off x="3571868" y="2714620"/>
            <a:ext cx="0" cy="50006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69" name="Line 53"/>
          <p:cNvSpPr>
            <a:spLocks noChangeShapeType="1"/>
          </p:cNvSpPr>
          <p:nvPr/>
        </p:nvSpPr>
        <p:spPr bwMode="auto">
          <a:xfrm flipH="1">
            <a:off x="3571868" y="271462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70" name="Line 54"/>
          <p:cNvSpPr>
            <a:spLocks noChangeShapeType="1"/>
          </p:cNvSpPr>
          <p:nvPr/>
        </p:nvSpPr>
        <p:spPr bwMode="auto">
          <a:xfrm flipH="1" flipV="1">
            <a:off x="6000760" y="1857364"/>
            <a:ext cx="0" cy="85725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71" name="Text Box 55"/>
          <p:cNvSpPr txBox="1">
            <a:spLocks noChangeArrowheads="1"/>
          </p:cNvSpPr>
          <p:nvPr/>
        </p:nvSpPr>
        <p:spPr bwMode="auto">
          <a:xfrm>
            <a:off x="428596" y="5715016"/>
            <a:ext cx="3743326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</a:rPr>
              <a:t>フォルダの整理ができて</a:t>
            </a:r>
            <a:r>
              <a:rPr lang="ja-JP" altLang="en-US" sz="2000" dirty="0" smtClean="0">
                <a:solidFill>
                  <a:schemeClr val="tx1"/>
                </a:solidFill>
              </a:rPr>
              <a:t>いない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9272" name="Text Box 56"/>
          <p:cNvSpPr txBox="1">
            <a:spLocks noChangeArrowheads="1"/>
          </p:cNvSpPr>
          <p:nvPr/>
        </p:nvSpPr>
        <p:spPr bwMode="auto">
          <a:xfrm>
            <a:off x="5286379" y="5713409"/>
            <a:ext cx="3529013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</a:rPr>
              <a:t>カテゴリ別分類・階層化</a:t>
            </a:r>
          </a:p>
        </p:txBody>
      </p:sp>
      <p:sp>
        <p:nvSpPr>
          <p:cNvPr id="9273" name="Text Box 57"/>
          <p:cNvSpPr txBox="1">
            <a:spLocks noChangeArrowheads="1"/>
          </p:cNvSpPr>
          <p:nvPr/>
        </p:nvSpPr>
        <p:spPr bwMode="auto">
          <a:xfrm>
            <a:off x="6929454" y="2285992"/>
            <a:ext cx="1512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外部メディア</a:t>
            </a:r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４</a:t>
            </a:r>
            <a:r>
              <a:rPr lang="en-US" altLang="ja-JP" dirty="0" smtClean="0"/>
              <a:t>.</a:t>
            </a:r>
            <a:r>
              <a:rPr lang="ja-JP" altLang="en-US" dirty="0"/>
              <a:t>１　情報セキュリティとは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2156796"/>
            <a:ext cx="7312896" cy="922943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sz="2400" dirty="0"/>
              <a:t>不正</a:t>
            </a:r>
            <a:r>
              <a:rPr lang="ja-JP" altLang="en-US" sz="2400" dirty="0" smtClean="0"/>
              <a:t>アクセス</a:t>
            </a:r>
            <a:endParaRPr lang="ja-JP" altLang="en-US" sz="2400" dirty="0"/>
          </a:p>
          <a:p>
            <a:r>
              <a:rPr lang="ja-JP" altLang="en-US" sz="2400" dirty="0"/>
              <a:t>メールの</a:t>
            </a:r>
            <a:r>
              <a:rPr lang="ja-JP" altLang="en-US" sz="2400" dirty="0" smtClean="0"/>
              <a:t>盗聴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/>
              <a:t>Sniffering</a:t>
            </a:r>
            <a:r>
              <a:rPr lang="en-US" altLang="ja-JP" sz="2400" dirty="0" smtClean="0"/>
              <a:t>)</a:t>
            </a:r>
            <a:r>
              <a:rPr lang="ja-JP" altLang="en-US" sz="2400" dirty="0" smtClean="0"/>
              <a:t>・改ざん</a:t>
            </a:r>
            <a:r>
              <a:rPr lang="en-US" altLang="ja-JP" sz="2400" dirty="0" smtClean="0"/>
              <a:t>(Falsification)</a:t>
            </a:r>
            <a:endParaRPr lang="ja-JP" altLang="en-US" sz="2400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28650" y="5238450"/>
            <a:ext cx="7155696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コンピュータやネットワークにおける安全性や信頼性の確保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71472" y="1500174"/>
            <a:ext cx="4720608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/>
              <a:t>ネットワーク上の</a:t>
            </a:r>
            <a:r>
              <a:rPr lang="ja-JP" altLang="en-US" sz="2400" dirty="0" smtClean="0"/>
              <a:t>脅威</a:t>
            </a:r>
            <a:r>
              <a:rPr lang="en-US" altLang="ja-JP" sz="2400" dirty="0"/>
              <a:t>(Threat)</a:t>
            </a:r>
            <a:endParaRPr lang="ja-JP" altLang="en-US" sz="2400" dirty="0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1000100" y="3357562"/>
            <a:ext cx="3311525" cy="17272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857752" y="4000504"/>
            <a:ext cx="3026616" cy="1042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/>
              <a:t>　１．被害の防止</a:t>
            </a:r>
          </a:p>
          <a:p>
            <a:pPr>
              <a:spcBef>
                <a:spcPct val="50000"/>
              </a:spcBef>
            </a:pPr>
            <a:r>
              <a:rPr lang="ja-JP" altLang="en-US" sz="2400" dirty="0"/>
              <a:t>　２．事態の収拾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857752" y="3427067"/>
            <a:ext cx="3026616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</a:rPr>
              <a:t>情報セキュリティ</a:t>
            </a: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 smtClean="0"/>
              <a:t>4.1.1</a:t>
            </a:r>
            <a:r>
              <a:rPr lang="ja-JP" altLang="en-US" sz="2800" dirty="0"/>
              <a:t>　情報セキュリティに求められるもの</a:t>
            </a: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71472" y="1571612"/>
            <a:ext cx="2879725" cy="5794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b="1"/>
              <a:t>情報の機密性</a:t>
            </a:r>
            <a:r>
              <a:rPr lang="ja-JP" altLang="en-US"/>
              <a:t> 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71472" y="3786190"/>
            <a:ext cx="5903913" cy="5794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3200" b="1"/>
              <a:t>情報の保存および伝達の安全性</a:t>
            </a:r>
            <a:r>
              <a:rPr lang="ja-JP" altLang="en-US"/>
              <a:t> 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142976" y="2357430"/>
            <a:ext cx="7200900" cy="8617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・「ユーザ認証」で不正アクセスを防止</a:t>
            </a:r>
          </a:p>
          <a:p>
            <a:pPr>
              <a:spcBef>
                <a:spcPct val="50000"/>
              </a:spcBef>
            </a:pPr>
            <a:r>
              <a:rPr lang="ja-JP" altLang="en-US" sz="2000" b="1"/>
              <a:t>・「アクセス権」を設定し、一般ユーザと管理者を区別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142976" y="4572008"/>
            <a:ext cx="7632700" cy="8617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・不正アクセスされても、データを破壊や消去からブロック</a:t>
            </a:r>
          </a:p>
          <a:p>
            <a:pPr>
              <a:spcBef>
                <a:spcPct val="50000"/>
              </a:spcBef>
            </a:pPr>
            <a:r>
              <a:rPr lang="ja-JP" altLang="en-US" sz="2000" b="1"/>
              <a:t>・通信の過程において、データの改ざんや盗聴から守る</a:t>
            </a: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4.1.2</a:t>
            </a:r>
            <a:r>
              <a:rPr lang="ja-JP" altLang="en-US" dirty="0"/>
              <a:t>　セキュリティの運用について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0825" y="1989138"/>
            <a:ext cx="2249473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solidFill>
                  <a:schemeClr val="tx1"/>
                </a:solidFill>
              </a:rPr>
              <a:t>技術的な対策</a:t>
            </a:r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14282" y="4071942"/>
            <a:ext cx="2303463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>
                <a:solidFill>
                  <a:schemeClr val="tx1"/>
                </a:solidFill>
                <a:latin typeface="ＭＳ Ｐゴシック" charset="-128"/>
              </a:rPr>
              <a:t>運用の管理</a:t>
            </a:r>
            <a:endParaRPr lang="ja-JP" altLang="en-US" sz="2400">
              <a:solidFill>
                <a:schemeClr val="tx1"/>
              </a:solidFill>
              <a:latin typeface="ＭＳ Ｐゴシック" charset="-128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643042" y="2643182"/>
            <a:ext cx="6673374" cy="882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/>
              <a:t>・ウィルスチェック（ネットワーク全体、個々の</a:t>
            </a:r>
            <a:r>
              <a:rPr lang="en-US" altLang="ja-JP" sz="2000" b="1" dirty="0"/>
              <a:t>PC</a:t>
            </a:r>
            <a:r>
              <a:rPr lang="ja-JP" altLang="en-US" sz="2000" b="1" dirty="0"/>
              <a:t>）</a:t>
            </a:r>
          </a:p>
          <a:p>
            <a:pPr>
              <a:spcBef>
                <a:spcPct val="50000"/>
              </a:spcBef>
            </a:pPr>
            <a:r>
              <a:rPr lang="ja-JP" altLang="en-US" sz="2000" b="1" dirty="0"/>
              <a:t>・ファイアウォールの設置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643042" y="4786322"/>
            <a:ext cx="6673374" cy="882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/>
              <a:t>・セキュリティポリシーの確立</a:t>
            </a:r>
          </a:p>
          <a:p>
            <a:pPr>
              <a:spcBef>
                <a:spcPct val="50000"/>
              </a:spcBef>
            </a:pPr>
            <a:r>
              <a:rPr lang="ja-JP" altLang="en-US" sz="2000" b="1" dirty="0"/>
              <a:t>・使用者の立場にあった教育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571736" y="2000240"/>
            <a:ext cx="5744680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外部からの有害プログラムや不正侵入を防ぐ。</a:t>
            </a:r>
            <a:endParaRPr lang="ja-JP" altLang="en-US" sz="2000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2643174" y="4143380"/>
            <a:ext cx="5673242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運用規則をユーザ全員が理解し遵守する。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784"/>
          </a:xfrm>
        </p:spPr>
        <p:txBody>
          <a:bodyPr/>
          <a:lstStyle/>
          <a:p>
            <a:r>
              <a:rPr lang="ja-JP" altLang="en-US" dirty="0" smtClean="0"/>
              <a:t>４</a:t>
            </a:r>
            <a:r>
              <a:rPr lang="en-US" altLang="ja-JP" dirty="0" smtClean="0"/>
              <a:t>.</a:t>
            </a:r>
            <a:r>
              <a:rPr lang="ja-JP" altLang="en-US" dirty="0"/>
              <a:t>２　ユーザ認証</a:t>
            </a:r>
          </a:p>
        </p:txBody>
      </p:sp>
      <p:graphicFrame>
        <p:nvGraphicFramePr>
          <p:cNvPr id="10344" name="Group 10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501353831"/>
              </p:ext>
            </p:extLst>
          </p:nvPr>
        </p:nvGraphicFramePr>
        <p:xfrm>
          <a:off x="428596" y="3857628"/>
          <a:ext cx="8229600" cy="2178368"/>
        </p:xfrm>
        <a:graphic>
          <a:graphicData uri="http://schemas.openxmlformats.org/drawingml/2006/table">
            <a:tbl>
              <a:tblPr/>
              <a:tblGrid>
                <a:gridCol w="269557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384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6955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認証方式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利点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欠点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ID</a:t>
                      </a: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・パスワード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Times New Roman" pitchFamily="18" charset="0"/>
                        </a:rPr>
                        <a:t>発行や認証の仕組みが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panose="02020600040205080304" pitchFamily="18" charset="-128"/>
                          <a:ea typeface="ＭＳ Ｐ明朝" panose="02020600040205080304" pitchFamily="18" charset="-128"/>
                          <a:cs typeface="Times New Roman" pitchFamily="18" charset="0"/>
                        </a:rPr>
                        <a:t>簡単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パスワードの漏えい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5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カード等の所持品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操作がやさしい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紛失、盗難、偽造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生体認証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偽造されにくい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" pitchFamily="18" charset="0"/>
                          <a:ea typeface="ＭＳ 明朝" pitchFamily="17" charset="-128"/>
                          <a:cs typeface="Times New Roman" pitchFamily="18" charset="0"/>
                        </a:rPr>
                        <a:t>システムが高価</a:t>
                      </a:r>
                      <a:endParaRPr kumimoji="1" lang="ja-JP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明朝" pitchFamily="17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" name="フッター プレースホルダ 32"/>
          <p:cNvSpPr>
            <a:spLocks noGrp="1"/>
          </p:cNvSpPr>
          <p:nvPr>
            <p:ph type="ftr" sz="quarter" idx="10"/>
          </p:nvPr>
        </p:nvSpPr>
        <p:spPr>
          <a:xfrm>
            <a:off x="3143240" y="6400800"/>
            <a:ext cx="3233750" cy="457200"/>
          </a:xfrm>
        </p:spPr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32" name="スライド番号プレースホルダ 31"/>
          <p:cNvSpPr>
            <a:spLocks noGrp="1"/>
          </p:cNvSpPr>
          <p:nvPr>
            <p:ph type="sldNum" sz="quarter" idx="11"/>
          </p:nvPr>
        </p:nvSpPr>
        <p:spPr>
          <a:xfrm>
            <a:off x="6458400" y="6357600"/>
            <a:ext cx="2133600" cy="457200"/>
          </a:xfrm>
        </p:spPr>
        <p:txBody>
          <a:bodyPr/>
          <a:lstStyle/>
          <a:p>
            <a:fld id="{10AABF89-1D21-4C8F-9361-44532C3B6F8D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571472" y="1857364"/>
            <a:ext cx="6376792" cy="8925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000" dirty="0"/>
              <a:t>・「</a:t>
            </a:r>
            <a:r>
              <a:rPr lang="ja-JP" altLang="en-US" sz="2000" b="1" dirty="0"/>
              <a:t>正規ユーザ</a:t>
            </a:r>
            <a:r>
              <a:rPr lang="ja-JP" altLang="en-US" sz="2000" dirty="0"/>
              <a:t>」の識別（不正アクセスでないか） </a:t>
            </a:r>
          </a:p>
          <a:p>
            <a:r>
              <a:rPr lang="ja-JP" altLang="en-US" sz="2000" dirty="0"/>
              <a:t>・「</a:t>
            </a:r>
            <a:r>
              <a:rPr lang="ja-JP" altLang="en-US" sz="2000" b="1" dirty="0"/>
              <a:t>一般ユーザ</a:t>
            </a:r>
            <a:r>
              <a:rPr lang="ja-JP" altLang="en-US" sz="2000" dirty="0"/>
              <a:t>」と「</a:t>
            </a:r>
            <a:r>
              <a:rPr lang="ja-JP" altLang="en-US" sz="2000" b="1" dirty="0"/>
              <a:t>管理者</a:t>
            </a:r>
            <a:r>
              <a:rPr lang="ja-JP" altLang="en-US" sz="2000" dirty="0"/>
              <a:t>」の区別</a:t>
            </a:r>
            <a:r>
              <a:rPr lang="ja-JP" altLang="en-US" dirty="0"/>
              <a:t> </a:t>
            </a:r>
            <a:endParaRPr lang="ja-JP" altLang="en-US" sz="3200" dirty="0"/>
          </a:p>
        </p:txBody>
      </p:sp>
      <p:sp>
        <p:nvSpPr>
          <p:cNvPr id="10345" name="Text Box 105"/>
          <p:cNvSpPr txBox="1">
            <a:spLocks noChangeArrowheads="1"/>
          </p:cNvSpPr>
          <p:nvPr/>
        </p:nvSpPr>
        <p:spPr bwMode="auto">
          <a:xfrm>
            <a:off x="357159" y="1285860"/>
            <a:ext cx="3429024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ユーザ認証＝本人確認</a:t>
            </a:r>
          </a:p>
        </p:txBody>
      </p:sp>
      <p:sp>
        <p:nvSpPr>
          <p:cNvPr id="10346" name="AutoShape 106"/>
          <p:cNvSpPr>
            <a:spLocks noChangeArrowheads="1"/>
          </p:cNvSpPr>
          <p:nvPr/>
        </p:nvSpPr>
        <p:spPr bwMode="auto">
          <a:xfrm>
            <a:off x="1142976" y="2928934"/>
            <a:ext cx="1368425" cy="503237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0347" name="Text Box 107"/>
          <p:cNvSpPr txBox="1">
            <a:spLocks noChangeArrowheads="1"/>
          </p:cNvSpPr>
          <p:nvPr/>
        </p:nvSpPr>
        <p:spPr bwMode="auto">
          <a:xfrm>
            <a:off x="3500430" y="3357562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認証方式と特徴</a:t>
            </a:r>
            <a:r>
              <a:rPr lang="ja-JP" altLang="en-US" dirty="0"/>
              <a:t> </a:t>
            </a: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4.2.1</a:t>
            </a:r>
            <a:r>
              <a:rPr lang="ja-JP" altLang="en-US" dirty="0"/>
              <a:t>　パスワード管理</a:t>
            </a:r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6</a:t>
            </a:fld>
            <a:endParaRPr lang="en-US" altLang="ja-JP" dirty="0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57158" y="3357562"/>
            <a:ext cx="4070826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/>
              <a:t>パスワードに対する推定攻撃</a:t>
            </a:r>
            <a:r>
              <a:rPr lang="ja-JP" altLang="en-US" sz="2000"/>
              <a:t>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57158" y="3929066"/>
            <a:ext cx="4070826" cy="17970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（１）総当たり攻撃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　単純で短いパスワードは危険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（２）辞書攻撃 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　辞書単語をそのまま使わない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4572000" y="3929066"/>
            <a:ext cx="4248472" cy="22467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（１）のぞき見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（２）ログイン後の放置</a:t>
            </a:r>
          </a:p>
          <a:p>
            <a:pPr>
              <a:spcBef>
                <a:spcPct val="50000"/>
              </a:spcBef>
            </a:pPr>
            <a:r>
              <a:rPr lang="ja-JP" altLang="en-US" sz="2000" dirty="0"/>
              <a:t>（３</a:t>
            </a:r>
            <a:r>
              <a:rPr lang="ja-JP" altLang="en-US" sz="2000" dirty="0" smtClean="0"/>
              <a:t>）キー・ロガー</a:t>
            </a:r>
            <a:endParaRPr lang="en-US" altLang="ja-JP" sz="2000" dirty="0" smtClean="0"/>
          </a:p>
          <a:p>
            <a:pPr>
              <a:spcBef>
                <a:spcPct val="50000"/>
              </a:spcBef>
            </a:pPr>
            <a:r>
              <a:rPr lang="ja-JP" altLang="en-US" sz="2000" dirty="0" smtClean="0"/>
              <a:t>（４）トラッシング</a:t>
            </a:r>
            <a:r>
              <a:rPr lang="ja-JP" altLang="en-US" sz="2000" dirty="0"/>
              <a:t>（ゴミあさり）</a:t>
            </a:r>
          </a:p>
          <a:p>
            <a:pPr>
              <a:spcBef>
                <a:spcPct val="50000"/>
              </a:spcBef>
            </a:pPr>
            <a:r>
              <a:rPr lang="ja-JP" altLang="en-US" sz="2000" dirty="0" smtClean="0"/>
              <a:t>（５）</a:t>
            </a:r>
            <a:r>
              <a:rPr lang="ja-JP" altLang="en-US" sz="2000" dirty="0"/>
              <a:t>なりすまし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4572000" y="3357562"/>
            <a:ext cx="4248472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/>
              <a:t>ソーシャル・エンジニアリング</a:t>
            </a:r>
            <a:r>
              <a:rPr lang="ja-JP" altLang="en-US" sz="2000" dirty="0"/>
              <a:t> 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42910" y="1285860"/>
            <a:ext cx="5143536" cy="132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/>
              <a:t>ID</a:t>
            </a:r>
            <a:r>
              <a:rPr lang="ja-JP" altLang="en-US" sz="2000" b="1"/>
              <a:t>とパスワードによる認証は仕組みが単純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→ 推定されにくいパスワードを持つ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　→ 盗み見やなりすましに要注意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915816" y="2714620"/>
            <a:ext cx="3456384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</a:rPr>
              <a:t>パスワードを破る手口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4.2.2</a:t>
            </a:r>
            <a:r>
              <a:rPr lang="ja-JP" altLang="en-US" dirty="0"/>
              <a:t>　カードによる認証 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995615" y="1422451"/>
            <a:ext cx="4796605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ユーザの所持品による認証方式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997059" y="2705840"/>
            <a:ext cx="6408737" cy="784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・</a:t>
            </a:r>
            <a:r>
              <a:rPr lang="ja-JP" altLang="en-US" dirty="0" smtClean="0"/>
              <a:t>スキミング（不正な読み取り）で、カード</a:t>
            </a:r>
            <a:r>
              <a:rPr lang="ja-JP" altLang="en-US" dirty="0"/>
              <a:t>を偽造</a:t>
            </a:r>
          </a:p>
          <a:p>
            <a:pPr>
              <a:spcBef>
                <a:spcPct val="50000"/>
              </a:spcBef>
            </a:pPr>
            <a:r>
              <a:rPr lang="ja-JP" altLang="en-US" dirty="0"/>
              <a:t>・テレフォンカードやハイウェイカード等でも多数の被害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9552" y="3861823"/>
            <a:ext cx="2286016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 dirty="0"/>
              <a:t>IC</a:t>
            </a:r>
            <a:r>
              <a:rPr lang="ja-JP" altLang="en-US" sz="2000" b="1" dirty="0"/>
              <a:t>カードの開発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995615" y="4356085"/>
            <a:ext cx="6410181" cy="13234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・磁気カードよりも偽造が困難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・暗証番号との組み合わせで認証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・総当たり攻撃に対してはカードを無効化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39552" y="2008828"/>
            <a:ext cx="2286016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>
                <a:solidFill>
                  <a:schemeClr val="tx1"/>
                </a:solidFill>
              </a:rPr>
              <a:t>磁気カードの被害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>
            <a:off x="755576" y="2533650"/>
            <a:ext cx="1009650" cy="1152525"/>
          </a:xfrm>
          <a:prstGeom prst="downArrow">
            <a:avLst>
              <a:gd name="adj1" fmla="val 50000"/>
              <a:gd name="adj2" fmla="val 28538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4.2.3</a:t>
            </a:r>
            <a:r>
              <a:rPr lang="ja-JP" altLang="en-US" dirty="0"/>
              <a:t>　生体認証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71538" y="3214686"/>
            <a:ext cx="1439863" cy="2592388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ja-JP" altLang="en-US" sz="2400"/>
              <a:t>指紋</a:t>
            </a:r>
          </a:p>
          <a:p>
            <a:pPr>
              <a:lnSpc>
                <a:spcPct val="90000"/>
              </a:lnSpc>
            </a:pPr>
            <a:r>
              <a:rPr lang="ja-JP" altLang="en-US" sz="2400"/>
              <a:t>虹彩</a:t>
            </a:r>
          </a:p>
          <a:p>
            <a:pPr>
              <a:lnSpc>
                <a:spcPct val="90000"/>
              </a:lnSpc>
            </a:pPr>
            <a:r>
              <a:rPr lang="ja-JP" altLang="en-US" sz="2400"/>
              <a:t>顔</a:t>
            </a:r>
          </a:p>
          <a:p>
            <a:pPr>
              <a:lnSpc>
                <a:spcPct val="90000"/>
              </a:lnSpc>
            </a:pPr>
            <a:r>
              <a:rPr lang="ja-JP" altLang="en-US" sz="2400"/>
              <a:t>筆跡</a:t>
            </a:r>
          </a:p>
          <a:p>
            <a:pPr>
              <a:lnSpc>
                <a:spcPct val="90000"/>
              </a:lnSpc>
            </a:pPr>
            <a:r>
              <a:rPr lang="ja-JP" altLang="en-US" sz="2400"/>
              <a:t>声紋</a:t>
            </a:r>
          </a:p>
          <a:p>
            <a:pPr>
              <a:lnSpc>
                <a:spcPct val="90000"/>
              </a:lnSpc>
            </a:pPr>
            <a:r>
              <a:rPr lang="ja-JP" altLang="en-US" sz="2400"/>
              <a:t>静脈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A20E-26F9-495C-8FB2-97D7EE0D6F2C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14348" y="1285860"/>
            <a:ext cx="6809980" cy="8617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ユーザ本人の身体の一部（生体情報）を使った認証方式</a:t>
            </a:r>
          </a:p>
          <a:p>
            <a:pPr>
              <a:spcBef>
                <a:spcPct val="50000"/>
              </a:spcBef>
            </a:pPr>
            <a:r>
              <a:rPr lang="ja-JP" altLang="en-US" sz="2000" b="1">
                <a:latin typeface="ＭＳ Ｐゴシック" charset="-128"/>
              </a:rPr>
              <a:t>（＝バイオメトリックス認証）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714348" y="2643182"/>
            <a:ext cx="2376488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生体認証の種類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028950" y="3214686"/>
            <a:ext cx="5606256" cy="1339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・不正コピーが困難で、より確実な認証方式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・コンピュータ以外に特殊な装置が必要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・認証方式によっては高額（虹彩、静脈など）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4283968" y="2643182"/>
            <a:ext cx="2376488" cy="4667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</a:rPr>
              <a:t>生体認証の特徴</a:t>
            </a: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784"/>
          </a:xfrm>
        </p:spPr>
        <p:txBody>
          <a:bodyPr/>
          <a:lstStyle/>
          <a:p>
            <a:r>
              <a:rPr lang="ja-JP" altLang="en-US" dirty="0" smtClean="0"/>
              <a:t>４</a:t>
            </a:r>
            <a:r>
              <a:rPr lang="en-US" altLang="ja-JP" dirty="0" smtClean="0"/>
              <a:t>.</a:t>
            </a:r>
            <a:r>
              <a:rPr lang="ja-JP" altLang="en-US" dirty="0"/>
              <a:t>３　ファイアウォール</a:t>
            </a:r>
          </a:p>
        </p:txBody>
      </p:sp>
      <p:graphicFrame>
        <p:nvGraphicFramePr>
          <p:cNvPr id="15455" name="Group 9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647820878"/>
              </p:ext>
            </p:extLst>
          </p:nvPr>
        </p:nvGraphicFramePr>
        <p:xfrm>
          <a:off x="500034" y="2857496"/>
          <a:ext cx="8229600" cy="2898776"/>
        </p:xfrm>
        <a:graphic>
          <a:graphicData uri="http://schemas.openxmlformats.org/drawingml/2006/table">
            <a:tbl>
              <a:tblPr/>
              <a:tblGrid>
                <a:gridCol w="22780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515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82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主な機能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概　要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アクセス制限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インターネットからの接続を制限する。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アドレス変換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プライベートアドレスをグローバルアドレスに変換する。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ユーザ認証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接続できるユーザであるか認証する。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826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ログ収集／解析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ファイアウォールを通過したパケットをすべて記録する。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841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フィルタリング</a:t>
                      </a:r>
                      <a:endParaRPr kumimoji="1" lang="ja-JP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 charset="-128"/>
                          <a:ea typeface="ＭＳ Ｐ明朝" charset="-128"/>
                          <a:cs typeface="Times New Roman" pitchFamily="18" charset="0"/>
                        </a:rPr>
                        <a:t>通過できないデータを判別し遮断する。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明朝" charset="-128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フッター プレースホルダ 33"/>
          <p:cNvSpPr>
            <a:spLocks noGrp="1"/>
          </p:cNvSpPr>
          <p:nvPr>
            <p:ph type="ftr" sz="quarter" idx="10"/>
          </p:nvPr>
        </p:nvSpPr>
        <p:spPr>
          <a:xfrm>
            <a:off x="3071802" y="6400800"/>
            <a:ext cx="3305188" cy="457200"/>
          </a:xfrm>
        </p:spPr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33" name="スライド番号プレースホルダ 32"/>
          <p:cNvSpPr>
            <a:spLocks noGrp="1"/>
          </p:cNvSpPr>
          <p:nvPr>
            <p:ph type="sldNum" sz="quarter" idx="11"/>
          </p:nvPr>
        </p:nvSpPr>
        <p:spPr>
          <a:xfrm>
            <a:off x="6393280" y="6400800"/>
            <a:ext cx="2133600" cy="457200"/>
          </a:xfrm>
        </p:spPr>
        <p:txBody>
          <a:bodyPr/>
          <a:lstStyle/>
          <a:p>
            <a:fld id="{10AABF89-1D21-4C8F-9361-44532C3B6F8D}" type="slidenum">
              <a:rPr lang="en-US" altLang="ja-JP" smtClean="0"/>
              <a:pPr/>
              <a:t>9</a:t>
            </a:fld>
            <a:endParaRPr lang="en-US" altLang="ja-JP" dirty="0"/>
          </a:p>
        </p:txBody>
      </p:sp>
      <p:sp>
        <p:nvSpPr>
          <p:cNvPr id="15451" name="Text Box 91"/>
          <p:cNvSpPr txBox="1">
            <a:spLocks noChangeArrowheads="1"/>
          </p:cNvSpPr>
          <p:nvPr/>
        </p:nvSpPr>
        <p:spPr bwMode="auto">
          <a:xfrm>
            <a:off x="2928926" y="2428868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/>
              <a:t>ファイアウォールの主な機能 </a:t>
            </a:r>
          </a:p>
        </p:txBody>
      </p:sp>
      <p:sp>
        <p:nvSpPr>
          <p:cNvPr id="15452" name="Text Box 92"/>
          <p:cNvSpPr txBox="1">
            <a:spLocks noChangeArrowheads="1"/>
          </p:cNvSpPr>
          <p:nvPr/>
        </p:nvSpPr>
        <p:spPr bwMode="auto">
          <a:xfrm>
            <a:off x="1142976" y="1285860"/>
            <a:ext cx="7127875" cy="8771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ファイアウォール（防火壁）</a:t>
            </a:r>
          </a:p>
          <a:p>
            <a:pPr>
              <a:spcBef>
                <a:spcPct val="50000"/>
              </a:spcBef>
            </a:pPr>
            <a:r>
              <a:rPr lang="ja-JP" altLang="en-US" dirty="0"/>
              <a:t>　→インターネット接続したコンピュータを外敵から守るシステム</a:t>
            </a: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892</Words>
  <Application>Microsoft Office PowerPoint</Application>
  <PresentationFormat>画面に合わせる (4:3)</PresentationFormat>
  <Paragraphs>195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5" baseType="lpstr">
      <vt:lpstr>ＭＳ Ｐゴシック</vt:lpstr>
      <vt:lpstr>ＭＳ Ｐ明朝</vt:lpstr>
      <vt:lpstr>ＭＳ 明朝</vt:lpstr>
      <vt:lpstr>游ゴシック</vt:lpstr>
      <vt:lpstr>游ゴシック Light</vt:lpstr>
      <vt:lpstr>Arial</vt:lpstr>
      <vt:lpstr>Calibri</vt:lpstr>
      <vt:lpstr>Century</vt:lpstr>
      <vt:lpstr>Times New Roman</vt:lpstr>
      <vt:lpstr>Office テーマ</vt:lpstr>
      <vt:lpstr>モバイルネットワーク時代の情報倫理 ［第2版］　＜近代科学社刊＞</vt:lpstr>
      <vt:lpstr>４.１　情報セキュリティとは</vt:lpstr>
      <vt:lpstr>4.1.1　情報セキュリティに求められるもの</vt:lpstr>
      <vt:lpstr>4.1.2　セキュリティの運用について</vt:lpstr>
      <vt:lpstr>４.２　ユーザ認証</vt:lpstr>
      <vt:lpstr>4.2.1　パスワード管理</vt:lpstr>
      <vt:lpstr>4.2.2　カードによる認証 </vt:lpstr>
      <vt:lpstr>4.2.3　生体認証</vt:lpstr>
      <vt:lpstr>４.３　ファイアウォール</vt:lpstr>
      <vt:lpstr>4.3.1　フィルタリング</vt:lpstr>
      <vt:lpstr>4.3.2　ファイアウォールの種類</vt:lpstr>
      <vt:lpstr>4.3.3　公開サーバの設置</vt:lpstr>
      <vt:lpstr>４.４　バックアップとファイルの管理</vt:lpstr>
      <vt:lpstr>4.4.2　サーバ機のバックアップ</vt:lpstr>
      <vt:lpstr>4.4.3　通常のファイル管理</vt:lpstr>
    </vt:vector>
  </TitlesOfParts>
  <Company>名古屋文理大学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ネットワーク社会の 情報倫理</dc:title>
  <dc:creator>図書情報センター</dc:creator>
  <cp:lastModifiedBy>山口 幸治</cp:lastModifiedBy>
  <cp:revision>80</cp:revision>
  <dcterms:created xsi:type="dcterms:W3CDTF">2005-12-09T05:10:53Z</dcterms:created>
  <dcterms:modified xsi:type="dcterms:W3CDTF">2015-11-30T10:29:55Z</dcterms:modified>
</cp:coreProperties>
</file>