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46" r:id="rId1"/>
  </p:sldMasterIdLst>
  <p:notesMasterIdLst>
    <p:notesMasterId r:id="rId16"/>
  </p:notesMasterIdLst>
  <p:handoutMasterIdLst>
    <p:handoutMasterId r:id="rId17"/>
  </p:handoutMasterIdLst>
  <p:sldIdLst>
    <p:sldId id="256" r:id="rId2"/>
    <p:sldId id="273" r:id="rId3"/>
    <p:sldId id="274" r:id="rId4"/>
    <p:sldId id="259" r:id="rId5"/>
    <p:sldId id="260" r:id="rId6"/>
    <p:sldId id="261" r:id="rId7"/>
    <p:sldId id="262" r:id="rId8"/>
    <p:sldId id="264" r:id="rId9"/>
    <p:sldId id="271" r:id="rId10"/>
    <p:sldId id="272" r:id="rId11"/>
    <p:sldId id="277" r:id="rId12"/>
    <p:sldId id="275" r:id="rId13"/>
    <p:sldId id="268" r:id="rId14"/>
    <p:sldId id="269" r:id="rId15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CCECFF"/>
    <a:srgbClr val="33CC33"/>
    <a:srgbClr val="66FF33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446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1126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ja-JP"/>
          </a:p>
        </p:txBody>
      </p:sp>
      <p:sp>
        <p:nvSpPr>
          <p:cNvPr id="1126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1126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EC8BCD3-1B01-4D6C-AB5F-2E7675EF0A20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693289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4F8019-AA2C-4894-B032-BE11E0C22338}" type="datetimeFigureOut">
              <a:rPr kumimoji="1" lang="ja-JP" altLang="en-US" smtClean="0"/>
              <a:pPr/>
              <a:t>2015/11/30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F8EEE6-3B0E-42C9-AE9F-97B77AB78A3A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6330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モバイルネットワーク時代の情報倫理</a:t>
            </a:r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579E1-ED50-4499-B137-96874B2EC679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74816594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モバイルネットワーク時代の情報倫理</a:t>
            </a:r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CB610-ECF4-4261-912A-519496E6B635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29959422"/>
      </p:ext>
    </p:extLst>
  </p:cSld>
  <p:clrMapOvr>
    <a:masterClrMapping/>
  </p:clrMapOvr>
  <p:hf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モバイルネットワーク時代の情報倫理</a:t>
            </a:r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CB610-ECF4-4261-912A-519496E6B635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6146068"/>
      </p:ext>
    </p:extLst>
  </p:cSld>
  <p:clrMapOvr>
    <a:masterClrMapping/>
  </p:clrMapOvr>
  <p:hf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モバイルネットワーク時代の情報倫理</a:t>
            </a:r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4C7D4-EC8F-408F-BBDC-66F17C59F409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52079989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モバイルネットワーク時代の情報倫理</a:t>
            </a:r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4BDB4-CF48-4895-93C0-9E9CAC0D0361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82884568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モバイルネットワーク時代の情報倫理</a:t>
            </a:r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B5A5C-DF8E-49D9-97AD-A84EEAFF5DDE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70145597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モバイルネットワーク時代の情報倫理</a:t>
            </a:r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93BC0-4D35-4AB1-B3A7-70C6AB775CCA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95237130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モバイルネットワーク時代の情報倫理</a:t>
            </a:r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43CDB-FE90-42D5-A164-A207CCC0E150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343674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モバイルネットワーク時代の情報倫理</a:t>
            </a:r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CC781-B19B-4663-AD77-91048D7833AD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568556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モバイルネットワーク時代の情報倫理</a:t>
            </a:r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CB610-ECF4-4261-912A-519496E6B635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38613479"/>
      </p:ext>
    </p:extLst>
  </p:cSld>
  <p:clrMapOvr>
    <a:masterClrMapping/>
  </p:clrMapOvr>
  <p:hf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/>
              <a:t>モバイルネットワーク時代の情報倫理</a:t>
            </a:r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47C73-64E7-4641-A6E7-F859BD9AB8C8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99777149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ja-JP" altLang="en-US" smtClean="0"/>
              <a:t>モバイルネットワーク時代の情報倫理</a:t>
            </a:r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CCB610-ECF4-4261-912A-519496E6B635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78743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</p:sldLayoutIdLst>
  <p:transition>
    <p:zoom/>
  </p:transition>
  <p:timing>
    <p:tnLst>
      <p:par>
        <p:cTn id="1" dur="indefinite" restart="never" nodeType="tmRoot"/>
      </p:par>
    </p:tnLst>
  </p:timing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wmf"/><Relationship Id="rId5" Type="http://schemas.openxmlformats.org/officeDocument/2006/relationships/image" Target="../media/image5.jpeg"/><Relationship Id="rId4" Type="http://schemas.openxmlformats.org/officeDocument/2006/relationships/image" Target="../media/image4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wmf"/><Relationship Id="rId4" Type="http://schemas.openxmlformats.org/officeDocument/2006/relationships/image" Target="../media/image2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3569" y="1122363"/>
            <a:ext cx="7863122" cy="2387600"/>
          </a:xfrm>
        </p:spPr>
        <p:txBody>
          <a:bodyPr>
            <a:normAutofit/>
          </a:bodyPr>
          <a:lstStyle/>
          <a:p>
            <a:r>
              <a:rPr lang="ja-JP" altLang="en-US" dirty="0" smtClean="0"/>
              <a:t>モバイルネットワーク時代の情報倫理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sz="2400" dirty="0" smtClean="0"/>
              <a:t>[</a:t>
            </a:r>
            <a:r>
              <a:rPr lang="ja-JP" altLang="en-US" sz="2400" dirty="0" smtClean="0"/>
              <a:t>第</a:t>
            </a:r>
            <a:r>
              <a:rPr lang="en-US" altLang="ja-JP" sz="2400" dirty="0" smtClean="0"/>
              <a:t>2</a:t>
            </a:r>
            <a:r>
              <a:rPr lang="ja-JP" altLang="en-US" sz="2400" dirty="0" smtClean="0"/>
              <a:t>版</a:t>
            </a:r>
            <a:r>
              <a:rPr lang="en-US" altLang="ja-JP" sz="2400" dirty="0" smtClean="0"/>
              <a:t>]</a:t>
            </a:r>
            <a:r>
              <a:rPr lang="ja-JP" altLang="en-US" sz="2400" dirty="0" smtClean="0"/>
              <a:t>　</a:t>
            </a:r>
            <a:r>
              <a:rPr lang="ja-JP" altLang="en-US" sz="2200" dirty="0" smtClean="0"/>
              <a:t>＜近代科学社刊＞</a:t>
            </a:r>
            <a:endParaRPr lang="ja-JP" altLang="en-US" sz="2200" dirty="0"/>
          </a:p>
        </p:txBody>
      </p:sp>
      <p:sp>
        <p:nvSpPr>
          <p:cNvPr id="5" name="サブタイトル 4"/>
          <p:cNvSpPr>
            <a:spLocks noGrp="1"/>
          </p:cNvSpPr>
          <p:nvPr>
            <p:ph type="subTitle" idx="1"/>
          </p:nvPr>
        </p:nvSpPr>
        <p:spPr>
          <a:xfrm>
            <a:off x="1186130" y="4415547"/>
            <a:ext cx="6858000" cy="533400"/>
          </a:xfrm>
        </p:spPr>
        <p:txBody>
          <a:bodyPr/>
          <a:lstStyle/>
          <a:p>
            <a:pPr lvl="0"/>
            <a:r>
              <a:rPr lang="ja-JP" altLang="en-US" dirty="0" smtClean="0"/>
              <a:t>第</a:t>
            </a:r>
            <a:r>
              <a:rPr lang="en-US" altLang="ja-JP" dirty="0" smtClean="0"/>
              <a:t>2</a:t>
            </a:r>
            <a:r>
              <a:rPr lang="ja-JP" altLang="en-US" dirty="0" smtClean="0"/>
              <a:t>章　ネットワーク犯罪（前半）</a:t>
            </a:r>
          </a:p>
          <a:p>
            <a:endParaRPr kumimoji="1" lang="ja-JP" altLang="en-US" dirty="0"/>
          </a:p>
        </p:txBody>
      </p:sp>
      <p:pic>
        <p:nvPicPr>
          <p:cNvPr id="8" name="Picture 2" descr="5"/>
          <p:cNvPicPr>
            <a:picLocks noChangeAspect="1" noChangeArrowheads="1"/>
          </p:cNvPicPr>
          <p:nvPr/>
        </p:nvPicPr>
        <p:blipFill>
          <a:blip r:embed="rId2" cstate="print"/>
          <a:srcRect l="4642" t="6699" r="4642" b="6699"/>
          <a:stretch>
            <a:fillRect/>
          </a:stretch>
        </p:blipFill>
        <p:spPr bwMode="auto">
          <a:xfrm>
            <a:off x="6372200" y="4423579"/>
            <a:ext cx="2174491" cy="1439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2.3.2</a:t>
            </a:r>
            <a:r>
              <a:rPr lang="ja-JP" altLang="ja-JP" dirty="0" smtClean="0"/>
              <a:t>　</a:t>
            </a:r>
            <a:r>
              <a:rPr lang="ja-JP" altLang="en-US" sz="2800" dirty="0" smtClean="0"/>
              <a:t>出会い系以外のコミュニティサイト</a:t>
            </a:r>
            <a:endParaRPr kumimoji="1" lang="ja-JP" altLang="en-US" sz="2800" dirty="0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dirty="0" smtClean="0"/>
              <a:t>モバイルネットワーク時代の情報</a:t>
            </a:r>
            <a:r>
              <a:rPr lang="ja-JP" altLang="en-US" dirty="0" smtClean="0"/>
              <a:t>倫理</a:t>
            </a:r>
            <a:r>
              <a:rPr lang="ja-JP" altLang="en-US" dirty="0"/>
              <a:t>　第</a:t>
            </a:r>
            <a:r>
              <a:rPr lang="en-US" altLang="ja-JP" dirty="0"/>
              <a:t>2</a:t>
            </a:r>
            <a:r>
              <a:rPr lang="ja-JP" altLang="en-US" dirty="0"/>
              <a:t>版</a:t>
            </a:r>
            <a:endParaRPr lang="en-US" altLang="ja-JP" dirty="0"/>
          </a:p>
        </p:txBody>
      </p:sp>
      <p:sp>
        <p:nvSpPr>
          <p:cNvPr id="11" name="スライド番号プレースホルダ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43CDB-FE90-42D5-A164-A207CCC0E150}" type="slidenum">
              <a:rPr lang="en-US" altLang="ja-JP" smtClean="0"/>
              <a:pPr/>
              <a:t>10</a:t>
            </a:fld>
            <a:endParaRPr lang="en-US" altLang="ja-JP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755576" y="1679965"/>
            <a:ext cx="4648600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ja-JP" altLang="ja-JP" sz="2400" dirty="0" smtClean="0"/>
              <a:t>出会い系サイト規制法</a:t>
            </a:r>
            <a:r>
              <a:rPr lang="ja-JP" altLang="en-US" sz="2400" dirty="0" smtClean="0"/>
              <a:t>の</a:t>
            </a:r>
            <a:r>
              <a:rPr lang="ja-JP" altLang="ja-JP" sz="2400" dirty="0" smtClean="0"/>
              <a:t>改正</a:t>
            </a:r>
            <a:endParaRPr lang="en-US" altLang="ja-JP" sz="2400" dirty="0" smtClean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816667" y="2222526"/>
            <a:ext cx="6019602" cy="163121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l"/>
            </a:pPr>
            <a:r>
              <a:rPr lang="ja-JP" altLang="ja-JP" sz="2000" dirty="0" smtClean="0"/>
              <a:t>インターネット異性紹介事業者は届け出制</a:t>
            </a:r>
            <a:endParaRPr lang="ja-JP" altLang="en-US" sz="2000" dirty="0" smtClean="0"/>
          </a:p>
          <a:p>
            <a:pPr>
              <a:buFont typeface="Wingdings" pitchFamily="2" charset="2"/>
              <a:buChar char="l"/>
            </a:pPr>
            <a:r>
              <a:rPr lang="ja-JP" altLang="ja-JP" sz="2000" dirty="0" smtClean="0"/>
              <a:t>利用者が児童でないこと</a:t>
            </a:r>
            <a:r>
              <a:rPr lang="ja-JP" altLang="en-US" sz="2000" dirty="0" smtClean="0"/>
              <a:t>を</a:t>
            </a:r>
            <a:r>
              <a:rPr lang="ja-JP" altLang="ja-JP" sz="2000" dirty="0" smtClean="0"/>
              <a:t>確認</a:t>
            </a:r>
            <a:r>
              <a:rPr lang="ja-JP" altLang="en-US" sz="2000" dirty="0" smtClean="0"/>
              <a:t>する義務</a:t>
            </a:r>
            <a:endParaRPr lang="en-US" altLang="ja-JP" sz="2000" dirty="0" smtClean="0"/>
          </a:p>
          <a:p>
            <a:pPr>
              <a:buFont typeface="Wingdings" pitchFamily="2" charset="2"/>
              <a:buChar char="l"/>
            </a:pPr>
            <a:r>
              <a:rPr lang="ja-JP" altLang="ja-JP" sz="2000" dirty="0" smtClean="0"/>
              <a:t>不適切な書き込み</a:t>
            </a:r>
            <a:r>
              <a:rPr lang="ja-JP" altLang="en-US" sz="2000" dirty="0" smtClean="0"/>
              <a:t>を</a:t>
            </a:r>
            <a:r>
              <a:rPr lang="ja-JP" altLang="ja-JP" sz="2000" dirty="0" smtClean="0"/>
              <a:t>削除</a:t>
            </a:r>
            <a:r>
              <a:rPr lang="ja-JP" altLang="en-US" sz="2000" dirty="0" smtClean="0"/>
              <a:t>する</a:t>
            </a:r>
            <a:r>
              <a:rPr lang="ja-JP" altLang="ja-JP" sz="2000" dirty="0" smtClean="0"/>
              <a:t>義務</a:t>
            </a:r>
            <a:endParaRPr lang="en-US" altLang="ja-JP" sz="2000" dirty="0" smtClean="0"/>
          </a:p>
          <a:p>
            <a:pPr>
              <a:buFont typeface="Wingdings" pitchFamily="2" charset="2"/>
              <a:buChar char="l"/>
            </a:pPr>
            <a:r>
              <a:rPr lang="ja-JP" altLang="ja-JP" sz="2000" dirty="0" smtClean="0"/>
              <a:t>パトロール活動や自主的な規制</a:t>
            </a:r>
            <a:endParaRPr lang="en-US" altLang="ja-JP" sz="2000" dirty="0" smtClean="0"/>
          </a:p>
          <a:p>
            <a:pPr>
              <a:buFont typeface="Wingdings" pitchFamily="2" charset="2"/>
              <a:buChar char="l"/>
            </a:pPr>
            <a:r>
              <a:rPr lang="ja-JP" altLang="ja-JP" sz="2000" dirty="0" smtClean="0"/>
              <a:t>各プロバイダのフィルタリング機能強化</a:t>
            </a:r>
            <a:endParaRPr kumimoji="1" lang="ja-JP" altLang="en-US" sz="20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176736" y="4899167"/>
            <a:ext cx="6309914" cy="707886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ja-JP" altLang="en-US" sz="2000" dirty="0" smtClean="0"/>
              <a:t>・コミュニティサイト</a:t>
            </a:r>
            <a:r>
              <a:rPr lang="ja-JP" altLang="ja-JP" sz="2000" dirty="0" smtClean="0"/>
              <a:t>など</a:t>
            </a:r>
            <a:r>
              <a:rPr lang="ja-JP" altLang="en-US" sz="2000" dirty="0" smtClean="0"/>
              <a:t>での</a:t>
            </a:r>
            <a:r>
              <a:rPr lang="ja-JP" altLang="ja-JP" sz="2000" dirty="0" smtClean="0"/>
              <a:t>不正誘引が増加</a:t>
            </a:r>
            <a:endParaRPr lang="en-US" altLang="ja-JP" sz="2000" dirty="0" smtClean="0"/>
          </a:p>
          <a:p>
            <a:r>
              <a:rPr lang="ja-JP" altLang="en-US" sz="2000" dirty="0" smtClean="0"/>
              <a:t>・</a:t>
            </a:r>
            <a:r>
              <a:rPr lang="ja-JP" altLang="ja-JP" sz="2000" dirty="0" smtClean="0"/>
              <a:t>家出掲示板</a:t>
            </a:r>
            <a:r>
              <a:rPr lang="ja-JP" altLang="en-US" sz="2000" dirty="0" smtClean="0"/>
              <a:t>などの</a:t>
            </a:r>
            <a:r>
              <a:rPr lang="ja-JP" altLang="ja-JP" sz="2000" dirty="0" smtClean="0"/>
              <a:t>新たな問題</a:t>
            </a:r>
            <a:endParaRPr kumimoji="1" lang="ja-JP" altLang="en-US" sz="20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548689" y="4244129"/>
            <a:ext cx="4214842" cy="40011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ja-JP" altLang="ja-JP" sz="2000" dirty="0" smtClean="0"/>
              <a:t>携帯電話のフィルタリングが強化</a:t>
            </a:r>
            <a:endParaRPr kumimoji="1" lang="ja-JP" altLang="en-US" sz="2000" dirty="0"/>
          </a:p>
        </p:txBody>
      </p:sp>
      <p:sp>
        <p:nvSpPr>
          <p:cNvPr id="8" name="下矢印 7"/>
          <p:cNvSpPr/>
          <p:nvPr/>
        </p:nvSpPr>
        <p:spPr>
          <a:xfrm>
            <a:off x="1763688" y="3992670"/>
            <a:ext cx="1500198" cy="785818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380469" y="5877272"/>
            <a:ext cx="6383062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ja-JP" altLang="ja-JP" dirty="0" smtClean="0"/>
              <a:t>サイバーパトロールやプロバイダによる監視体制</a:t>
            </a:r>
            <a:r>
              <a:rPr lang="ja-JP" altLang="en-US" dirty="0" smtClean="0"/>
              <a:t>が</a:t>
            </a:r>
            <a:r>
              <a:rPr lang="ja-JP" altLang="ja-JP" dirty="0" smtClean="0"/>
              <a:t>重要</a:t>
            </a:r>
            <a:endParaRPr kumimoji="1" lang="ja-JP" altLang="en-US" dirty="0"/>
          </a:p>
        </p:txBody>
      </p:sp>
    </p:spTree>
  </p:cSld>
  <p:clrMapOvr>
    <a:masterClrMapping/>
  </p:clrMapOvr>
  <p:transition>
    <p:zoom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コミュニティサイトに関連する検挙数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dirty="0" smtClean="0"/>
              <a:t>モバイルネットワーク時代の情報</a:t>
            </a:r>
            <a:r>
              <a:rPr lang="ja-JP" altLang="en-US" dirty="0" smtClean="0"/>
              <a:t>倫理</a:t>
            </a:r>
            <a:r>
              <a:rPr lang="ja-JP" altLang="en-US" dirty="0"/>
              <a:t>　第</a:t>
            </a:r>
            <a:r>
              <a:rPr lang="en-US" altLang="ja-JP" dirty="0"/>
              <a:t>2</a:t>
            </a:r>
            <a:r>
              <a:rPr lang="ja-JP" altLang="en-US" dirty="0"/>
              <a:t>版</a:t>
            </a:r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43CDB-FE90-42D5-A164-A207CCC0E150}" type="slidenum">
              <a:rPr lang="en-US" altLang="ja-JP" smtClean="0"/>
              <a:pPr/>
              <a:t>11</a:t>
            </a:fld>
            <a:endParaRPr lang="en-US" altLang="ja-JP"/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8382019"/>
              </p:ext>
            </p:extLst>
          </p:nvPr>
        </p:nvGraphicFramePr>
        <p:xfrm>
          <a:off x="395536" y="2132856"/>
          <a:ext cx="8352924" cy="250037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078124">
                  <a:extLst>
                    <a:ext uri="{9D8B030D-6E8A-4147-A177-3AD203B41FA5}">
                      <a16:colId xmlns="" xmlns:a16="http://schemas.microsoft.com/office/drawing/2014/main" val="1827235621"/>
                    </a:ext>
                  </a:extLst>
                </a:gridCol>
                <a:gridCol w="854960">
                  <a:extLst>
                    <a:ext uri="{9D8B030D-6E8A-4147-A177-3AD203B41FA5}">
                      <a16:colId xmlns="" xmlns:a16="http://schemas.microsoft.com/office/drawing/2014/main" val="2802763620"/>
                    </a:ext>
                  </a:extLst>
                </a:gridCol>
                <a:gridCol w="854960">
                  <a:extLst>
                    <a:ext uri="{9D8B030D-6E8A-4147-A177-3AD203B41FA5}">
                      <a16:colId xmlns="" xmlns:a16="http://schemas.microsoft.com/office/drawing/2014/main" val="3677043597"/>
                    </a:ext>
                  </a:extLst>
                </a:gridCol>
                <a:gridCol w="854960">
                  <a:extLst>
                    <a:ext uri="{9D8B030D-6E8A-4147-A177-3AD203B41FA5}">
                      <a16:colId xmlns="" xmlns:a16="http://schemas.microsoft.com/office/drawing/2014/main" val="3159751142"/>
                    </a:ext>
                  </a:extLst>
                </a:gridCol>
                <a:gridCol w="854960">
                  <a:extLst>
                    <a:ext uri="{9D8B030D-6E8A-4147-A177-3AD203B41FA5}">
                      <a16:colId xmlns="" xmlns:a16="http://schemas.microsoft.com/office/drawing/2014/main" val="587603490"/>
                    </a:ext>
                  </a:extLst>
                </a:gridCol>
                <a:gridCol w="854960">
                  <a:extLst>
                    <a:ext uri="{9D8B030D-6E8A-4147-A177-3AD203B41FA5}">
                      <a16:colId xmlns="" xmlns:a16="http://schemas.microsoft.com/office/drawing/2014/main" val="1430010516"/>
                    </a:ext>
                  </a:extLst>
                </a:gridCol>
              </a:tblGrid>
              <a:tr h="369422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800" u="none" strike="noStrike" dirty="0">
                          <a:effectLst/>
                        </a:rPr>
                        <a:t>検挙内容</a:t>
                      </a:r>
                      <a:endParaRPr lang="ja-JP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u="none" strike="noStrike" dirty="0">
                          <a:effectLst/>
                        </a:rPr>
                        <a:t>2010</a:t>
                      </a:r>
                      <a:r>
                        <a:rPr lang="ja-JP" altLang="en-US" sz="1800" u="none" strike="noStrike" dirty="0">
                          <a:effectLst/>
                        </a:rPr>
                        <a:t>年</a:t>
                      </a:r>
                      <a:endParaRPr lang="ja-JP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u="none" strike="noStrike" dirty="0">
                          <a:effectLst/>
                        </a:rPr>
                        <a:t>2011</a:t>
                      </a:r>
                      <a:r>
                        <a:rPr lang="ja-JP" altLang="en-US" sz="1800" u="none" strike="noStrike" dirty="0">
                          <a:effectLst/>
                        </a:rPr>
                        <a:t>年</a:t>
                      </a:r>
                      <a:endParaRPr lang="ja-JP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u="none" strike="noStrike" dirty="0">
                          <a:effectLst/>
                        </a:rPr>
                        <a:t>2012</a:t>
                      </a:r>
                      <a:r>
                        <a:rPr lang="ja-JP" altLang="en-US" sz="1800" u="none" strike="noStrike" dirty="0">
                          <a:effectLst/>
                        </a:rPr>
                        <a:t>年</a:t>
                      </a:r>
                      <a:endParaRPr lang="ja-JP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u="none" strike="noStrike" dirty="0">
                          <a:effectLst/>
                        </a:rPr>
                        <a:t>2013</a:t>
                      </a:r>
                      <a:r>
                        <a:rPr lang="ja-JP" altLang="en-US" sz="1800" u="none" strike="noStrike" dirty="0">
                          <a:effectLst/>
                        </a:rPr>
                        <a:t>年</a:t>
                      </a:r>
                      <a:endParaRPr lang="ja-JP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u="none" strike="noStrike" dirty="0">
                          <a:effectLst/>
                        </a:rPr>
                        <a:t>2014</a:t>
                      </a:r>
                      <a:r>
                        <a:rPr lang="ja-JP" altLang="en-US" sz="1800" u="none" strike="noStrike" dirty="0">
                          <a:effectLst/>
                        </a:rPr>
                        <a:t>年</a:t>
                      </a:r>
                      <a:endParaRPr lang="ja-JP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4273368518"/>
                  </a:ext>
                </a:extLst>
              </a:tr>
              <a:tr h="369422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u="none" strike="noStrike" dirty="0">
                          <a:effectLst/>
                        </a:rPr>
                        <a:t>児童買春・児童ポルノ規制法違反（児童買春）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 dirty="0">
                          <a:effectLst/>
                        </a:rPr>
                        <a:t>214</a:t>
                      </a:r>
                      <a:endParaRPr lang="en-US" altLang="ja-JP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 dirty="0">
                          <a:effectLst/>
                        </a:rPr>
                        <a:t>176</a:t>
                      </a:r>
                      <a:endParaRPr lang="en-US" altLang="ja-JP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>
                          <a:effectLst/>
                        </a:rPr>
                        <a:t>182</a:t>
                      </a:r>
                      <a:endParaRPr lang="en-US" altLang="ja-JP" sz="18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>
                          <a:effectLst/>
                        </a:rPr>
                        <a:t>226</a:t>
                      </a:r>
                      <a:endParaRPr lang="en-US" altLang="ja-JP" sz="18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>
                          <a:effectLst/>
                        </a:rPr>
                        <a:t>260</a:t>
                      </a:r>
                      <a:endParaRPr lang="en-US" altLang="ja-JP" sz="18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388011307"/>
                  </a:ext>
                </a:extLst>
              </a:tr>
              <a:tr h="369422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u="none" strike="noStrike" dirty="0">
                          <a:effectLst/>
                        </a:rPr>
                        <a:t>児童買春・児童ポルノ規制法違反（児童ポルノ）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 dirty="0">
                          <a:effectLst/>
                        </a:rPr>
                        <a:t>180</a:t>
                      </a:r>
                      <a:endParaRPr lang="en-US" altLang="ja-JP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 dirty="0">
                          <a:effectLst/>
                        </a:rPr>
                        <a:t>217</a:t>
                      </a:r>
                      <a:endParaRPr lang="en-US" altLang="ja-JP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>
                          <a:effectLst/>
                        </a:rPr>
                        <a:t>242</a:t>
                      </a:r>
                      <a:endParaRPr lang="en-US" altLang="ja-JP" sz="18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>
                          <a:effectLst/>
                        </a:rPr>
                        <a:t>341</a:t>
                      </a:r>
                      <a:endParaRPr lang="en-US" altLang="ja-JP" sz="18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>
                          <a:effectLst/>
                        </a:rPr>
                        <a:t>358</a:t>
                      </a:r>
                      <a:endParaRPr lang="en-US" altLang="ja-JP" sz="18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70674317"/>
                  </a:ext>
                </a:extLst>
              </a:tr>
              <a:tr h="369422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100" u="none" strike="noStrike">
                          <a:effectLst/>
                        </a:rPr>
                        <a:t>青少年保護育成条例違反</a:t>
                      </a:r>
                      <a:endParaRPr lang="zh-TW" altLang="en-US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>
                          <a:effectLst/>
                        </a:rPr>
                        <a:t>772</a:t>
                      </a:r>
                      <a:endParaRPr lang="en-US" altLang="ja-JP" sz="18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 dirty="0">
                          <a:effectLst/>
                        </a:rPr>
                        <a:t>637</a:t>
                      </a:r>
                      <a:endParaRPr lang="en-US" altLang="ja-JP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 dirty="0">
                          <a:effectLst/>
                        </a:rPr>
                        <a:t>596</a:t>
                      </a:r>
                      <a:endParaRPr lang="en-US" altLang="ja-JP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>
                          <a:effectLst/>
                        </a:rPr>
                        <a:t>678</a:t>
                      </a:r>
                      <a:endParaRPr lang="en-US" altLang="ja-JP" sz="18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>
                          <a:effectLst/>
                        </a:rPr>
                        <a:t>711</a:t>
                      </a:r>
                      <a:endParaRPr lang="en-US" altLang="ja-JP" sz="18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48439065"/>
                  </a:ext>
                </a:extLst>
              </a:tr>
              <a:tr h="369422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100" u="none" strike="noStrike">
                          <a:effectLst/>
                        </a:rPr>
                        <a:t>児童福祉法違反</a:t>
                      </a:r>
                      <a:endParaRPr lang="zh-TW" altLang="en-US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>
                          <a:effectLst/>
                        </a:rPr>
                        <a:t>33</a:t>
                      </a:r>
                      <a:endParaRPr lang="en-US" altLang="ja-JP" sz="18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 dirty="0">
                          <a:effectLst/>
                        </a:rPr>
                        <a:t>38</a:t>
                      </a:r>
                      <a:endParaRPr lang="en-US" altLang="ja-JP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 dirty="0">
                          <a:effectLst/>
                        </a:rPr>
                        <a:t>32</a:t>
                      </a:r>
                      <a:endParaRPr lang="en-US" altLang="ja-JP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>
                          <a:effectLst/>
                        </a:rPr>
                        <a:t>22</a:t>
                      </a:r>
                      <a:endParaRPr lang="en-US" altLang="ja-JP" sz="18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>
                          <a:effectLst/>
                        </a:rPr>
                        <a:t>54</a:t>
                      </a:r>
                      <a:endParaRPr lang="en-US" altLang="ja-JP" sz="18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47339190"/>
                  </a:ext>
                </a:extLst>
              </a:tr>
              <a:tr h="241122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u="none" strike="noStrike">
                          <a:effectLst/>
                        </a:rPr>
                        <a:t>重要犯罪（殺人・強盗・放火・強姦・略取誘拐・強制わいせつ）</a:t>
                      </a:r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>
                          <a:effectLst/>
                        </a:rPr>
                        <a:t>40</a:t>
                      </a:r>
                      <a:endParaRPr lang="en-US" altLang="ja-JP" sz="18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>
                          <a:effectLst/>
                        </a:rPr>
                        <a:t>17</a:t>
                      </a:r>
                      <a:endParaRPr lang="en-US" altLang="ja-JP" sz="18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 dirty="0">
                          <a:effectLst/>
                        </a:rPr>
                        <a:t>24</a:t>
                      </a:r>
                      <a:endParaRPr lang="en-US" altLang="ja-JP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 dirty="0">
                          <a:effectLst/>
                        </a:rPr>
                        <a:t>26</a:t>
                      </a:r>
                      <a:endParaRPr lang="en-US" altLang="ja-JP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>
                          <a:effectLst/>
                        </a:rPr>
                        <a:t>38</a:t>
                      </a:r>
                      <a:endParaRPr lang="en-US" altLang="ja-JP" sz="18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425284740"/>
                  </a:ext>
                </a:extLst>
              </a:tr>
              <a:tr h="369422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800" u="none" strike="noStrike" dirty="0">
                          <a:effectLst/>
                        </a:rPr>
                        <a:t>合計</a:t>
                      </a:r>
                      <a:endParaRPr lang="ja-JP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 dirty="0">
                          <a:effectLst/>
                        </a:rPr>
                        <a:t>1239</a:t>
                      </a:r>
                      <a:endParaRPr lang="en-US" altLang="ja-JP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 dirty="0">
                          <a:effectLst/>
                        </a:rPr>
                        <a:t>1085</a:t>
                      </a:r>
                      <a:endParaRPr lang="en-US" altLang="ja-JP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 dirty="0">
                          <a:effectLst/>
                        </a:rPr>
                        <a:t>1076</a:t>
                      </a:r>
                      <a:endParaRPr lang="en-US" altLang="ja-JP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 dirty="0">
                          <a:effectLst/>
                        </a:rPr>
                        <a:t>1293</a:t>
                      </a:r>
                      <a:endParaRPr lang="en-US" altLang="ja-JP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 dirty="0">
                          <a:effectLst/>
                        </a:rPr>
                        <a:t>1421</a:t>
                      </a:r>
                      <a:endParaRPr lang="en-US" altLang="ja-JP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2859045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73752985"/>
      </p:ext>
    </p:extLst>
  </p:cSld>
  <p:clrMapOvr>
    <a:masterClrMapping/>
  </p:clrMapOvr>
  <p:transition>
    <p:zoom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ja-JP" dirty="0" smtClean="0"/>
              <a:t>２</a:t>
            </a:r>
            <a:r>
              <a:rPr lang="en-US" altLang="ja-JP" dirty="0" smtClean="0"/>
              <a:t>.</a:t>
            </a:r>
            <a:r>
              <a:rPr lang="ja-JP" altLang="ja-JP" dirty="0" smtClean="0"/>
              <a:t>４　架空請求・不正請求</a:t>
            </a:r>
            <a:endParaRPr kumimoji="1" lang="ja-JP" altLang="en-US" dirty="0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dirty="0" smtClean="0"/>
              <a:t>モバイルネットワーク時代の情報</a:t>
            </a:r>
            <a:r>
              <a:rPr lang="ja-JP" altLang="en-US" dirty="0" smtClean="0"/>
              <a:t>倫理</a:t>
            </a:r>
            <a:r>
              <a:rPr lang="ja-JP" altLang="en-US" dirty="0"/>
              <a:t>　第</a:t>
            </a:r>
            <a:r>
              <a:rPr lang="en-US" altLang="ja-JP" dirty="0"/>
              <a:t>2</a:t>
            </a:r>
            <a:r>
              <a:rPr lang="ja-JP" altLang="en-US" dirty="0"/>
              <a:t>版</a:t>
            </a:r>
            <a:endParaRPr lang="en-US" altLang="ja-JP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43CDB-FE90-42D5-A164-A207CCC0E150}" type="slidenum">
              <a:rPr lang="en-US" altLang="ja-JP" smtClean="0"/>
              <a:pPr/>
              <a:t>12</a:t>
            </a:fld>
            <a:endParaRPr lang="en-US" altLang="ja-JP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28596" y="1285860"/>
            <a:ext cx="8072494" cy="1200329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n"/>
            </a:pPr>
            <a:r>
              <a:rPr lang="ja-JP" altLang="ja-JP" sz="2000" dirty="0" smtClean="0"/>
              <a:t>架空請求</a:t>
            </a:r>
            <a:endParaRPr lang="en-US" altLang="ja-JP" sz="2000" dirty="0" smtClean="0"/>
          </a:p>
          <a:p>
            <a:pPr lvl="1"/>
            <a:r>
              <a:rPr lang="ja-JP" altLang="ja-JP" sz="1600" dirty="0" smtClean="0"/>
              <a:t>一度も利用したことのないサイトの利用料金を求めること</a:t>
            </a:r>
            <a:endParaRPr lang="en-US" altLang="ja-JP" sz="1600" dirty="0" smtClean="0"/>
          </a:p>
          <a:p>
            <a:pPr>
              <a:buFont typeface="Wingdings" pitchFamily="2" charset="2"/>
              <a:buChar char="n"/>
            </a:pPr>
            <a:r>
              <a:rPr lang="ja-JP" altLang="ja-JP" sz="2000" dirty="0" smtClean="0"/>
              <a:t>不正請求</a:t>
            </a:r>
            <a:endParaRPr lang="en-US" altLang="ja-JP" sz="2000" dirty="0" smtClean="0"/>
          </a:p>
          <a:p>
            <a:pPr lvl="1"/>
            <a:r>
              <a:rPr lang="ja-JP" altLang="ja-JP" sz="1600" dirty="0" smtClean="0"/>
              <a:t>無料サイトの利用料金や、契約と異なる有料サイトの利用料金を求めること</a:t>
            </a:r>
            <a:endParaRPr kumimoji="1" lang="ja-JP" altLang="en-US" sz="16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28596" y="3071810"/>
            <a:ext cx="8072494" cy="1200329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u"/>
            </a:pPr>
            <a:r>
              <a:rPr lang="ja-JP" altLang="ja-JP" sz="2000" dirty="0" smtClean="0"/>
              <a:t>ワンクリック詐欺</a:t>
            </a:r>
            <a:endParaRPr lang="en-US" altLang="ja-JP" sz="2000" dirty="0" smtClean="0"/>
          </a:p>
          <a:p>
            <a:pPr lvl="1"/>
            <a:r>
              <a:rPr lang="ja-JP" altLang="ja-JP" sz="1600" dirty="0" smtClean="0"/>
              <a:t>突然「会員登録されました。</a:t>
            </a:r>
            <a:r>
              <a:rPr lang="ja-JP" altLang="en-US" sz="1600" dirty="0" smtClean="0"/>
              <a:t>」という</a:t>
            </a:r>
            <a:r>
              <a:rPr lang="ja-JP" altLang="ja-JP" sz="1600" dirty="0" smtClean="0"/>
              <a:t>メッセージ</a:t>
            </a:r>
            <a:r>
              <a:rPr lang="ja-JP" altLang="en-US" sz="1600" dirty="0" smtClean="0"/>
              <a:t>が</a:t>
            </a:r>
            <a:r>
              <a:rPr lang="ja-JP" altLang="ja-JP" sz="1600" dirty="0" smtClean="0"/>
              <a:t>表示</a:t>
            </a:r>
            <a:r>
              <a:rPr lang="ja-JP" altLang="en-US" sz="1600" dirty="0" smtClean="0"/>
              <a:t>され、会費を請求される。</a:t>
            </a:r>
            <a:endParaRPr lang="en-US" altLang="ja-JP" sz="1600" dirty="0" smtClean="0"/>
          </a:p>
          <a:p>
            <a:pPr>
              <a:buFont typeface="Wingdings" pitchFamily="2" charset="2"/>
              <a:buChar char="u"/>
            </a:pPr>
            <a:r>
              <a:rPr lang="ja-JP" altLang="ja-JP" sz="2000" dirty="0" smtClean="0"/>
              <a:t>迷惑メール</a:t>
            </a:r>
            <a:r>
              <a:rPr lang="ja-JP" altLang="en-US" sz="2000" dirty="0" smtClean="0"/>
              <a:t>に記載された</a:t>
            </a:r>
            <a:r>
              <a:rPr lang="en-US" altLang="ja-JP" sz="2000" dirty="0" smtClean="0"/>
              <a:t>URL</a:t>
            </a:r>
          </a:p>
          <a:p>
            <a:pPr lvl="1"/>
            <a:r>
              <a:rPr lang="ja-JP" altLang="en-US" sz="1600" dirty="0" smtClean="0"/>
              <a:t>有料</a:t>
            </a:r>
            <a:r>
              <a:rPr lang="ja-JP" altLang="ja-JP" sz="1600" dirty="0" smtClean="0"/>
              <a:t>サイトに接続（誘導）されて会費</a:t>
            </a:r>
            <a:r>
              <a:rPr lang="ja-JP" altLang="en-US" sz="1600" dirty="0" smtClean="0"/>
              <a:t>を</a:t>
            </a:r>
            <a:r>
              <a:rPr lang="ja-JP" altLang="ja-JP" sz="1600" dirty="0" smtClean="0"/>
              <a:t>請求</a:t>
            </a:r>
            <a:r>
              <a:rPr lang="ja-JP" altLang="en-US" sz="1600" dirty="0" smtClean="0"/>
              <a:t>される。</a:t>
            </a:r>
            <a:endParaRPr kumimoji="1" lang="ja-JP" altLang="en-US" sz="16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28596" y="2643182"/>
            <a:ext cx="2357454" cy="40011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ja-JP" altLang="en-US" sz="2000" dirty="0" smtClean="0"/>
              <a:t>不正請求の典型例</a:t>
            </a:r>
            <a:endParaRPr kumimoji="1" lang="ja-JP" altLang="en-US" sz="2000" dirty="0"/>
          </a:p>
        </p:txBody>
      </p:sp>
      <p:sp>
        <p:nvSpPr>
          <p:cNvPr id="8" name="角丸四角形 7"/>
          <p:cNvSpPr/>
          <p:nvPr/>
        </p:nvSpPr>
        <p:spPr>
          <a:xfrm>
            <a:off x="1000100" y="4357694"/>
            <a:ext cx="7072362" cy="642942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ja-JP" dirty="0" smtClean="0"/>
              <a:t>契約や会員登録が完了したような表示し、会費をだまし取る</a:t>
            </a:r>
            <a:r>
              <a:rPr lang="ja-JP" altLang="en-US" dirty="0" smtClean="0"/>
              <a:t>。</a:t>
            </a:r>
            <a:endParaRPr lang="en-US" altLang="ja-JP" dirty="0" smtClean="0"/>
          </a:p>
          <a:p>
            <a:pPr algn="ctr"/>
            <a:r>
              <a:rPr lang="ja-JP" altLang="en-US" dirty="0" smtClean="0"/>
              <a:t>心理</a:t>
            </a:r>
            <a:r>
              <a:rPr lang="ja-JP" altLang="ja-JP" dirty="0" smtClean="0"/>
              <a:t>的な圧迫で代金をだまし取ろうとする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500298" y="5214950"/>
            <a:ext cx="5143536" cy="92333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ja-JP" altLang="ja-JP" dirty="0" smtClean="0"/>
              <a:t>怪しいサイト、メールは無視する</a:t>
            </a:r>
            <a:r>
              <a:rPr lang="ja-JP" altLang="en-US" dirty="0" smtClean="0"/>
              <a:t>。</a:t>
            </a:r>
            <a:endParaRPr lang="ja-JP" altLang="ja-JP" dirty="0" smtClean="0"/>
          </a:p>
          <a:p>
            <a:r>
              <a:rPr lang="ja-JP" altLang="ja-JP" dirty="0" smtClean="0"/>
              <a:t>本人の了承なしに会員登録することは違法</a:t>
            </a:r>
            <a:endParaRPr lang="en-US" altLang="ja-JP" dirty="0" smtClean="0"/>
          </a:p>
          <a:p>
            <a:r>
              <a:rPr lang="ja-JP" altLang="ja-JP" dirty="0" smtClean="0"/>
              <a:t>不正請求には一切応じない。</a:t>
            </a:r>
            <a:endParaRPr lang="ja-JP" altLang="ja-JP" dirty="0"/>
          </a:p>
        </p:txBody>
      </p:sp>
      <p:sp>
        <p:nvSpPr>
          <p:cNvPr id="11" name="右矢印 10"/>
          <p:cNvSpPr/>
          <p:nvPr/>
        </p:nvSpPr>
        <p:spPr>
          <a:xfrm>
            <a:off x="1428728" y="5357826"/>
            <a:ext cx="928694" cy="714380"/>
          </a:xfrm>
          <a:prstGeom prst="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ransition>
    <p:zoom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２</a:t>
            </a:r>
            <a:r>
              <a:rPr lang="en-US" altLang="ja-JP" dirty="0" smtClean="0"/>
              <a:t>.</a:t>
            </a:r>
            <a:r>
              <a:rPr lang="ja-JP" altLang="en-US" dirty="0" smtClean="0"/>
              <a:t>５　ネット詐欺</a:t>
            </a:r>
            <a:endParaRPr lang="ja-JP" altLang="en-US" dirty="0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dirty="0" smtClean="0"/>
              <a:t>モバイルネットワーク時代の情報</a:t>
            </a:r>
            <a:r>
              <a:rPr lang="ja-JP" altLang="en-US" dirty="0" smtClean="0"/>
              <a:t>倫理</a:t>
            </a:r>
            <a:r>
              <a:rPr lang="ja-JP" altLang="en-US" dirty="0"/>
              <a:t>　第</a:t>
            </a:r>
            <a:r>
              <a:rPr lang="en-US" altLang="ja-JP" dirty="0"/>
              <a:t>2</a:t>
            </a:r>
            <a:r>
              <a:rPr lang="ja-JP" altLang="en-US" dirty="0"/>
              <a:t>版</a:t>
            </a:r>
            <a:endParaRPr lang="en-US" altLang="ja-JP" dirty="0"/>
          </a:p>
        </p:txBody>
      </p:sp>
      <p:sp>
        <p:nvSpPr>
          <p:cNvPr id="12" name="スライド番号プレースホルダ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4C7D4-EC8F-408F-BBDC-66F17C59F409}" type="slidenum">
              <a:rPr lang="en-US" altLang="ja-JP" smtClean="0"/>
              <a:pPr/>
              <a:t>13</a:t>
            </a:fld>
            <a:endParaRPr lang="en-US" altLang="ja-JP"/>
          </a:p>
        </p:txBody>
      </p:sp>
      <p:sp>
        <p:nvSpPr>
          <p:cNvPr id="110600" name="Text Box 8"/>
          <p:cNvSpPr txBox="1">
            <a:spLocks noChangeArrowheads="1"/>
          </p:cNvSpPr>
          <p:nvPr/>
        </p:nvSpPr>
        <p:spPr bwMode="auto">
          <a:xfrm>
            <a:off x="2500298" y="2836036"/>
            <a:ext cx="3400438" cy="40011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000"/>
              <a:t>代金の支払い（振り込み）</a:t>
            </a:r>
          </a:p>
        </p:txBody>
      </p:sp>
      <p:sp>
        <p:nvSpPr>
          <p:cNvPr id="110602" name="Text Box 10"/>
          <p:cNvSpPr txBox="1">
            <a:spLocks noChangeArrowheads="1"/>
          </p:cNvSpPr>
          <p:nvPr/>
        </p:nvSpPr>
        <p:spPr bwMode="auto">
          <a:xfrm>
            <a:off x="2500298" y="3643314"/>
            <a:ext cx="350046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400" u="sng" dirty="0">
                <a:solidFill>
                  <a:srgbClr val="FF0000"/>
                </a:solidFill>
              </a:rPr>
              <a:t>品物が送られてこない！</a:t>
            </a:r>
          </a:p>
        </p:txBody>
      </p:sp>
      <p:sp>
        <p:nvSpPr>
          <p:cNvPr id="110605" name="Rectangle 13"/>
          <p:cNvSpPr>
            <a:spLocks noChangeArrowheads="1"/>
          </p:cNvSpPr>
          <p:nvPr/>
        </p:nvSpPr>
        <p:spPr bwMode="auto">
          <a:xfrm>
            <a:off x="1785918" y="4714884"/>
            <a:ext cx="6072230" cy="157163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buFont typeface="Wingdings" pitchFamily="2" charset="2"/>
              <a:buChar char="u"/>
            </a:pPr>
            <a:r>
              <a:rPr lang="ja-JP" altLang="en-US" sz="2000" dirty="0">
                <a:solidFill>
                  <a:schemeClr val="tx1"/>
                </a:solidFill>
                <a:latin typeface="+mn-ea"/>
              </a:rPr>
              <a:t>店舗の実績を</a:t>
            </a:r>
            <a:r>
              <a:rPr lang="ja-JP" altLang="en-US" sz="2000" dirty="0" smtClean="0">
                <a:solidFill>
                  <a:schemeClr val="tx1"/>
                </a:solidFill>
                <a:latin typeface="+mn-ea"/>
              </a:rPr>
              <a:t>確認</a:t>
            </a:r>
            <a:endParaRPr lang="en-US" altLang="ja-JP" sz="2000" dirty="0" smtClean="0">
              <a:solidFill>
                <a:schemeClr val="tx1"/>
              </a:solidFill>
              <a:latin typeface="+mn-ea"/>
            </a:endParaRPr>
          </a:p>
          <a:p>
            <a:pPr lvl="1"/>
            <a:r>
              <a:rPr lang="ja-JP" altLang="en-US" sz="2000" dirty="0" smtClean="0"/>
              <a:t>掲載期間（十分に長期間か）、</a:t>
            </a:r>
            <a:r>
              <a:rPr lang="ja-JP" altLang="ja-JP" sz="2000" dirty="0" smtClean="0"/>
              <a:t>連絡先</a:t>
            </a:r>
            <a:r>
              <a:rPr lang="ja-JP" altLang="en-US" sz="2000" dirty="0" smtClean="0"/>
              <a:t>の明示等</a:t>
            </a:r>
            <a:endParaRPr lang="en-US" altLang="ja-JP" sz="2000" dirty="0" smtClean="0">
              <a:solidFill>
                <a:schemeClr val="tx1"/>
              </a:solidFill>
              <a:latin typeface="+mn-ea"/>
            </a:endParaRPr>
          </a:p>
          <a:p>
            <a:pPr>
              <a:buFont typeface="Wingdings" pitchFamily="2" charset="2"/>
              <a:buChar char="u"/>
            </a:pPr>
            <a:r>
              <a:rPr lang="ja-JP" altLang="ja-JP" sz="2000" dirty="0" smtClean="0">
                <a:solidFill>
                  <a:schemeClr val="tx1"/>
                </a:solidFill>
                <a:latin typeface="+mn-ea"/>
              </a:rPr>
              <a:t>できるだけ先払いは避ける</a:t>
            </a:r>
            <a:endParaRPr lang="en-US" altLang="ja-JP" sz="2000" dirty="0" smtClean="0">
              <a:solidFill>
                <a:schemeClr val="tx1"/>
              </a:solidFill>
              <a:latin typeface="+mn-ea"/>
            </a:endParaRPr>
          </a:p>
          <a:p>
            <a:pPr>
              <a:buFont typeface="Wingdings" pitchFamily="2" charset="2"/>
              <a:buChar char="u"/>
            </a:pPr>
            <a:r>
              <a:rPr lang="ja-JP" altLang="en-US" sz="2000" dirty="0" smtClean="0">
                <a:solidFill>
                  <a:schemeClr val="tx1"/>
                </a:solidFill>
                <a:latin typeface="+mn-ea"/>
              </a:rPr>
              <a:t>取り引きの証拠を残す</a:t>
            </a:r>
            <a:endParaRPr lang="en-US" altLang="ja-JP" sz="2000" dirty="0" smtClean="0">
              <a:solidFill>
                <a:schemeClr val="tx1"/>
              </a:solidFill>
              <a:latin typeface="+mn-ea"/>
            </a:endParaRPr>
          </a:p>
          <a:p>
            <a:pPr lvl="1"/>
            <a:r>
              <a:rPr lang="ja-JP" altLang="ja-JP" sz="2000" dirty="0" smtClean="0"/>
              <a:t>画面やメールを印刷・保存</a:t>
            </a:r>
            <a:endParaRPr lang="ja-JP" altLang="en-US" sz="20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285852" y="1571612"/>
            <a:ext cx="7286676" cy="4001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ja-JP" altLang="ja-JP" dirty="0" smtClean="0"/>
              <a:t>商品の取り引きをネットワーク上で行う無店舗型の</a:t>
            </a:r>
            <a:r>
              <a:rPr lang="ja-JP" altLang="ja-JP" sz="2000" dirty="0" smtClean="0"/>
              <a:t>販売店</a:t>
            </a:r>
            <a:endParaRPr kumimoji="1" lang="ja-JP" altLang="en-US" sz="2000" dirty="0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1535885" y="2000240"/>
            <a:ext cx="6786610" cy="42862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ja-JP" altLang="ja-JP" dirty="0" smtClean="0"/>
              <a:t>ユーザ個人が実際に商品を手に取り、確認することができない</a:t>
            </a:r>
            <a:endParaRPr lang="ja-JP" altLang="en-US" dirty="0"/>
          </a:p>
        </p:txBody>
      </p:sp>
      <p:sp>
        <p:nvSpPr>
          <p:cNvPr id="15" name="AutoShape 5"/>
          <p:cNvSpPr>
            <a:spLocks noChangeArrowheads="1"/>
          </p:cNvSpPr>
          <p:nvPr/>
        </p:nvSpPr>
        <p:spPr bwMode="auto">
          <a:xfrm>
            <a:off x="3643306" y="2500306"/>
            <a:ext cx="1000132" cy="285752"/>
          </a:xfrm>
          <a:prstGeom prst="downArrow">
            <a:avLst>
              <a:gd name="adj1" fmla="val 50000"/>
              <a:gd name="adj2" fmla="val 2500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16" name="AutoShape 5"/>
          <p:cNvSpPr>
            <a:spLocks noChangeArrowheads="1"/>
          </p:cNvSpPr>
          <p:nvPr/>
        </p:nvSpPr>
        <p:spPr bwMode="auto">
          <a:xfrm>
            <a:off x="3571868" y="3286124"/>
            <a:ext cx="1143008" cy="357190"/>
          </a:xfrm>
          <a:prstGeom prst="downArrow">
            <a:avLst>
              <a:gd name="adj1" fmla="val 50000"/>
              <a:gd name="adj2" fmla="val 2500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714348" y="4214818"/>
            <a:ext cx="2857520" cy="40011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kumimoji="1" lang="ja-JP" altLang="en-US" sz="2000" dirty="0" smtClean="0"/>
              <a:t>取引に当たっての注意</a:t>
            </a:r>
            <a:endParaRPr kumimoji="1" lang="ja-JP" altLang="en-US" sz="2000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714348" y="1168069"/>
            <a:ext cx="30718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 smtClean="0">
                <a:latin typeface="+mj-lt"/>
              </a:rPr>
              <a:t>2.5.1</a:t>
            </a:r>
            <a:r>
              <a:rPr lang="ja-JP" altLang="en-US" sz="2000" dirty="0" smtClean="0">
                <a:latin typeface="+mj-lt"/>
              </a:rPr>
              <a:t>　ネットショッピング</a:t>
            </a:r>
            <a:endParaRPr kumimoji="1" lang="ja-JP" altLang="en-US" sz="2000" dirty="0">
              <a:latin typeface="+mj-lt"/>
            </a:endParaRPr>
          </a:p>
        </p:txBody>
      </p:sp>
    </p:spTree>
  </p:cSld>
  <p:clrMapOvr>
    <a:masterClrMapping/>
  </p:clrMapOvr>
  <p:transition>
    <p:zoom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2.5.2</a:t>
            </a:r>
            <a:r>
              <a:rPr lang="ja-JP" altLang="ja-JP" dirty="0" smtClean="0"/>
              <a:t>　ネットオークション</a:t>
            </a:r>
            <a:endParaRPr lang="ja-JP" altLang="ja-JP" dirty="0"/>
          </a:p>
        </p:txBody>
      </p:sp>
      <p:sp>
        <p:nvSpPr>
          <p:cNvPr id="14" name="フッター プレースホルダ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dirty="0" smtClean="0"/>
              <a:t>モバイルネットワーク時代の情報</a:t>
            </a:r>
            <a:r>
              <a:rPr lang="ja-JP" altLang="en-US" dirty="0" smtClean="0"/>
              <a:t>倫理</a:t>
            </a:r>
            <a:r>
              <a:rPr lang="ja-JP" altLang="en-US" dirty="0"/>
              <a:t>　第</a:t>
            </a:r>
            <a:r>
              <a:rPr lang="en-US" altLang="ja-JP" dirty="0"/>
              <a:t>2</a:t>
            </a:r>
            <a:r>
              <a:rPr lang="ja-JP" altLang="en-US" dirty="0"/>
              <a:t>版</a:t>
            </a:r>
            <a:endParaRPr lang="en-US" altLang="ja-JP" dirty="0"/>
          </a:p>
        </p:txBody>
      </p:sp>
      <p:sp>
        <p:nvSpPr>
          <p:cNvPr id="15" name="スライド番号プレースホルダ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4C7D4-EC8F-408F-BBDC-66F17C59F409}" type="slidenum">
              <a:rPr lang="en-US" altLang="ja-JP" smtClean="0"/>
              <a:pPr/>
              <a:t>14</a:t>
            </a:fld>
            <a:endParaRPr lang="en-US" altLang="ja-JP"/>
          </a:p>
        </p:txBody>
      </p:sp>
      <p:sp>
        <p:nvSpPr>
          <p:cNvPr id="111620" name="Rectangle 4"/>
          <p:cNvSpPr>
            <a:spLocks noChangeArrowheads="1"/>
          </p:cNvSpPr>
          <p:nvPr/>
        </p:nvSpPr>
        <p:spPr bwMode="auto">
          <a:xfrm>
            <a:off x="500034" y="1357298"/>
            <a:ext cx="4504014" cy="46672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r>
              <a:rPr lang="ja-JP" altLang="en-US" sz="2400"/>
              <a:t>中古品を出品　→　落札</a:t>
            </a:r>
            <a:r>
              <a:rPr lang="ja-JP" altLang="en-US"/>
              <a:t> </a:t>
            </a:r>
          </a:p>
        </p:txBody>
      </p:sp>
      <p:sp>
        <p:nvSpPr>
          <p:cNvPr id="111621" name="Text Box 5"/>
          <p:cNvSpPr txBox="1">
            <a:spLocks noChangeArrowheads="1"/>
          </p:cNvSpPr>
          <p:nvPr/>
        </p:nvSpPr>
        <p:spPr bwMode="auto">
          <a:xfrm>
            <a:off x="2214546" y="2571744"/>
            <a:ext cx="6551612" cy="36933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dirty="0">
                <a:latin typeface="ＭＳ Ｐゴシック" charset="-128"/>
              </a:rPr>
              <a:t>高額なもの（宝石・貴金属や自動車） </a:t>
            </a:r>
          </a:p>
        </p:txBody>
      </p:sp>
      <p:sp>
        <p:nvSpPr>
          <p:cNvPr id="111622" name="Text Box 6"/>
          <p:cNvSpPr txBox="1">
            <a:spLocks noChangeArrowheads="1"/>
          </p:cNvSpPr>
          <p:nvPr/>
        </p:nvSpPr>
        <p:spPr bwMode="auto">
          <a:xfrm>
            <a:off x="2214546" y="3071810"/>
            <a:ext cx="6551612" cy="36933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dirty="0"/>
              <a:t>個人の趣味で収集した入手困難なもの</a:t>
            </a:r>
          </a:p>
        </p:txBody>
      </p:sp>
      <p:sp>
        <p:nvSpPr>
          <p:cNvPr id="111623" name="Rectangle 7"/>
          <p:cNvSpPr>
            <a:spLocks noChangeArrowheads="1"/>
          </p:cNvSpPr>
          <p:nvPr/>
        </p:nvSpPr>
        <p:spPr bwMode="auto">
          <a:xfrm>
            <a:off x="500034" y="1928802"/>
            <a:ext cx="4504014" cy="46672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r>
              <a:rPr lang="ja-JP" altLang="en-US" sz="2400" dirty="0"/>
              <a:t>最終的にユーザ同士の取り引き</a:t>
            </a:r>
            <a:r>
              <a:rPr lang="ja-JP" altLang="en-US" dirty="0"/>
              <a:t> </a:t>
            </a:r>
          </a:p>
        </p:txBody>
      </p:sp>
      <p:sp>
        <p:nvSpPr>
          <p:cNvPr id="111624" name="Text Box 8"/>
          <p:cNvSpPr txBox="1">
            <a:spLocks noChangeArrowheads="1"/>
          </p:cNvSpPr>
          <p:nvPr/>
        </p:nvSpPr>
        <p:spPr bwMode="auto">
          <a:xfrm>
            <a:off x="2214546" y="4071942"/>
            <a:ext cx="6551612" cy="36933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dirty="0">
                <a:solidFill>
                  <a:schemeClr val="tx1"/>
                </a:solidFill>
              </a:rPr>
              <a:t>盗品、毒薬、銃刀類</a:t>
            </a:r>
            <a:r>
              <a:rPr lang="ja-JP" altLang="en-US" dirty="0">
                <a:solidFill>
                  <a:srgbClr val="FF0000"/>
                </a:solidFill>
              </a:rPr>
              <a:t>　</a:t>
            </a:r>
            <a:r>
              <a:rPr lang="ja-JP" altLang="en-US" dirty="0"/>
              <a:t>（犯罪に巻き込まれる）</a:t>
            </a:r>
          </a:p>
        </p:txBody>
      </p:sp>
      <p:sp>
        <p:nvSpPr>
          <p:cNvPr id="111625" name="AutoShape 9"/>
          <p:cNvSpPr>
            <a:spLocks/>
          </p:cNvSpPr>
          <p:nvPr/>
        </p:nvSpPr>
        <p:spPr bwMode="auto">
          <a:xfrm>
            <a:off x="2071671" y="2643183"/>
            <a:ext cx="71438" cy="1714512"/>
          </a:xfrm>
          <a:prstGeom prst="leftBracket">
            <a:avLst>
              <a:gd name="adj" fmla="val 230072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1626" name="Rectangle 10"/>
          <p:cNvSpPr>
            <a:spLocks noChangeArrowheads="1"/>
          </p:cNvSpPr>
          <p:nvPr/>
        </p:nvSpPr>
        <p:spPr bwMode="auto">
          <a:xfrm>
            <a:off x="2071670" y="4714884"/>
            <a:ext cx="6643734" cy="1500198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buFont typeface="Wingdings" pitchFamily="2" charset="2"/>
              <a:buChar char="u"/>
            </a:pPr>
            <a:r>
              <a:rPr lang="ja-JP" altLang="en-US" dirty="0">
                <a:solidFill>
                  <a:schemeClr val="bg1"/>
                </a:solidFill>
                <a:latin typeface="+mn-ea"/>
              </a:rPr>
              <a:t>取り引きする</a:t>
            </a:r>
            <a:r>
              <a:rPr lang="ja-JP" altLang="en-US" dirty="0" smtClean="0">
                <a:solidFill>
                  <a:schemeClr val="bg1"/>
                </a:solidFill>
                <a:latin typeface="+mn-ea"/>
              </a:rPr>
              <a:t>と犯罪</a:t>
            </a:r>
            <a:r>
              <a:rPr lang="ja-JP" altLang="en-US" dirty="0">
                <a:solidFill>
                  <a:schemeClr val="bg1"/>
                </a:solidFill>
                <a:latin typeface="+mn-ea"/>
              </a:rPr>
              <a:t>になるものに</a:t>
            </a:r>
            <a:r>
              <a:rPr lang="ja-JP" altLang="en-US" dirty="0" smtClean="0">
                <a:solidFill>
                  <a:schemeClr val="bg1"/>
                </a:solidFill>
                <a:latin typeface="+mn-ea"/>
              </a:rPr>
              <a:t>注意</a:t>
            </a:r>
            <a:endParaRPr lang="en-US" altLang="ja-JP" dirty="0" smtClean="0">
              <a:solidFill>
                <a:schemeClr val="bg1"/>
              </a:solidFill>
              <a:latin typeface="+mn-ea"/>
            </a:endParaRPr>
          </a:p>
          <a:p>
            <a:pPr>
              <a:buFont typeface="Wingdings" pitchFamily="2" charset="2"/>
              <a:buChar char="u"/>
            </a:pPr>
            <a:r>
              <a:rPr lang="ja-JP" altLang="en-US" dirty="0" smtClean="0">
                <a:solidFill>
                  <a:schemeClr val="bg1"/>
                </a:solidFill>
                <a:latin typeface="+mn-ea"/>
              </a:rPr>
              <a:t>詐欺に備え、取り引きの証拠を残す</a:t>
            </a:r>
          </a:p>
          <a:p>
            <a:pPr>
              <a:buFont typeface="Wingdings" pitchFamily="2" charset="2"/>
              <a:buChar char="u"/>
            </a:pPr>
            <a:r>
              <a:rPr lang="ja-JP" altLang="ja-JP" dirty="0" smtClean="0">
                <a:latin typeface="+mn-ea"/>
              </a:rPr>
              <a:t>取り引きと関係ないメールには注意する。</a:t>
            </a:r>
          </a:p>
          <a:p>
            <a:pPr>
              <a:buFont typeface="Wingdings" pitchFamily="2" charset="2"/>
              <a:buChar char="u"/>
            </a:pPr>
            <a:r>
              <a:rPr lang="ja-JP" altLang="ja-JP" dirty="0" smtClean="0">
                <a:latin typeface="+mn-ea"/>
              </a:rPr>
              <a:t>犯罪者にメールアドレスやパスワードのヒントを与えない。</a:t>
            </a:r>
            <a:endParaRPr lang="ja-JP" altLang="en-US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11628" name="Text Box 12"/>
          <p:cNvSpPr txBox="1">
            <a:spLocks noChangeArrowheads="1"/>
          </p:cNvSpPr>
          <p:nvPr/>
        </p:nvSpPr>
        <p:spPr bwMode="auto">
          <a:xfrm>
            <a:off x="5500694" y="1428736"/>
            <a:ext cx="3167063" cy="769441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000" b="1" dirty="0"/>
              <a:t>中古品＝古物</a:t>
            </a:r>
          </a:p>
          <a:p>
            <a:pPr>
              <a:spcBef>
                <a:spcPct val="50000"/>
              </a:spcBef>
            </a:pPr>
            <a:r>
              <a:rPr lang="ja-JP" altLang="en-US" sz="1600" b="1" dirty="0"/>
              <a:t>古物営業法（</a:t>
            </a:r>
            <a:r>
              <a:rPr lang="ja-JP" altLang="en-US" sz="1600" b="1" dirty="0" smtClean="0"/>
              <a:t>第５章</a:t>
            </a:r>
            <a:r>
              <a:rPr lang="ja-JP" altLang="en-US" sz="1600" b="1" dirty="0"/>
              <a:t>）も参照</a:t>
            </a:r>
          </a:p>
        </p:txBody>
      </p:sp>
      <p:sp>
        <p:nvSpPr>
          <p:cNvPr id="111630" name="Text Box 14"/>
          <p:cNvSpPr txBox="1">
            <a:spLocks noChangeArrowheads="1"/>
          </p:cNvSpPr>
          <p:nvPr/>
        </p:nvSpPr>
        <p:spPr bwMode="auto">
          <a:xfrm>
            <a:off x="785786" y="3286124"/>
            <a:ext cx="1223962" cy="4572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400" b="1" dirty="0"/>
              <a:t>中古品</a:t>
            </a:r>
          </a:p>
        </p:txBody>
      </p:sp>
      <p:sp>
        <p:nvSpPr>
          <p:cNvPr id="111632" name="Text Box 16"/>
          <p:cNvSpPr txBox="1">
            <a:spLocks noChangeArrowheads="1"/>
          </p:cNvSpPr>
          <p:nvPr/>
        </p:nvSpPr>
        <p:spPr bwMode="auto">
          <a:xfrm>
            <a:off x="2214546" y="3571876"/>
            <a:ext cx="6551612" cy="36933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dirty="0"/>
              <a:t>家電、</a:t>
            </a:r>
            <a:r>
              <a:rPr lang="en-US" altLang="ja-JP" dirty="0"/>
              <a:t>DVD</a:t>
            </a:r>
            <a:r>
              <a:rPr lang="ja-JP" altLang="en-US" dirty="0" err="1"/>
              <a:t>、</a:t>
            </a:r>
            <a:r>
              <a:rPr lang="ja-JP" altLang="en-US" dirty="0"/>
              <a:t>本、ゲーム、衣類、食品、チケット・・・</a:t>
            </a:r>
          </a:p>
        </p:txBody>
      </p:sp>
      <p:sp>
        <p:nvSpPr>
          <p:cNvPr id="16" name="右矢印 15"/>
          <p:cNvSpPr/>
          <p:nvPr/>
        </p:nvSpPr>
        <p:spPr>
          <a:xfrm>
            <a:off x="928662" y="5000636"/>
            <a:ext cx="1000132" cy="10001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ransition>
    <p:zo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２</a:t>
            </a:r>
            <a:r>
              <a:rPr lang="en-US" altLang="ja-JP" dirty="0" smtClean="0"/>
              <a:t>.</a:t>
            </a:r>
            <a:r>
              <a:rPr lang="ja-JP" altLang="en-US" dirty="0" smtClean="0"/>
              <a:t>１</a:t>
            </a:r>
            <a:r>
              <a:rPr lang="ja-JP" altLang="en-US" dirty="0"/>
              <a:t>　不正</a:t>
            </a:r>
            <a:r>
              <a:rPr lang="ja-JP" altLang="en-US" dirty="0" smtClean="0"/>
              <a:t>アクセス</a:t>
            </a:r>
            <a:endParaRPr lang="ja-JP" altLang="en-US" dirty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714348" y="4590706"/>
            <a:ext cx="7429552" cy="1785950"/>
          </a:xfr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ja-JP" altLang="ja-JP" sz="1800" dirty="0" smtClean="0"/>
              <a:t>本人に送信されたメールを盗み見る。</a:t>
            </a:r>
          </a:p>
          <a:p>
            <a:r>
              <a:rPr lang="ja-JP" altLang="ja-JP" sz="1800" dirty="0" smtClean="0"/>
              <a:t>盗用したユーザ</a:t>
            </a:r>
            <a:r>
              <a:rPr lang="en-US" altLang="ja-JP" sz="1800" dirty="0" smtClean="0"/>
              <a:t>ID</a:t>
            </a:r>
            <a:r>
              <a:rPr lang="ja-JP" altLang="ja-JP" sz="1800" dirty="0" smtClean="0"/>
              <a:t>を利用して、サーバを破壊する。</a:t>
            </a:r>
          </a:p>
          <a:p>
            <a:r>
              <a:rPr lang="ja-JP" altLang="ja-JP" sz="1800" dirty="0" smtClean="0"/>
              <a:t>そのプロバイダが提供するさまざまなサービスを不正に利用する。</a:t>
            </a:r>
          </a:p>
          <a:p>
            <a:r>
              <a:rPr lang="ja-JP" altLang="ja-JP" sz="1800" dirty="0" smtClean="0"/>
              <a:t>本人になりすまして、詐欺をはたらく。</a:t>
            </a:r>
          </a:p>
          <a:p>
            <a:r>
              <a:rPr lang="ja-JP" altLang="ja-JP" sz="1800" dirty="0" smtClean="0"/>
              <a:t>サーバを踏み台にして、別のサーバを攻撃する。</a:t>
            </a:r>
            <a:endParaRPr lang="ja-JP" altLang="ja-JP" sz="1800" dirty="0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dirty="0" smtClean="0"/>
              <a:t>モバイルネットワーク時代の情報</a:t>
            </a:r>
            <a:r>
              <a:rPr lang="ja-JP" altLang="en-US" dirty="0" smtClean="0"/>
              <a:t>倫理</a:t>
            </a:r>
            <a:r>
              <a:rPr lang="ja-JP" altLang="en-US" dirty="0"/>
              <a:t>　第</a:t>
            </a:r>
            <a:r>
              <a:rPr lang="en-US" altLang="ja-JP" dirty="0"/>
              <a:t>2</a:t>
            </a:r>
            <a:r>
              <a:rPr lang="ja-JP" altLang="en-US" dirty="0"/>
              <a:t>版</a:t>
            </a:r>
            <a:endParaRPr lang="en-US" altLang="ja-JP" dirty="0"/>
          </a:p>
        </p:txBody>
      </p:sp>
      <p:sp>
        <p:nvSpPr>
          <p:cNvPr id="12" name="スライド番号プレースホルダ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4C7D4-EC8F-408F-BBDC-66F17C59F409}" type="slidenum">
              <a:rPr lang="en-US" altLang="ja-JP" smtClean="0"/>
              <a:pPr/>
              <a:t>2</a:t>
            </a:fld>
            <a:endParaRPr lang="en-US" altLang="ja-JP"/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714348" y="1214423"/>
            <a:ext cx="2928958" cy="357189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en-US" altLang="ja-JP" sz="2000" dirty="0" smtClean="0">
                <a:latin typeface="+mj-lt"/>
              </a:rPr>
              <a:t>2.1.1</a:t>
            </a:r>
            <a:r>
              <a:rPr lang="ja-JP" altLang="en-US" sz="2000" dirty="0" smtClean="0">
                <a:latin typeface="+mj-lt"/>
              </a:rPr>
              <a:t>　不正アクセスとは</a:t>
            </a:r>
            <a:endParaRPr lang="ja-JP" altLang="en-US" sz="2000" dirty="0">
              <a:latin typeface="+mj-lt"/>
            </a:endParaRPr>
          </a:p>
        </p:txBody>
      </p:sp>
      <p:sp>
        <p:nvSpPr>
          <p:cNvPr id="12293" name="AutoShape 5"/>
          <p:cNvSpPr>
            <a:spLocks noChangeArrowheads="1"/>
          </p:cNvSpPr>
          <p:nvPr/>
        </p:nvSpPr>
        <p:spPr bwMode="auto">
          <a:xfrm>
            <a:off x="618026" y="4138892"/>
            <a:ext cx="3457575" cy="428628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ja-JP" altLang="en-US" sz="2400" b="1" dirty="0"/>
              <a:t>不正アクセスによる被害</a:t>
            </a:r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619119" y="2111072"/>
            <a:ext cx="3024187" cy="36933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b="1" dirty="0"/>
              <a:t>不正</a:t>
            </a:r>
            <a:r>
              <a:rPr lang="ja-JP" altLang="en-US" b="1" dirty="0" smtClean="0"/>
              <a:t>アクセス行為</a:t>
            </a:r>
            <a:endParaRPr lang="ja-JP" altLang="en-US" b="1" dirty="0"/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714348" y="2593673"/>
            <a:ext cx="6575906" cy="338554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600" dirty="0" smtClean="0">
                <a:solidFill>
                  <a:schemeClr val="bg1"/>
                </a:solidFill>
              </a:rPr>
              <a:t>なりすまし：盗用などで知ったアカウントでのアクセス</a:t>
            </a:r>
            <a:endParaRPr lang="ja-JP" altLang="en-US" sz="1600" dirty="0">
              <a:solidFill>
                <a:schemeClr val="bg1"/>
              </a:solidFill>
            </a:endParaRPr>
          </a:p>
        </p:txBody>
      </p:sp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714348" y="3072413"/>
            <a:ext cx="6575907" cy="33855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600" dirty="0" smtClean="0">
                <a:solidFill>
                  <a:schemeClr val="bg1"/>
                </a:solidFill>
              </a:rPr>
              <a:t>助長行為：正規ユーザに無断でアカウント提供</a:t>
            </a:r>
            <a:endParaRPr lang="ja-JP" altLang="en-US" sz="1600" dirty="0">
              <a:solidFill>
                <a:schemeClr val="bg1"/>
              </a:solidFill>
            </a:endParaRPr>
          </a:p>
        </p:txBody>
      </p:sp>
      <p:sp>
        <p:nvSpPr>
          <p:cNvPr id="12298" name="AutoShape 10"/>
          <p:cNvSpPr>
            <a:spLocks/>
          </p:cNvSpPr>
          <p:nvPr/>
        </p:nvSpPr>
        <p:spPr bwMode="auto">
          <a:xfrm>
            <a:off x="592931" y="2783677"/>
            <a:ext cx="71438" cy="863600"/>
          </a:xfrm>
          <a:prstGeom prst="leftBracket">
            <a:avLst>
              <a:gd name="adj" fmla="val 109075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285852" y="1571612"/>
            <a:ext cx="6858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 smtClean="0"/>
              <a:t>本来アクセス権のないコンピュータへのアクセス</a:t>
            </a:r>
            <a:r>
              <a:rPr lang="en-US" altLang="ja-JP" dirty="0" smtClean="0"/>
              <a:t>(</a:t>
            </a:r>
            <a:r>
              <a:rPr lang="en-US" altLang="ja-JP" dirty="0" smtClean="0">
                <a:latin typeface="Century" panose="02040604050505020304" pitchFamily="18" charset="0"/>
              </a:rPr>
              <a:t>Illegal Access</a:t>
            </a:r>
            <a:r>
              <a:rPr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714348" y="3524557"/>
            <a:ext cx="6575907" cy="33855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600" dirty="0" smtClean="0">
                <a:solidFill>
                  <a:schemeClr val="bg1"/>
                </a:solidFill>
              </a:rPr>
              <a:t>準備行為：アカウントを盗むための偽装サイト開設（フィッシング）</a:t>
            </a:r>
            <a:endParaRPr lang="ja-JP" altLang="en-US" sz="1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zoom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2.1.2</a:t>
            </a:r>
            <a:r>
              <a:rPr lang="ja-JP" altLang="en-US" dirty="0"/>
              <a:t>　アカウント盗用の防止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928662" y="1357298"/>
            <a:ext cx="7315746" cy="785818"/>
          </a:xfr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ja-JP" altLang="en-US" sz="2400" dirty="0"/>
              <a:t>アカウントはユーザー自身が厳重に管理を！ </a:t>
            </a:r>
          </a:p>
          <a:p>
            <a:pPr>
              <a:lnSpc>
                <a:spcPct val="80000"/>
              </a:lnSpc>
            </a:pPr>
            <a:r>
              <a:rPr lang="ja-JP" altLang="en-US" sz="2400" dirty="0"/>
              <a:t>１人の不注意から他人（システム全体）も危険に</a:t>
            </a:r>
          </a:p>
        </p:txBody>
      </p:sp>
      <p:sp>
        <p:nvSpPr>
          <p:cNvPr id="13" name="フッター プレースホルダ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dirty="0" smtClean="0"/>
              <a:t>モバイルネットワーク時代の情報</a:t>
            </a:r>
            <a:r>
              <a:rPr lang="ja-JP" altLang="en-US" dirty="0" smtClean="0"/>
              <a:t>倫理</a:t>
            </a:r>
            <a:r>
              <a:rPr lang="ja-JP" altLang="en-US" dirty="0"/>
              <a:t>　第</a:t>
            </a:r>
            <a:r>
              <a:rPr lang="en-US" altLang="ja-JP" dirty="0"/>
              <a:t>2</a:t>
            </a:r>
            <a:r>
              <a:rPr lang="ja-JP" altLang="en-US" dirty="0"/>
              <a:t>版</a:t>
            </a:r>
            <a:endParaRPr lang="en-US" altLang="ja-JP" dirty="0"/>
          </a:p>
        </p:txBody>
      </p:sp>
      <p:sp>
        <p:nvSpPr>
          <p:cNvPr id="14" name="スライド番号プレースホルダ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4C7D4-EC8F-408F-BBDC-66F17C59F409}" type="slidenum">
              <a:rPr lang="en-US" altLang="ja-JP" smtClean="0"/>
              <a:pPr/>
              <a:t>3</a:t>
            </a:fld>
            <a:endParaRPr lang="en-US" altLang="ja-JP"/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5715008" y="2357430"/>
            <a:ext cx="3097213" cy="830997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400" b="1" dirty="0" smtClean="0"/>
              <a:t>各運用団体での禁止行為</a:t>
            </a:r>
            <a:endParaRPr lang="ja-JP" altLang="en-US" sz="2400" b="1" dirty="0"/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214282" y="2428868"/>
            <a:ext cx="4752975" cy="40011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2000" dirty="0">
                <a:solidFill>
                  <a:schemeClr val="bg1"/>
                </a:solidFill>
                <a:latin typeface="ＭＳ Ｐゴシック" charset="-128"/>
              </a:rPr>
              <a:t>ID</a:t>
            </a:r>
            <a:r>
              <a:rPr lang="ja-JP" altLang="en-US" sz="2000" dirty="0">
                <a:solidFill>
                  <a:schemeClr val="bg1"/>
                </a:solidFill>
                <a:latin typeface="ＭＳ Ｐゴシック" charset="-128"/>
              </a:rPr>
              <a:t>・</a:t>
            </a:r>
            <a:r>
              <a:rPr lang="ja-JP" altLang="en-US" sz="2000" dirty="0">
                <a:solidFill>
                  <a:schemeClr val="bg1"/>
                </a:solidFill>
              </a:rPr>
              <a:t>パスワードなどを故意に漏らす</a:t>
            </a:r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214282" y="3000372"/>
            <a:ext cx="4752975" cy="40011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000" dirty="0">
                <a:solidFill>
                  <a:schemeClr val="bg1"/>
                </a:solidFill>
              </a:rPr>
              <a:t>アカウント</a:t>
            </a:r>
            <a:r>
              <a:rPr lang="ja-JP" altLang="en-US" sz="2000" dirty="0" smtClean="0">
                <a:solidFill>
                  <a:schemeClr val="bg1"/>
                </a:solidFill>
              </a:rPr>
              <a:t>を本人に無断で貸し出す</a:t>
            </a:r>
            <a:endParaRPr lang="ja-JP" altLang="en-US" sz="2000" dirty="0">
              <a:solidFill>
                <a:schemeClr val="bg1"/>
              </a:solidFill>
            </a:endParaRPr>
          </a:p>
        </p:txBody>
      </p:sp>
      <p:sp>
        <p:nvSpPr>
          <p:cNvPr id="14343" name="AutoShape 7"/>
          <p:cNvSpPr>
            <a:spLocks noChangeArrowheads="1"/>
          </p:cNvSpPr>
          <p:nvPr/>
        </p:nvSpPr>
        <p:spPr bwMode="auto">
          <a:xfrm>
            <a:off x="5000628" y="2714620"/>
            <a:ext cx="574675" cy="431800"/>
          </a:xfrm>
          <a:prstGeom prst="chevron">
            <a:avLst>
              <a:gd name="adj" fmla="val 33272"/>
            </a:avLst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ja-JP" altLang="en-US"/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214282" y="3571876"/>
            <a:ext cx="4752975" cy="707886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000" dirty="0">
                <a:solidFill>
                  <a:schemeClr val="bg1"/>
                </a:solidFill>
              </a:rPr>
              <a:t>管理者を装いパスワードを聞き出す（ソーシャルエンジニアリング）</a:t>
            </a:r>
          </a:p>
        </p:txBody>
      </p:sp>
      <p:sp>
        <p:nvSpPr>
          <p:cNvPr id="14345" name="AutoShape 9"/>
          <p:cNvSpPr>
            <a:spLocks noChangeArrowheads="1"/>
          </p:cNvSpPr>
          <p:nvPr/>
        </p:nvSpPr>
        <p:spPr bwMode="auto">
          <a:xfrm>
            <a:off x="5000628" y="3714752"/>
            <a:ext cx="574675" cy="431800"/>
          </a:xfrm>
          <a:prstGeom prst="chevron">
            <a:avLst>
              <a:gd name="adj" fmla="val 33272"/>
            </a:avLst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ja-JP" altLang="en-US"/>
          </a:p>
        </p:txBody>
      </p:sp>
      <p:sp>
        <p:nvSpPr>
          <p:cNvPr id="14346" name="Text Box 10"/>
          <p:cNvSpPr txBox="1">
            <a:spLocks noChangeArrowheads="1"/>
          </p:cNvSpPr>
          <p:nvPr/>
        </p:nvSpPr>
        <p:spPr bwMode="auto">
          <a:xfrm>
            <a:off x="5715008" y="3571876"/>
            <a:ext cx="3097213" cy="83185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400" b="1"/>
              <a:t>一切応じず、プロバイダに届け出る</a:t>
            </a:r>
            <a:endParaRPr lang="ja-JP" altLang="en-US"/>
          </a:p>
        </p:txBody>
      </p:sp>
      <p:sp>
        <p:nvSpPr>
          <p:cNvPr id="14349" name="Rectangle 13"/>
          <p:cNvSpPr>
            <a:spLocks noChangeArrowheads="1"/>
          </p:cNvSpPr>
          <p:nvPr/>
        </p:nvSpPr>
        <p:spPr bwMode="auto">
          <a:xfrm>
            <a:off x="2643174" y="4857760"/>
            <a:ext cx="6192837" cy="1252538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u"/>
            </a:pPr>
            <a:r>
              <a:rPr lang="ja-JP" altLang="en-US" sz="2000"/>
              <a:t>大文字と小文字に数字や記号を混ぜた長い文字列。</a:t>
            </a:r>
          </a:p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u"/>
            </a:pPr>
            <a:r>
              <a:rPr lang="ja-JP" altLang="en-US" sz="2000"/>
              <a:t>単語、地名、人名などをそのまま単独で使わない。</a:t>
            </a:r>
          </a:p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u"/>
            </a:pPr>
            <a:r>
              <a:rPr lang="ja-JP" altLang="en-US" sz="2000"/>
              <a:t>個人情報（誕生日など）と無関係なものにする。</a:t>
            </a:r>
          </a:p>
        </p:txBody>
      </p:sp>
      <p:sp>
        <p:nvSpPr>
          <p:cNvPr id="14350" name="AutoShape 14"/>
          <p:cNvSpPr>
            <a:spLocks noChangeArrowheads="1"/>
          </p:cNvSpPr>
          <p:nvPr/>
        </p:nvSpPr>
        <p:spPr bwMode="auto">
          <a:xfrm>
            <a:off x="428596" y="4857760"/>
            <a:ext cx="2160588" cy="1223963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ja-JP" altLang="en-US" sz="2400" b="1"/>
              <a:t>推測されにくい</a:t>
            </a:r>
          </a:p>
          <a:p>
            <a:pPr algn="ctr"/>
            <a:r>
              <a:rPr lang="ja-JP" altLang="en-US" sz="2400" b="1"/>
              <a:t>パスワードを！</a:t>
            </a:r>
          </a:p>
        </p:txBody>
      </p:sp>
    </p:spTree>
  </p:cSld>
  <p:clrMapOvr>
    <a:masterClrMapping/>
  </p:clrMapOvr>
  <p:transition>
    <p:zoom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２</a:t>
            </a:r>
            <a:r>
              <a:rPr lang="en-US" altLang="ja-JP" dirty="0" smtClean="0"/>
              <a:t>.</a:t>
            </a:r>
            <a:r>
              <a:rPr lang="ja-JP" altLang="en-US" dirty="0" smtClean="0"/>
              <a:t>２</a:t>
            </a:r>
            <a:r>
              <a:rPr lang="ja-JP" altLang="en-US" dirty="0"/>
              <a:t>　個人情報</a:t>
            </a:r>
            <a:r>
              <a:rPr lang="ja-JP" altLang="en-US" dirty="0" smtClean="0"/>
              <a:t>の漏洩（ろうえい）</a:t>
            </a:r>
            <a:endParaRPr lang="ja-JP" altLang="en-US" dirty="0"/>
          </a:p>
        </p:txBody>
      </p:sp>
      <p:sp>
        <p:nvSpPr>
          <p:cNvPr id="101379" name="Rectangle 3"/>
          <p:cNvSpPr>
            <a:spLocks noGrp="1" noChangeArrowheads="1"/>
          </p:cNvSpPr>
          <p:nvPr>
            <p:ph idx="1"/>
          </p:nvPr>
        </p:nvSpPr>
        <p:spPr>
          <a:xfrm>
            <a:off x="3354989" y="4643446"/>
            <a:ext cx="2434022" cy="873786"/>
          </a:xfr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ja-JP" altLang="en-US" dirty="0"/>
              <a:t>不正な情報流出</a:t>
            </a:r>
          </a:p>
          <a:p>
            <a:r>
              <a:rPr lang="ja-JP" altLang="en-US" dirty="0"/>
              <a:t>不正な情報収集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dirty="0" smtClean="0"/>
              <a:t>モバイルネットワーク時代の情報倫理　第</a:t>
            </a:r>
            <a:r>
              <a:rPr lang="en-US" altLang="ja-JP" dirty="0" smtClean="0"/>
              <a:t>2</a:t>
            </a:r>
            <a:r>
              <a:rPr lang="ja-JP" altLang="en-US" smtClean="0"/>
              <a:t>版</a:t>
            </a:r>
            <a:endParaRPr lang="en-US" altLang="ja-JP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4C7D4-EC8F-408F-BBDC-66F17C59F409}" type="slidenum">
              <a:rPr lang="en-US" altLang="ja-JP" smtClean="0"/>
              <a:pPr/>
              <a:t>4</a:t>
            </a:fld>
            <a:endParaRPr lang="en-US" altLang="ja-JP"/>
          </a:p>
        </p:txBody>
      </p:sp>
      <p:sp>
        <p:nvSpPr>
          <p:cNvPr id="101380" name="Rectangle 4"/>
          <p:cNvSpPr>
            <a:spLocks noChangeArrowheads="1"/>
          </p:cNvSpPr>
          <p:nvPr/>
        </p:nvSpPr>
        <p:spPr bwMode="auto">
          <a:xfrm>
            <a:off x="740389" y="1563682"/>
            <a:ext cx="7463182" cy="172720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r>
              <a:rPr lang="ja-JP" altLang="en-US" sz="3200"/>
              <a:t>ネット上で個人情報を入力する機会</a:t>
            </a:r>
          </a:p>
          <a:p>
            <a:r>
              <a:rPr lang="ja-JP" altLang="en-US" sz="2400"/>
              <a:t>　・カード番号やパスワード    ： 電子商取引</a:t>
            </a:r>
          </a:p>
          <a:p>
            <a:r>
              <a:rPr lang="ja-JP" altLang="en-US" sz="2400"/>
              <a:t>　・メールや住所等の連絡先  ： 懸賞、アンケート</a:t>
            </a:r>
          </a:p>
        </p:txBody>
      </p:sp>
      <p:sp>
        <p:nvSpPr>
          <p:cNvPr id="101381" name="AutoShape 5"/>
          <p:cNvSpPr>
            <a:spLocks noChangeArrowheads="1"/>
          </p:cNvSpPr>
          <p:nvPr/>
        </p:nvSpPr>
        <p:spPr bwMode="auto">
          <a:xfrm>
            <a:off x="3571868" y="3643314"/>
            <a:ext cx="1800225" cy="647700"/>
          </a:xfrm>
          <a:prstGeom prst="downArrow">
            <a:avLst>
              <a:gd name="adj1" fmla="val 50000"/>
              <a:gd name="adj2" fmla="val 25000"/>
            </a:avLst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eaVert" wrap="none" anchor="ctr"/>
          <a:lstStyle/>
          <a:p>
            <a:endParaRPr lang="ja-JP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2.2.1</a:t>
            </a:r>
            <a:r>
              <a:rPr lang="ja-JP" altLang="en-US" dirty="0"/>
              <a:t>　</a:t>
            </a:r>
            <a:r>
              <a:rPr lang="ja-JP" altLang="en-US" dirty="0" smtClean="0"/>
              <a:t>情報流出の危険</a:t>
            </a:r>
            <a:endParaRPr lang="ja-JP" altLang="en-US" dirty="0"/>
          </a:p>
        </p:txBody>
      </p:sp>
      <p:sp>
        <p:nvSpPr>
          <p:cNvPr id="102405" name="Rectangle 5"/>
          <p:cNvSpPr>
            <a:spLocks noGrp="1" noChangeArrowheads="1"/>
          </p:cNvSpPr>
          <p:nvPr>
            <p:ph idx="1"/>
          </p:nvPr>
        </p:nvSpPr>
        <p:spPr>
          <a:xfrm>
            <a:off x="5000628" y="1571612"/>
            <a:ext cx="3529013" cy="1222377"/>
          </a:xfr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ja-JP" altLang="en-US" sz="2000" dirty="0"/>
              <a:t>プライバシーが侵害される</a:t>
            </a:r>
          </a:p>
          <a:p>
            <a:pPr>
              <a:lnSpc>
                <a:spcPct val="80000"/>
              </a:lnSpc>
            </a:pPr>
            <a:r>
              <a:rPr lang="ja-JP" altLang="en-US" sz="2000" dirty="0"/>
              <a:t>流出した情報を悪用される</a:t>
            </a:r>
          </a:p>
          <a:p>
            <a:pPr>
              <a:lnSpc>
                <a:spcPct val="80000"/>
              </a:lnSpc>
            </a:pPr>
            <a:r>
              <a:rPr lang="ja-JP" altLang="en-US" sz="2000" dirty="0"/>
              <a:t>社会的信用が失墜する</a:t>
            </a:r>
          </a:p>
        </p:txBody>
      </p:sp>
      <p:sp>
        <p:nvSpPr>
          <p:cNvPr id="12" name="フッター プレースホルダ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dirty="0" smtClean="0"/>
              <a:t>モバイルネットワーク時代の情報</a:t>
            </a:r>
            <a:r>
              <a:rPr lang="ja-JP" altLang="en-US" dirty="0" smtClean="0"/>
              <a:t>倫理</a:t>
            </a:r>
            <a:r>
              <a:rPr lang="ja-JP" altLang="en-US" dirty="0"/>
              <a:t>　第</a:t>
            </a:r>
            <a:r>
              <a:rPr lang="en-US" altLang="ja-JP" dirty="0"/>
              <a:t>2</a:t>
            </a:r>
            <a:r>
              <a:rPr lang="ja-JP" altLang="en-US" dirty="0"/>
              <a:t>版</a:t>
            </a:r>
            <a:endParaRPr lang="en-US" altLang="ja-JP" dirty="0"/>
          </a:p>
        </p:txBody>
      </p:sp>
      <p:sp>
        <p:nvSpPr>
          <p:cNvPr id="13" name="スライド番号プレースホルダ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4C7D4-EC8F-408F-BBDC-66F17C59F409}" type="slidenum">
              <a:rPr lang="en-US" altLang="ja-JP" smtClean="0"/>
              <a:pPr/>
              <a:t>5</a:t>
            </a:fld>
            <a:endParaRPr lang="en-US" altLang="ja-JP"/>
          </a:p>
        </p:txBody>
      </p:sp>
      <p:sp>
        <p:nvSpPr>
          <p:cNvPr id="102404" name="AutoShape 4"/>
          <p:cNvSpPr>
            <a:spLocks noChangeArrowheads="1"/>
          </p:cNvSpPr>
          <p:nvPr/>
        </p:nvSpPr>
        <p:spPr bwMode="auto">
          <a:xfrm>
            <a:off x="357158" y="1571612"/>
            <a:ext cx="4392613" cy="1223963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ja-JP" altLang="en-US" sz="2800"/>
              <a:t>個人情報を収集した側に</a:t>
            </a:r>
          </a:p>
          <a:p>
            <a:pPr algn="ctr"/>
            <a:r>
              <a:rPr lang="ja-JP" altLang="en-US" sz="2800"/>
              <a:t>管理責任</a:t>
            </a:r>
          </a:p>
        </p:txBody>
      </p:sp>
      <p:sp>
        <p:nvSpPr>
          <p:cNvPr id="102406" name="AutoShape 6"/>
          <p:cNvSpPr>
            <a:spLocks noChangeArrowheads="1"/>
          </p:cNvSpPr>
          <p:nvPr/>
        </p:nvSpPr>
        <p:spPr bwMode="auto">
          <a:xfrm>
            <a:off x="7143768" y="548680"/>
            <a:ext cx="1730374" cy="1094370"/>
          </a:xfrm>
          <a:prstGeom prst="irregularSeal1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ja-JP" altLang="en-US" sz="2800" dirty="0"/>
              <a:t>流出</a:t>
            </a:r>
          </a:p>
        </p:txBody>
      </p:sp>
      <p:sp>
        <p:nvSpPr>
          <p:cNvPr id="102407" name="Rectangle 7"/>
          <p:cNvSpPr>
            <a:spLocks noChangeArrowheads="1"/>
          </p:cNvSpPr>
          <p:nvPr/>
        </p:nvSpPr>
        <p:spPr bwMode="auto">
          <a:xfrm>
            <a:off x="428596" y="3214686"/>
            <a:ext cx="4103687" cy="13684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ja-JP" altLang="en-US" sz="2000"/>
              <a:t>（１）内部の人間が機密情報を</a:t>
            </a:r>
          </a:p>
          <a:p>
            <a:pPr algn="ctr"/>
            <a:r>
              <a:rPr lang="ja-JP" altLang="en-US" sz="2000"/>
              <a:t>不正に持ち出す</a:t>
            </a:r>
          </a:p>
        </p:txBody>
      </p:sp>
      <p:sp>
        <p:nvSpPr>
          <p:cNvPr id="102408" name="Rectangle 8"/>
          <p:cNvSpPr>
            <a:spLocks noChangeArrowheads="1"/>
          </p:cNvSpPr>
          <p:nvPr/>
        </p:nvSpPr>
        <p:spPr bwMode="auto">
          <a:xfrm>
            <a:off x="4786314" y="3214686"/>
            <a:ext cx="4032250" cy="13684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ja-JP" altLang="en-US" sz="2000"/>
              <a:t>（２）部外者に情報を</a:t>
            </a:r>
          </a:p>
          <a:p>
            <a:pPr algn="ctr"/>
            <a:r>
              <a:rPr lang="ja-JP" altLang="en-US" sz="2000"/>
              <a:t>盗難される</a:t>
            </a:r>
          </a:p>
        </p:txBody>
      </p:sp>
      <p:sp>
        <p:nvSpPr>
          <p:cNvPr id="102409" name="Rectangle 9"/>
          <p:cNvSpPr>
            <a:spLocks noChangeArrowheads="1"/>
          </p:cNvSpPr>
          <p:nvPr/>
        </p:nvSpPr>
        <p:spPr bwMode="auto">
          <a:xfrm>
            <a:off x="428596" y="5286388"/>
            <a:ext cx="4103687" cy="1008063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ja-JP" altLang="en-US" sz="2800">
                <a:solidFill>
                  <a:schemeClr val="bg1"/>
                </a:solidFill>
              </a:rPr>
              <a:t>機密情報に関して</a:t>
            </a:r>
          </a:p>
          <a:p>
            <a:pPr algn="ctr"/>
            <a:r>
              <a:rPr lang="ja-JP" altLang="en-US" sz="2800">
                <a:solidFill>
                  <a:schemeClr val="bg1"/>
                </a:solidFill>
              </a:rPr>
              <a:t>組織内のルール策定</a:t>
            </a:r>
          </a:p>
        </p:txBody>
      </p:sp>
      <p:sp>
        <p:nvSpPr>
          <p:cNvPr id="102411" name="Rectangle 11"/>
          <p:cNvSpPr>
            <a:spLocks noChangeArrowheads="1"/>
          </p:cNvSpPr>
          <p:nvPr/>
        </p:nvSpPr>
        <p:spPr bwMode="auto">
          <a:xfrm>
            <a:off x="4786315" y="5286388"/>
            <a:ext cx="4032250" cy="1008063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ja-JP" altLang="en-US" sz="2800" dirty="0">
                <a:solidFill>
                  <a:schemeClr val="bg1"/>
                </a:solidFill>
              </a:rPr>
              <a:t>パスワードやＰＣの</a:t>
            </a:r>
          </a:p>
          <a:p>
            <a:pPr algn="ctr"/>
            <a:r>
              <a:rPr lang="ja-JP" altLang="en-US" sz="2800" dirty="0">
                <a:solidFill>
                  <a:schemeClr val="bg1"/>
                </a:solidFill>
              </a:rPr>
              <a:t>盗難に注意</a:t>
            </a:r>
          </a:p>
        </p:txBody>
      </p:sp>
      <p:sp>
        <p:nvSpPr>
          <p:cNvPr id="102412" name="AutoShape 12"/>
          <p:cNvSpPr>
            <a:spLocks noChangeArrowheads="1"/>
          </p:cNvSpPr>
          <p:nvPr/>
        </p:nvSpPr>
        <p:spPr bwMode="auto">
          <a:xfrm>
            <a:off x="1714480" y="4714884"/>
            <a:ext cx="1800225" cy="509604"/>
          </a:xfrm>
          <a:prstGeom prst="downArrow">
            <a:avLst>
              <a:gd name="adj1" fmla="val 50000"/>
              <a:gd name="adj2" fmla="val 25000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102413" name="AutoShape 13"/>
          <p:cNvSpPr>
            <a:spLocks noChangeArrowheads="1"/>
          </p:cNvSpPr>
          <p:nvPr/>
        </p:nvSpPr>
        <p:spPr bwMode="auto">
          <a:xfrm>
            <a:off x="5929322" y="4714884"/>
            <a:ext cx="1800225" cy="509604"/>
          </a:xfrm>
          <a:prstGeom prst="downArrow">
            <a:avLst>
              <a:gd name="adj1" fmla="val 50000"/>
              <a:gd name="adj2" fmla="val 25000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eaVert" wrap="none" anchor="ctr"/>
          <a:lstStyle/>
          <a:p>
            <a:endParaRPr lang="ja-JP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2.2.2</a:t>
            </a:r>
            <a:r>
              <a:rPr lang="ja-JP" altLang="en-US" dirty="0"/>
              <a:t>　不正な情報収集</a:t>
            </a:r>
          </a:p>
        </p:txBody>
      </p:sp>
      <p:sp>
        <p:nvSpPr>
          <p:cNvPr id="19" name="フッター プレースホルダ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dirty="0" smtClean="0"/>
              <a:t>モバイルネットワーク時代の情報</a:t>
            </a:r>
            <a:r>
              <a:rPr lang="ja-JP" altLang="en-US" dirty="0" smtClean="0"/>
              <a:t>倫理</a:t>
            </a:r>
            <a:r>
              <a:rPr lang="ja-JP" altLang="en-US" dirty="0"/>
              <a:t>　第</a:t>
            </a:r>
            <a:r>
              <a:rPr lang="en-US" altLang="ja-JP" dirty="0"/>
              <a:t>2</a:t>
            </a:r>
            <a:r>
              <a:rPr lang="ja-JP" altLang="en-US" dirty="0"/>
              <a:t>版</a:t>
            </a:r>
            <a:endParaRPr lang="en-US" altLang="ja-JP" dirty="0"/>
          </a:p>
        </p:txBody>
      </p:sp>
      <p:sp>
        <p:nvSpPr>
          <p:cNvPr id="20" name="スライド番号プレースホルダ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4C7D4-EC8F-408F-BBDC-66F17C59F409}" type="slidenum">
              <a:rPr lang="en-US" altLang="ja-JP" smtClean="0"/>
              <a:pPr/>
              <a:t>6</a:t>
            </a:fld>
            <a:endParaRPr lang="en-US" altLang="ja-JP"/>
          </a:p>
        </p:txBody>
      </p:sp>
      <p:sp>
        <p:nvSpPr>
          <p:cNvPr id="103428" name="AutoShape 4"/>
          <p:cNvSpPr>
            <a:spLocks noChangeArrowheads="1"/>
          </p:cNvSpPr>
          <p:nvPr/>
        </p:nvSpPr>
        <p:spPr bwMode="auto">
          <a:xfrm>
            <a:off x="428596" y="1285861"/>
            <a:ext cx="2919268" cy="571504"/>
          </a:xfrm>
          <a:prstGeom prst="parallelogram">
            <a:avLst>
              <a:gd name="adj" fmla="val 14678"/>
            </a:avLst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ja-JP" altLang="en-US" sz="3200" dirty="0"/>
              <a:t>フィッシング</a:t>
            </a:r>
          </a:p>
        </p:txBody>
      </p:sp>
      <p:pic>
        <p:nvPicPr>
          <p:cNvPr id="103433" name="Picture 9" descr="MCj0287283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5825" y="1484313"/>
            <a:ext cx="1296988" cy="1068387"/>
          </a:xfrm>
          <a:prstGeom prst="rect">
            <a:avLst/>
          </a:prstGeom>
          <a:noFill/>
        </p:spPr>
      </p:pic>
      <p:sp>
        <p:nvSpPr>
          <p:cNvPr id="103435" name="Line 11"/>
          <p:cNvSpPr>
            <a:spLocks noChangeShapeType="1"/>
          </p:cNvSpPr>
          <p:nvPr/>
        </p:nvSpPr>
        <p:spPr bwMode="auto">
          <a:xfrm flipV="1">
            <a:off x="3500430" y="3286124"/>
            <a:ext cx="928694" cy="100013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103436" name="Text Box 12"/>
          <p:cNvSpPr txBox="1">
            <a:spLocks noChangeArrowheads="1"/>
          </p:cNvSpPr>
          <p:nvPr/>
        </p:nvSpPr>
        <p:spPr bwMode="auto">
          <a:xfrm>
            <a:off x="1428729" y="3643314"/>
            <a:ext cx="2286016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400" dirty="0"/>
              <a:t>偽装メール（餌）</a:t>
            </a:r>
          </a:p>
        </p:txBody>
      </p:sp>
      <p:sp>
        <p:nvSpPr>
          <p:cNvPr id="103439" name="Line 15"/>
          <p:cNvSpPr>
            <a:spLocks noChangeShapeType="1"/>
          </p:cNvSpPr>
          <p:nvPr/>
        </p:nvSpPr>
        <p:spPr bwMode="auto">
          <a:xfrm flipV="1">
            <a:off x="5867400" y="2276475"/>
            <a:ext cx="1296988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103440" name="Line 16"/>
          <p:cNvSpPr>
            <a:spLocks noChangeShapeType="1"/>
          </p:cNvSpPr>
          <p:nvPr/>
        </p:nvSpPr>
        <p:spPr bwMode="auto">
          <a:xfrm>
            <a:off x="5867400" y="2997200"/>
            <a:ext cx="1081088" cy="792163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103441" name="Text Box 17"/>
          <p:cNvSpPr txBox="1">
            <a:spLocks noChangeArrowheads="1"/>
          </p:cNvSpPr>
          <p:nvPr/>
        </p:nvSpPr>
        <p:spPr bwMode="auto">
          <a:xfrm>
            <a:off x="7488238" y="2636838"/>
            <a:ext cx="1260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400"/>
              <a:t>本サイト</a:t>
            </a:r>
          </a:p>
        </p:txBody>
      </p:sp>
      <p:sp>
        <p:nvSpPr>
          <p:cNvPr id="103443" name="Text Box 19"/>
          <p:cNvSpPr txBox="1">
            <a:spLocks noChangeArrowheads="1"/>
          </p:cNvSpPr>
          <p:nvPr/>
        </p:nvSpPr>
        <p:spPr bwMode="auto">
          <a:xfrm>
            <a:off x="6948488" y="3500438"/>
            <a:ext cx="16557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400"/>
              <a:t>偽装サイト</a:t>
            </a:r>
          </a:p>
        </p:txBody>
      </p:sp>
      <p:pic>
        <p:nvPicPr>
          <p:cNvPr id="103444" name="Picture 20" descr="MCj0232047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33322" y="2071678"/>
            <a:ext cx="1656327" cy="1282710"/>
          </a:xfrm>
          <a:prstGeom prst="rect">
            <a:avLst/>
          </a:prstGeom>
          <a:noFill/>
        </p:spPr>
      </p:pic>
      <p:sp>
        <p:nvSpPr>
          <p:cNvPr id="103445" name="Line 21"/>
          <p:cNvSpPr>
            <a:spLocks noChangeShapeType="1"/>
          </p:cNvSpPr>
          <p:nvPr/>
        </p:nvSpPr>
        <p:spPr bwMode="auto">
          <a:xfrm flipH="1">
            <a:off x="6300788" y="2492375"/>
            <a:ext cx="360362" cy="4318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103446" name="Line 22"/>
          <p:cNvSpPr>
            <a:spLocks noChangeShapeType="1"/>
          </p:cNvSpPr>
          <p:nvPr/>
        </p:nvSpPr>
        <p:spPr bwMode="auto">
          <a:xfrm>
            <a:off x="6300788" y="2492375"/>
            <a:ext cx="358775" cy="360363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103447" name="Text Box 23"/>
          <p:cNvSpPr txBox="1">
            <a:spLocks noChangeArrowheads="1"/>
          </p:cNvSpPr>
          <p:nvPr/>
        </p:nvSpPr>
        <p:spPr bwMode="auto">
          <a:xfrm>
            <a:off x="4932363" y="3357563"/>
            <a:ext cx="1225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400"/>
              <a:t>クリック</a:t>
            </a:r>
          </a:p>
        </p:txBody>
      </p:sp>
      <p:sp>
        <p:nvSpPr>
          <p:cNvPr id="103448" name="Text Box 24"/>
          <p:cNvSpPr txBox="1">
            <a:spLocks noChangeArrowheads="1"/>
          </p:cNvSpPr>
          <p:nvPr/>
        </p:nvSpPr>
        <p:spPr bwMode="auto">
          <a:xfrm>
            <a:off x="3714744" y="4357694"/>
            <a:ext cx="2952750" cy="584775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600" b="1" dirty="0">
                <a:solidFill>
                  <a:schemeClr val="bg1"/>
                </a:solidFill>
              </a:rPr>
              <a:t>アンケートフォームなどで個人情報を釣り上げる</a:t>
            </a:r>
          </a:p>
        </p:txBody>
      </p:sp>
      <p:pic>
        <p:nvPicPr>
          <p:cNvPr id="103438" name="Picture 14" descr="MCBD06551_0000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32588" y="3933825"/>
            <a:ext cx="2089150" cy="1708150"/>
          </a:xfrm>
          <a:prstGeom prst="rect">
            <a:avLst/>
          </a:prstGeom>
          <a:noFill/>
        </p:spPr>
      </p:pic>
      <p:sp>
        <p:nvSpPr>
          <p:cNvPr id="103449" name="Text Box 25"/>
          <p:cNvSpPr txBox="1">
            <a:spLocks noChangeArrowheads="1"/>
          </p:cNvSpPr>
          <p:nvPr/>
        </p:nvSpPr>
        <p:spPr bwMode="auto">
          <a:xfrm>
            <a:off x="1811327" y="5733966"/>
            <a:ext cx="5521346" cy="40011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000" dirty="0">
                <a:solidFill>
                  <a:schemeClr val="tx1"/>
                </a:solidFill>
                <a:latin typeface="ＭＳ Ｐゴシック" charset="-128"/>
              </a:rPr>
              <a:t>本サイトと偽装サイトの</a:t>
            </a:r>
            <a:r>
              <a:rPr lang="en-US" altLang="ja-JP" sz="2000" dirty="0">
                <a:solidFill>
                  <a:schemeClr val="tx1"/>
                </a:solidFill>
                <a:latin typeface="ＭＳ Ｐゴシック" charset="-128"/>
              </a:rPr>
              <a:t>URL</a:t>
            </a:r>
            <a:r>
              <a:rPr lang="ja-JP" altLang="en-US" sz="2000" dirty="0">
                <a:solidFill>
                  <a:schemeClr val="tx1"/>
                </a:solidFill>
                <a:latin typeface="ＭＳ Ｐゴシック" charset="-128"/>
              </a:rPr>
              <a:t>をチェックする。 </a:t>
            </a:r>
          </a:p>
        </p:txBody>
      </p:sp>
      <p:pic>
        <p:nvPicPr>
          <p:cNvPr id="1026" name="Picture 2" descr="6-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596" y="1949574"/>
            <a:ext cx="2286016" cy="1475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32" name="Picture 8" descr="MCj03429990000[1]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85918" y="4143380"/>
            <a:ext cx="1800225" cy="1252537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sz="2800" dirty="0"/>
              <a:t>2</a:t>
            </a:r>
            <a:r>
              <a:rPr lang="en-US" altLang="ja-JP" sz="2800" dirty="0" smtClean="0"/>
              <a:t>.2.3</a:t>
            </a:r>
            <a:r>
              <a:rPr lang="ja-JP" altLang="en-US" sz="2800" dirty="0"/>
              <a:t>　クロスサイト・スクリプティング</a:t>
            </a:r>
          </a:p>
        </p:txBody>
      </p:sp>
      <p:sp>
        <p:nvSpPr>
          <p:cNvPr id="14" name="フッター プレースホルダ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dirty="0" smtClean="0"/>
              <a:t>モバイルネットワーク時代の情報</a:t>
            </a:r>
            <a:r>
              <a:rPr lang="ja-JP" altLang="en-US" dirty="0" smtClean="0"/>
              <a:t>倫理</a:t>
            </a:r>
            <a:r>
              <a:rPr lang="ja-JP" altLang="en-US" dirty="0"/>
              <a:t>　第</a:t>
            </a:r>
            <a:r>
              <a:rPr lang="en-US" altLang="ja-JP" dirty="0"/>
              <a:t>2</a:t>
            </a:r>
            <a:r>
              <a:rPr lang="ja-JP" altLang="en-US" dirty="0"/>
              <a:t>版</a:t>
            </a:r>
            <a:endParaRPr lang="en-US" altLang="ja-JP" dirty="0"/>
          </a:p>
        </p:txBody>
      </p:sp>
      <p:sp>
        <p:nvSpPr>
          <p:cNvPr id="15" name="スライド番号プレースホルダ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4C7D4-EC8F-408F-BBDC-66F17C59F409}" type="slidenum">
              <a:rPr lang="en-US" altLang="ja-JP" smtClean="0"/>
              <a:pPr/>
              <a:t>7</a:t>
            </a:fld>
            <a:endParaRPr lang="en-US" altLang="ja-JP"/>
          </a:p>
        </p:txBody>
      </p:sp>
      <p:pic>
        <p:nvPicPr>
          <p:cNvPr id="104453" name="Picture 5" descr="MCj0232047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1714488"/>
            <a:ext cx="1949450" cy="1509713"/>
          </a:xfrm>
          <a:prstGeom prst="rect">
            <a:avLst/>
          </a:prstGeom>
          <a:noFill/>
        </p:spPr>
      </p:pic>
      <p:pic>
        <p:nvPicPr>
          <p:cNvPr id="104454" name="Picture 6" descr="MCBD06551_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425" y="2205038"/>
            <a:ext cx="2089150" cy="1708150"/>
          </a:xfrm>
          <a:prstGeom prst="rect">
            <a:avLst/>
          </a:prstGeom>
          <a:noFill/>
        </p:spPr>
      </p:pic>
      <p:pic>
        <p:nvPicPr>
          <p:cNvPr id="104455" name="Picture 7" descr="MCj02872830000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95738" y="3141663"/>
            <a:ext cx="1296987" cy="1068387"/>
          </a:xfrm>
          <a:prstGeom prst="rect">
            <a:avLst/>
          </a:prstGeom>
          <a:noFill/>
        </p:spPr>
      </p:pic>
      <p:sp>
        <p:nvSpPr>
          <p:cNvPr id="104456" name="Line 8"/>
          <p:cNvSpPr>
            <a:spLocks noChangeShapeType="1"/>
          </p:cNvSpPr>
          <p:nvPr/>
        </p:nvSpPr>
        <p:spPr bwMode="auto">
          <a:xfrm>
            <a:off x="2987675" y="2997200"/>
            <a:ext cx="1008063" cy="431800"/>
          </a:xfrm>
          <a:prstGeom prst="line">
            <a:avLst/>
          </a:prstGeom>
          <a:noFill/>
          <a:ln w="57150">
            <a:solidFill>
              <a:schemeClr val="tx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104458" name="Line 10"/>
          <p:cNvSpPr>
            <a:spLocks noChangeShapeType="1"/>
          </p:cNvSpPr>
          <p:nvPr/>
        </p:nvSpPr>
        <p:spPr bwMode="auto">
          <a:xfrm flipV="1">
            <a:off x="4859338" y="3141663"/>
            <a:ext cx="1008062" cy="2159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104459" name="Line 11"/>
          <p:cNvSpPr>
            <a:spLocks noChangeShapeType="1"/>
          </p:cNvSpPr>
          <p:nvPr/>
        </p:nvSpPr>
        <p:spPr bwMode="auto">
          <a:xfrm flipV="1">
            <a:off x="2843213" y="3860800"/>
            <a:ext cx="1152525" cy="576263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104460" name="Text Box 12"/>
          <p:cNvSpPr txBox="1">
            <a:spLocks noChangeArrowheads="1"/>
          </p:cNvSpPr>
          <p:nvPr/>
        </p:nvSpPr>
        <p:spPr bwMode="auto">
          <a:xfrm>
            <a:off x="2928926" y="4572008"/>
            <a:ext cx="2665412" cy="40640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000"/>
              <a:t>ページ内容の書き換え</a:t>
            </a:r>
          </a:p>
        </p:txBody>
      </p:sp>
      <p:sp>
        <p:nvSpPr>
          <p:cNvPr id="104461" name="Text Box 13"/>
          <p:cNvSpPr txBox="1">
            <a:spLocks noChangeArrowheads="1"/>
          </p:cNvSpPr>
          <p:nvPr/>
        </p:nvSpPr>
        <p:spPr bwMode="auto">
          <a:xfrm>
            <a:off x="5148263" y="3860800"/>
            <a:ext cx="2374900" cy="4667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400"/>
              <a:t>別サイトへ誘導</a:t>
            </a:r>
          </a:p>
        </p:txBody>
      </p:sp>
      <p:sp>
        <p:nvSpPr>
          <p:cNvPr id="104462" name="Text Box 14"/>
          <p:cNvSpPr txBox="1">
            <a:spLocks noChangeArrowheads="1"/>
          </p:cNvSpPr>
          <p:nvPr/>
        </p:nvSpPr>
        <p:spPr bwMode="auto">
          <a:xfrm>
            <a:off x="3132138" y="2420938"/>
            <a:ext cx="1583878" cy="4667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400"/>
              <a:t>アクセス</a:t>
            </a:r>
          </a:p>
        </p:txBody>
      </p:sp>
      <p:sp>
        <p:nvSpPr>
          <p:cNvPr id="104463" name="Text Box 15"/>
          <p:cNvSpPr txBox="1">
            <a:spLocks noChangeArrowheads="1"/>
          </p:cNvSpPr>
          <p:nvPr/>
        </p:nvSpPr>
        <p:spPr bwMode="auto">
          <a:xfrm>
            <a:off x="1500166" y="5214950"/>
            <a:ext cx="6119813" cy="70788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600" dirty="0">
                <a:solidFill>
                  <a:schemeClr val="tx1"/>
                </a:solidFill>
              </a:rPr>
              <a:t>ブラウザでスクリプトの実行を許可すると危険がともなう</a:t>
            </a:r>
            <a:r>
              <a:rPr lang="ja-JP" altLang="en-US" sz="1600" dirty="0" smtClean="0">
                <a:solidFill>
                  <a:schemeClr val="tx1"/>
                </a:solidFill>
              </a:rPr>
              <a:t>。</a:t>
            </a:r>
            <a:endParaRPr lang="en-US" altLang="ja-JP" sz="1600" dirty="0" smtClean="0">
              <a:solidFill>
                <a:schemeClr val="tx1"/>
              </a:solidFill>
            </a:endParaRPr>
          </a:p>
          <a:p>
            <a:pPr>
              <a:spcBef>
                <a:spcPct val="50000"/>
              </a:spcBef>
            </a:pPr>
            <a:r>
              <a:rPr lang="en-US" altLang="ja-JP" sz="1600" dirty="0" smtClean="0">
                <a:solidFill>
                  <a:schemeClr val="tx1"/>
                </a:solidFill>
              </a:rPr>
              <a:t>Cookie</a:t>
            </a:r>
            <a:r>
              <a:rPr lang="ja-JP" altLang="ja-JP" sz="1600" dirty="0" smtClean="0">
                <a:solidFill>
                  <a:schemeClr val="tx1"/>
                </a:solidFill>
              </a:rPr>
              <a:t>の情報を持ち出されないように</a:t>
            </a:r>
            <a:r>
              <a:rPr lang="ja-JP" altLang="en-US" sz="1600" dirty="0" smtClean="0">
                <a:solidFill>
                  <a:schemeClr val="tx1"/>
                </a:solidFill>
              </a:rPr>
              <a:t>削除しておく。</a:t>
            </a:r>
            <a:endParaRPr lang="ja-JP" altLang="en-US" sz="1600" dirty="0">
              <a:solidFill>
                <a:schemeClr val="tx1"/>
              </a:solidFill>
            </a:endParaRPr>
          </a:p>
        </p:txBody>
      </p:sp>
      <p:pic>
        <p:nvPicPr>
          <p:cNvPr id="104452" name="Picture 4" descr="MCj03429990000[1]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1538" y="3643314"/>
            <a:ext cx="1800225" cy="1252538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511" name="AutoShape 15"/>
          <p:cNvSpPr>
            <a:spLocks noChangeArrowheads="1"/>
          </p:cNvSpPr>
          <p:nvPr/>
        </p:nvSpPr>
        <p:spPr bwMode="auto">
          <a:xfrm>
            <a:off x="1785918" y="3571876"/>
            <a:ext cx="5903913" cy="12954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ja-JP" altLang="en-US"/>
          </a:p>
        </p:txBody>
      </p:sp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２</a:t>
            </a:r>
            <a:r>
              <a:rPr lang="en-US" altLang="ja-JP" dirty="0" smtClean="0"/>
              <a:t>.</a:t>
            </a:r>
            <a:r>
              <a:rPr lang="ja-JP" altLang="en-US" dirty="0" smtClean="0"/>
              <a:t>３</a:t>
            </a:r>
            <a:r>
              <a:rPr lang="ja-JP" altLang="en-US" dirty="0"/>
              <a:t>　出会い系サイト</a:t>
            </a:r>
          </a:p>
        </p:txBody>
      </p:sp>
      <p:sp>
        <p:nvSpPr>
          <p:cNvPr id="14" name="フッター プレースホルダ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dirty="0" smtClean="0"/>
              <a:t>モバイルネットワーク時代の情報</a:t>
            </a:r>
            <a:r>
              <a:rPr lang="ja-JP" altLang="en-US" dirty="0" smtClean="0"/>
              <a:t>倫理</a:t>
            </a:r>
            <a:r>
              <a:rPr lang="ja-JP" altLang="en-US" dirty="0"/>
              <a:t>　第</a:t>
            </a:r>
            <a:r>
              <a:rPr lang="en-US" altLang="ja-JP" dirty="0"/>
              <a:t>2</a:t>
            </a:r>
            <a:r>
              <a:rPr lang="ja-JP" altLang="en-US" dirty="0"/>
              <a:t>版</a:t>
            </a:r>
            <a:endParaRPr lang="en-US" altLang="ja-JP" dirty="0"/>
          </a:p>
        </p:txBody>
      </p:sp>
      <p:sp>
        <p:nvSpPr>
          <p:cNvPr id="15" name="スライド番号プレースホルダ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4C7D4-EC8F-408F-BBDC-66F17C59F409}" type="slidenum">
              <a:rPr lang="en-US" altLang="ja-JP" smtClean="0"/>
              <a:pPr/>
              <a:t>8</a:t>
            </a:fld>
            <a:endParaRPr lang="en-US" altLang="ja-JP"/>
          </a:p>
        </p:txBody>
      </p:sp>
      <p:sp>
        <p:nvSpPr>
          <p:cNvPr id="106500" name="Text Box 4"/>
          <p:cNvSpPr txBox="1">
            <a:spLocks noChangeArrowheads="1"/>
          </p:cNvSpPr>
          <p:nvPr/>
        </p:nvSpPr>
        <p:spPr bwMode="auto">
          <a:xfrm>
            <a:off x="928662" y="1428736"/>
            <a:ext cx="3389308" cy="8509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400"/>
              <a:t>新しい友人を作るためのサイト</a:t>
            </a:r>
          </a:p>
        </p:txBody>
      </p:sp>
      <p:sp>
        <p:nvSpPr>
          <p:cNvPr id="106501" name="Text Box 5"/>
          <p:cNvSpPr txBox="1">
            <a:spLocks noChangeArrowheads="1"/>
          </p:cNvSpPr>
          <p:nvPr/>
        </p:nvSpPr>
        <p:spPr bwMode="auto">
          <a:xfrm>
            <a:off x="928662" y="2571744"/>
            <a:ext cx="3389308" cy="8318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400"/>
              <a:t>金銭目的の少女と大人が児童買春</a:t>
            </a:r>
          </a:p>
        </p:txBody>
      </p:sp>
      <p:sp>
        <p:nvSpPr>
          <p:cNvPr id="106503" name="Text Box 7"/>
          <p:cNvSpPr txBox="1">
            <a:spLocks noChangeArrowheads="1"/>
          </p:cNvSpPr>
          <p:nvPr/>
        </p:nvSpPr>
        <p:spPr bwMode="auto">
          <a:xfrm>
            <a:off x="4857752" y="1428736"/>
            <a:ext cx="3657598" cy="8509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400">
                <a:latin typeface="ＭＳ Ｐゴシック" charset="-128"/>
              </a:rPr>
              <a:t>アクセスのほぼ１００％が携帯電話から</a:t>
            </a:r>
          </a:p>
        </p:txBody>
      </p:sp>
      <p:sp>
        <p:nvSpPr>
          <p:cNvPr id="106504" name="Text Box 8"/>
          <p:cNvSpPr txBox="1">
            <a:spLocks noChangeArrowheads="1"/>
          </p:cNvSpPr>
          <p:nvPr/>
        </p:nvSpPr>
        <p:spPr bwMode="auto">
          <a:xfrm>
            <a:off x="4857752" y="2571744"/>
            <a:ext cx="3657598" cy="8318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400" dirty="0"/>
              <a:t>携帯電話の番号通知で本人を認証させる</a:t>
            </a:r>
          </a:p>
        </p:txBody>
      </p:sp>
      <p:sp>
        <p:nvSpPr>
          <p:cNvPr id="106505" name="Text Box 9"/>
          <p:cNvSpPr txBox="1">
            <a:spLocks noChangeArrowheads="1"/>
          </p:cNvSpPr>
          <p:nvPr/>
        </p:nvSpPr>
        <p:spPr bwMode="auto">
          <a:xfrm>
            <a:off x="2214546" y="3714752"/>
            <a:ext cx="45370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400" b="1" dirty="0"/>
              <a:t>男性の被害：金品を強奪される</a:t>
            </a:r>
          </a:p>
        </p:txBody>
      </p:sp>
      <p:sp>
        <p:nvSpPr>
          <p:cNvPr id="106506" name="Text Box 10"/>
          <p:cNvSpPr txBox="1">
            <a:spLocks noChangeArrowheads="1"/>
          </p:cNvSpPr>
          <p:nvPr/>
        </p:nvSpPr>
        <p:spPr bwMode="auto">
          <a:xfrm>
            <a:off x="1928794" y="4286256"/>
            <a:ext cx="5688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400" b="1" dirty="0">
                <a:latin typeface="ＭＳ Ｐゴシック" charset="-128"/>
              </a:rPr>
              <a:t>女性の被害：</a:t>
            </a:r>
            <a:r>
              <a:rPr lang="en-US" altLang="ja-JP" sz="2400" b="1" dirty="0">
                <a:latin typeface="ＭＳ Ｐゴシック" charset="-128"/>
              </a:rPr>
              <a:t>18</a:t>
            </a:r>
            <a:r>
              <a:rPr lang="ja-JP" altLang="en-US" sz="2400" b="1" dirty="0">
                <a:latin typeface="ＭＳ Ｐゴシック" charset="-128"/>
              </a:rPr>
              <a:t>歳未満の少女が児童買春 </a:t>
            </a:r>
          </a:p>
        </p:txBody>
      </p:sp>
      <p:sp>
        <p:nvSpPr>
          <p:cNvPr id="106507" name="Line 11"/>
          <p:cNvSpPr>
            <a:spLocks noChangeShapeType="1"/>
          </p:cNvSpPr>
          <p:nvPr/>
        </p:nvSpPr>
        <p:spPr bwMode="auto">
          <a:xfrm>
            <a:off x="2214546" y="2285992"/>
            <a:ext cx="0" cy="287337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106508" name="Line 12"/>
          <p:cNvSpPr>
            <a:spLocks noChangeShapeType="1"/>
          </p:cNvSpPr>
          <p:nvPr/>
        </p:nvSpPr>
        <p:spPr bwMode="auto">
          <a:xfrm>
            <a:off x="6429388" y="2285992"/>
            <a:ext cx="0" cy="287337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106509" name="Rectangle 13"/>
          <p:cNvSpPr>
            <a:spLocks noChangeArrowheads="1"/>
          </p:cNvSpPr>
          <p:nvPr/>
        </p:nvSpPr>
        <p:spPr bwMode="auto">
          <a:xfrm>
            <a:off x="928662" y="5072074"/>
            <a:ext cx="3389308" cy="100806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ja-JP" altLang="en-US" sz="2000" dirty="0">
                <a:solidFill>
                  <a:schemeClr val="tx1"/>
                </a:solidFill>
                <a:latin typeface="ＭＳ Ｐゴシック" charset="-128"/>
              </a:rPr>
              <a:t>知り合っても</a:t>
            </a:r>
          </a:p>
          <a:p>
            <a:pPr algn="ctr"/>
            <a:r>
              <a:rPr lang="ja-JP" altLang="en-US" sz="2000" dirty="0">
                <a:solidFill>
                  <a:schemeClr val="tx1"/>
                </a:solidFill>
                <a:latin typeface="ＭＳ Ｐゴシック" charset="-128"/>
              </a:rPr>
              <a:t>軽い気持ちで会わない </a:t>
            </a:r>
          </a:p>
        </p:txBody>
      </p:sp>
      <p:sp>
        <p:nvSpPr>
          <p:cNvPr id="106510" name="Rectangle 14"/>
          <p:cNvSpPr>
            <a:spLocks noChangeArrowheads="1"/>
          </p:cNvSpPr>
          <p:nvPr/>
        </p:nvSpPr>
        <p:spPr bwMode="auto">
          <a:xfrm>
            <a:off x="4857753" y="5072074"/>
            <a:ext cx="3657598" cy="100806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ja-JP" altLang="en-US" sz="2000" dirty="0">
                <a:solidFill>
                  <a:schemeClr val="tx1"/>
                </a:solidFill>
                <a:latin typeface="ＭＳ Ｐゴシック" charset="-128"/>
              </a:rPr>
              <a:t>犯罪の温床とならないよう</a:t>
            </a:r>
          </a:p>
          <a:p>
            <a:pPr algn="ctr"/>
            <a:r>
              <a:rPr lang="ja-JP" altLang="en-US" sz="2000" dirty="0">
                <a:solidFill>
                  <a:schemeClr val="tx1"/>
                </a:solidFill>
                <a:latin typeface="ＭＳ Ｐゴシック" charset="-128"/>
              </a:rPr>
              <a:t>慎重かつ分別ある行動を！ </a:t>
            </a:r>
          </a:p>
        </p:txBody>
      </p:sp>
    </p:spTree>
  </p:cSld>
  <p:clrMapOvr>
    <a:masterClrMapping/>
  </p:clrMapOvr>
  <p:transition>
    <p:zoom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2.3.1</a:t>
            </a:r>
            <a:r>
              <a:rPr lang="ja-JP" altLang="ja-JP" dirty="0" smtClean="0"/>
              <a:t>　出会い系サイトに関係した事件</a:t>
            </a:r>
            <a:endParaRPr kumimoji="1" lang="ja-JP" altLang="en-US" dirty="0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dirty="0" smtClean="0"/>
              <a:t>モバイルネットワーク時代の情報</a:t>
            </a:r>
            <a:r>
              <a:rPr lang="ja-JP" altLang="en-US" dirty="0" smtClean="0"/>
              <a:t>倫理</a:t>
            </a:r>
            <a:r>
              <a:rPr lang="ja-JP" altLang="en-US" dirty="0"/>
              <a:t>　第</a:t>
            </a:r>
            <a:r>
              <a:rPr lang="en-US" altLang="ja-JP" dirty="0"/>
              <a:t>2</a:t>
            </a:r>
            <a:r>
              <a:rPr lang="ja-JP" altLang="en-US" dirty="0"/>
              <a:t>版</a:t>
            </a:r>
            <a:endParaRPr lang="en-US" altLang="ja-JP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43CDB-FE90-42D5-A164-A207CCC0E150}" type="slidenum">
              <a:rPr lang="en-US" altLang="ja-JP" smtClean="0"/>
              <a:pPr/>
              <a:t>9</a:t>
            </a:fld>
            <a:endParaRPr lang="en-US" altLang="ja-JP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28596" y="4467956"/>
            <a:ext cx="8286808" cy="1692771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n"/>
            </a:pPr>
            <a:r>
              <a:rPr kumimoji="1" lang="ja-JP" altLang="en-US" sz="2000" dirty="0" smtClean="0"/>
              <a:t>児童買春</a:t>
            </a:r>
            <a:endParaRPr kumimoji="1" lang="en-US" altLang="ja-JP" sz="2000" dirty="0" smtClean="0"/>
          </a:p>
          <a:p>
            <a:pPr lvl="1">
              <a:buFont typeface="Wingdings" pitchFamily="2" charset="2"/>
              <a:buChar char="ü"/>
            </a:pPr>
            <a:r>
              <a:rPr lang="ja-JP" altLang="ja-JP" sz="1600" dirty="0" smtClean="0"/>
              <a:t>出会い系サイトを連絡掲示板として使った違法行為</a:t>
            </a:r>
            <a:endParaRPr kumimoji="1" lang="en-US" altLang="ja-JP" sz="1600" dirty="0" smtClean="0"/>
          </a:p>
          <a:p>
            <a:pPr lvl="1">
              <a:buFont typeface="Wingdings" pitchFamily="2" charset="2"/>
              <a:buChar char="ü"/>
            </a:pPr>
            <a:r>
              <a:rPr lang="ja-JP" altLang="ja-JP" sz="1600" dirty="0" smtClean="0"/>
              <a:t>児童の側が金銭目当てに買春を誘う不正誘引</a:t>
            </a:r>
            <a:endParaRPr kumimoji="1" lang="en-US" altLang="ja-JP" sz="1600" dirty="0" smtClean="0"/>
          </a:p>
          <a:p>
            <a:pPr>
              <a:buFont typeface="Wingdings" pitchFamily="2" charset="2"/>
              <a:buChar char="n"/>
            </a:pPr>
            <a:r>
              <a:rPr lang="ja-JP" altLang="en-US" sz="2000" dirty="0" smtClean="0"/>
              <a:t>児童ポルノ</a:t>
            </a:r>
            <a:endParaRPr lang="en-US" altLang="ja-JP" sz="2000" dirty="0" smtClean="0"/>
          </a:p>
          <a:p>
            <a:pPr lvl="1">
              <a:buFont typeface="Wingdings" pitchFamily="2" charset="2"/>
              <a:buChar char="ü"/>
            </a:pPr>
            <a:r>
              <a:rPr lang="ja-JP" altLang="ja-JP" sz="1600" dirty="0" smtClean="0"/>
              <a:t>児童を携帯電話で撮影し、わいせつ画像をインターネット上に掲載、販売</a:t>
            </a:r>
            <a:endParaRPr lang="en-US" altLang="ja-JP" sz="1600" dirty="0" smtClean="0"/>
          </a:p>
          <a:p>
            <a:pPr lvl="1">
              <a:buFont typeface="Wingdings" pitchFamily="2" charset="2"/>
              <a:buChar char="ü"/>
            </a:pPr>
            <a:r>
              <a:rPr lang="ja-JP" altLang="ja-JP" sz="1600" dirty="0" smtClean="0"/>
              <a:t>写真をばらまくと脅迫され、お金を恐喝</a:t>
            </a:r>
            <a:r>
              <a:rPr lang="ja-JP" altLang="en-US" sz="1600" dirty="0" smtClean="0"/>
              <a:t>されるケースも。</a:t>
            </a:r>
            <a:endParaRPr kumimoji="1" lang="ja-JP" altLang="en-US" sz="1600" dirty="0"/>
          </a:p>
        </p:txBody>
      </p:sp>
      <p:graphicFrame>
        <p:nvGraphicFramePr>
          <p:cNvPr id="8" name="表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510763"/>
              </p:ext>
            </p:extLst>
          </p:nvPr>
        </p:nvGraphicFramePr>
        <p:xfrm>
          <a:off x="428598" y="1494362"/>
          <a:ext cx="8391872" cy="227903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097137">
                  <a:extLst>
                    <a:ext uri="{9D8B030D-6E8A-4147-A177-3AD203B41FA5}">
                      <a16:colId xmlns="" xmlns:a16="http://schemas.microsoft.com/office/drawing/2014/main" val="1677013848"/>
                    </a:ext>
                  </a:extLst>
                </a:gridCol>
                <a:gridCol w="858947">
                  <a:extLst>
                    <a:ext uri="{9D8B030D-6E8A-4147-A177-3AD203B41FA5}">
                      <a16:colId xmlns="" xmlns:a16="http://schemas.microsoft.com/office/drawing/2014/main" val="1852199233"/>
                    </a:ext>
                  </a:extLst>
                </a:gridCol>
                <a:gridCol w="858947">
                  <a:extLst>
                    <a:ext uri="{9D8B030D-6E8A-4147-A177-3AD203B41FA5}">
                      <a16:colId xmlns="" xmlns:a16="http://schemas.microsoft.com/office/drawing/2014/main" val="870666127"/>
                    </a:ext>
                  </a:extLst>
                </a:gridCol>
                <a:gridCol w="858947">
                  <a:extLst>
                    <a:ext uri="{9D8B030D-6E8A-4147-A177-3AD203B41FA5}">
                      <a16:colId xmlns="" xmlns:a16="http://schemas.microsoft.com/office/drawing/2014/main" val="260314863"/>
                    </a:ext>
                  </a:extLst>
                </a:gridCol>
                <a:gridCol w="858947">
                  <a:extLst>
                    <a:ext uri="{9D8B030D-6E8A-4147-A177-3AD203B41FA5}">
                      <a16:colId xmlns="" xmlns:a16="http://schemas.microsoft.com/office/drawing/2014/main" val="4139837250"/>
                    </a:ext>
                  </a:extLst>
                </a:gridCol>
                <a:gridCol w="858947">
                  <a:extLst>
                    <a:ext uri="{9D8B030D-6E8A-4147-A177-3AD203B41FA5}">
                      <a16:colId xmlns="" xmlns:a16="http://schemas.microsoft.com/office/drawing/2014/main" val="2416575088"/>
                    </a:ext>
                  </a:extLst>
                </a:gridCol>
              </a:tblGrid>
              <a:tr h="256496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800" u="none" strike="noStrike" dirty="0">
                          <a:effectLst/>
                        </a:rPr>
                        <a:t>検挙内容</a:t>
                      </a:r>
                      <a:endParaRPr lang="ja-JP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u="none" strike="noStrike" dirty="0">
                          <a:effectLst/>
                        </a:rPr>
                        <a:t>2010</a:t>
                      </a:r>
                      <a:r>
                        <a:rPr lang="ja-JP" altLang="en-US" sz="1800" u="none" strike="noStrike" dirty="0">
                          <a:effectLst/>
                        </a:rPr>
                        <a:t>年</a:t>
                      </a:r>
                      <a:endParaRPr lang="ja-JP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u="none" strike="noStrike">
                          <a:effectLst/>
                        </a:rPr>
                        <a:t>2011</a:t>
                      </a:r>
                      <a:r>
                        <a:rPr lang="ja-JP" altLang="en-US" sz="1800" u="none" strike="noStrike">
                          <a:effectLst/>
                        </a:rPr>
                        <a:t>年</a:t>
                      </a:r>
                      <a:endParaRPr lang="ja-JP" altLang="en-US" sz="18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u="none" strike="noStrike">
                          <a:effectLst/>
                        </a:rPr>
                        <a:t>2012</a:t>
                      </a:r>
                      <a:r>
                        <a:rPr lang="ja-JP" altLang="en-US" sz="1800" u="none" strike="noStrike">
                          <a:effectLst/>
                        </a:rPr>
                        <a:t>年</a:t>
                      </a:r>
                      <a:endParaRPr lang="ja-JP" altLang="en-US" sz="18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u="none" strike="noStrike" dirty="0">
                          <a:effectLst/>
                        </a:rPr>
                        <a:t>2013</a:t>
                      </a:r>
                      <a:r>
                        <a:rPr lang="ja-JP" altLang="en-US" sz="1800" u="none" strike="noStrike" dirty="0">
                          <a:effectLst/>
                        </a:rPr>
                        <a:t>年</a:t>
                      </a:r>
                      <a:endParaRPr lang="ja-JP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u="none" strike="noStrike" dirty="0">
                          <a:effectLst/>
                        </a:rPr>
                        <a:t>2014</a:t>
                      </a:r>
                      <a:r>
                        <a:rPr lang="ja-JP" altLang="en-US" sz="1800" u="none" strike="noStrike" dirty="0">
                          <a:effectLst/>
                        </a:rPr>
                        <a:t>年</a:t>
                      </a:r>
                      <a:endParaRPr lang="ja-JP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415652915"/>
                  </a:ext>
                </a:extLst>
              </a:tr>
              <a:tr h="25649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u="none" strike="noStrike" dirty="0">
                          <a:effectLst/>
                        </a:rPr>
                        <a:t>児童買春・児童ポルノ規制法違反（児童買春）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 dirty="0">
                          <a:effectLst/>
                        </a:rPr>
                        <a:t>151</a:t>
                      </a:r>
                      <a:endParaRPr lang="en-US" altLang="ja-JP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 dirty="0">
                          <a:effectLst/>
                        </a:rPr>
                        <a:t>160</a:t>
                      </a:r>
                      <a:endParaRPr lang="en-US" altLang="ja-JP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 dirty="0">
                          <a:effectLst/>
                        </a:rPr>
                        <a:t>117</a:t>
                      </a:r>
                      <a:endParaRPr lang="en-US" altLang="ja-JP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 dirty="0">
                          <a:effectLst/>
                        </a:rPr>
                        <a:t>71</a:t>
                      </a:r>
                      <a:endParaRPr lang="en-US" altLang="ja-JP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>
                          <a:effectLst/>
                        </a:rPr>
                        <a:t>74</a:t>
                      </a:r>
                      <a:endParaRPr lang="en-US" altLang="ja-JP" sz="18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437143685"/>
                  </a:ext>
                </a:extLst>
              </a:tr>
              <a:tr h="25649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u="none" strike="noStrike">
                          <a:effectLst/>
                        </a:rPr>
                        <a:t>児童買春・児童ポルノ規制法違反（児童ポルノ）</a:t>
                      </a:r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>
                          <a:effectLst/>
                        </a:rPr>
                        <a:t>19</a:t>
                      </a:r>
                      <a:endParaRPr lang="en-US" altLang="ja-JP" sz="18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 dirty="0">
                          <a:effectLst/>
                        </a:rPr>
                        <a:t>22</a:t>
                      </a:r>
                      <a:endParaRPr lang="en-US" altLang="ja-JP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 dirty="0">
                          <a:effectLst/>
                        </a:rPr>
                        <a:t>19</a:t>
                      </a:r>
                      <a:endParaRPr lang="en-US" altLang="ja-JP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>
                          <a:effectLst/>
                        </a:rPr>
                        <a:t>14</a:t>
                      </a:r>
                      <a:endParaRPr lang="en-US" altLang="ja-JP" sz="18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>
                          <a:effectLst/>
                        </a:rPr>
                        <a:t>10</a:t>
                      </a:r>
                      <a:endParaRPr lang="en-US" altLang="ja-JP" sz="18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413740936"/>
                  </a:ext>
                </a:extLst>
              </a:tr>
              <a:tr h="256496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100" u="none" strike="noStrike">
                          <a:effectLst/>
                        </a:rPr>
                        <a:t>青少年保護育成条例違反</a:t>
                      </a:r>
                      <a:endParaRPr lang="zh-TW" altLang="en-US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>
                          <a:effectLst/>
                        </a:rPr>
                        <a:t>42</a:t>
                      </a:r>
                      <a:endParaRPr lang="en-US" altLang="ja-JP" sz="18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>
                          <a:effectLst/>
                        </a:rPr>
                        <a:t>46</a:t>
                      </a:r>
                      <a:endParaRPr lang="en-US" altLang="ja-JP" sz="18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 dirty="0">
                          <a:effectLst/>
                        </a:rPr>
                        <a:t>30</a:t>
                      </a:r>
                      <a:endParaRPr lang="en-US" altLang="ja-JP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>
                          <a:effectLst/>
                        </a:rPr>
                        <a:t>31</a:t>
                      </a:r>
                      <a:endParaRPr lang="en-US" altLang="ja-JP" sz="18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>
                          <a:effectLst/>
                        </a:rPr>
                        <a:t>23</a:t>
                      </a:r>
                      <a:endParaRPr lang="en-US" altLang="ja-JP" sz="18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733798273"/>
                  </a:ext>
                </a:extLst>
              </a:tr>
              <a:tr h="256496"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100" u="none" strike="noStrike">
                          <a:effectLst/>
                        </a:rPr>
                        <a:t>児童福祉法違反</a:t>
                      </a:r>
                      <a:endParaRPr lang="zh-TW" altLang="en-US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>
                          <a:effectLst/>
                        </a:rPr>
                        <a:t>34</a:t>
                      </a:r>
                      <a:endParaRPr lang="en-US" altLang="ja-JP" sz="18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>
                          <a:effectLst/>
                        </a:rPr>
                        <a:t>46</a:t>
                      </a:r>
                      <a:endParaRPr lang="en-US" altLang="ja-JP" sz="18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 dirty="0">
                          <a:effectLst/>
                        </a:rPr>
                        <a:t>46</a:t>
                      </a:r>
                      <a:endParaRPr lang="en-US" altLang="ja-JP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>
                          <a:effectLst/>
                        </a:rPr>
                        <a:t>38</a:t>
                      </a:r>
                      <a:endParaRPr lang="en-US" altLang="ja-JP" sz="18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>
                          <a:effectLst/>
                        </a:rPr>
                        <a:t>41</a:t>
                      </a:r>
                      <a:endParaRPr lang="en-US" altLang="ja-JP" sz="18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67898560"/>
                  </a:ext>
                </a:extLst>
              </a:tr>
              <a:tr h="29211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u="none" strike="noStrike" dirty="0">
                          <a:effectLst/>
                        </a:rPr>
                        <a:t>重要犯罪（殺人・強盗・放火・強姦・略取誘拐・強制わいせつ）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>
                          <a:effectLst/>
                        </a:rPr>
                        <a:t>2</a:t>
                      </a:r>
                      <a:endParaRPr lang="en-US" altLang="ja-JP" sz="18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>
                          <a:effectLst/>
                        </a:rPr>
                        <a:t>0</a:t>
                      </a:r>
                      <a:endParaRPr lang="en-US" altLang="ja-JP" sz="18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>
                          <a:effectLst/>
                        </a:rPr>
                        <a:t>0</a:t>
                      </a:r>
                      <a:endParaRPr lang="en-US" altLang="ja-JP" sz="18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 dirty="0">
                          <a:effectLst/>
                        </a:rPr>
                        <a:t>0</a:t>
                      </a:r>
                      <a:endParaRPr lang="en-US" altLang="ja-JP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>
                          <a:effectLst/>
                        </a:rPr>
                        <a:t>1</a:t>
                      </a:r>
                      <a:endParaRPr lang="en-US" altLang="ja-JP" sz="18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515990642"/>
                  </a:ext>
                </a:extLst>
              </a:tr>
              <a:tr h="25649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u="none" strike="noStrike">
                          <a:effectLst/>
                        </a:rPr>
                        <a:t>その他</a:t>
                      </a:r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>
                          <a:effectLst/>
                        </a:rPr>
                        <a:t>6</a:t>
                      </a:r>
                      <a:endParaRPr lang="en-US" altLang="ja-JP" sz="18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>
                          <a:effectLst/>
                        </a:rPr>
                        <a:t>8</a:t>
                      </a:r>
                      <a:endParaRPr lang="en-US" altLang="ja-JP" sz="18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>
                          <a:effectLst/>
                        </a:rPr>
                        <a:t>6</a:t>
                      </a:r>
                      <a:endParaRPr lang="en-US" altLang="ja-JP" sz="18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 dirty="0">
                          <a:effectLst/>
                        </a:rPr>
                        <a:t>5</a:t>
                      </a:r>
                      <a:endParaRPr lang="en-US" altLang="ja-JP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 dirty="0">
                          <a:effectLst/>
                        </a:rPr>
                        <a:t>3</a:t>
                      </a:r>
                      <a:endParaRPr lang="en-US" altLang="ja-JP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4181984621"/>
                  </a:ext>
                </a:extLst>
              </a:tr>
              <a:tr h="256496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800" u="none" strike="noStrike" dirty="0">
                          <a:effectLst/>
                        </a:rPr>
                        <a:t>合計</a:t>
                      </a:r>
                      <a:endParaRPr lang="ja-JP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 dirty="0">
                          <a:effectLst/>
                        </a:rPr>
                        <a:t>254</a:t>
                      </a:r>
                      <a:endParaRPr lang="en-US" altLang="ja-JP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 dirty="0">
                          <a:effectLst/>
                        </a:rPr>
                        <a:t>282</a:t>
                      </a:r>
                      <a:endParaRPr lang="en-US" altLang="ja-JP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 dirty="0">
                          <a:effectLst/>
                        </a:rPr>
                        <a:t>218</a:t>
                      </a:r>
                      <a:endParaRPr lang="en-US" altLang="ja-JP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 dirty="0">
                          <a:effectLst/>
                        </a:rPr>
                        <a:t>159</a:t>
                      </a:r>
                      <a:endParaRPr lang="en-US" altLang="ja-JP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800" u="none" strike="noStrike" dirty="0">
                          <a:effectLst/>
                        </a:rPr>
                        <a:t>152</a:t>
                      </a:r>
                      <a:endParaRPr lang="en-US" altLang="ja-JP" sz="18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937123740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zoom/>
  </p:transition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376</TotalTime>
  <Words>1168</Words>
  <Application>Microsoft Office PowerPoint</Application>
  <PresentationFormat>画面に合わせる (4:3)</PresentationFormat>
  <Paragraphs>250</Paragraphs>
  <Slides>14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14</vt:i4>
      </vt:variant>
    </vt:vector>
  </HeadingPairs>
  <TitlesOfParts>
    <vt:vector size="23" baseType="lpstr">
      <vt:lpstr>ＭＳ Ｐゴシック</vt:lpstr>
      <vt:lpstr>新細明體</vt:lpstr>
      <vt:lpstr>游ゴシック</vt:lpstr>
      <vt:lpstr>游ゴシック Light</vt:lpstr>
      <vt:lpstr>Arial</vt:lpstr>
      <vt:lpstr>Calibri</vt:lpstr>
      <vt:lpstr>Century</vt:lpstr>
      <vt:lpstr>Wingdings</vt:lpstr>
      <vt:lpstr>Office テーマ</vt:lpstr>
      <vt:lpstr>モバイルネットワーク時代の情報倫理 [第2版]　＜近代科学社刊＞</vt:lpstr>
      <vt:lpstr>２.１　不正アクセス</vt:lpstr>
      <vt:lpstr>2.1.2　アカウント盗用の防止</vt:lpstr>
      <vt:lpstr>２.２　個人情報の漏洩（ろうえい）</vt:lpstr>
      <vt:lpstr>2.2.1　情報流出の危険</vt:lpstr>
      <vt:lpstr>2.2.2　不正な情報収集</vt:lpstr>
      <vt:lpstr>2.2.3　クロスサイト・スクリプティング</vt:lpstr>
      <vt:lpstr>２.３　出会い系サイト</vt:lpstr>
      <vt:lpstr>2.3.1　出会い系サイトに関係した事件</vt:lpstr>
      <vt:lpstr>2.3.2　出会い系以外のコミュニティサイト</vt:lpstr>
      <vt:lpstr>コミュニティサイトに関連する検挙数</vt:lpstr>
      <vt:lpstr>２.４　架空請求・不正請求</vt:lpstr>
      <vt:lpstr>２.５　ネット詐欺</vt:lpstr>
      <vt:lpstr>2.5.2　ネットオークション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ネットワーク社会の情報倫理</dc:title>
  <dc:creator>T.Yamazumi</dc:creator>
  <cp:lastModifiedBy>山口 幸治</cp:lastModifiedBy>
  <cp:revision>129</cp:revision>
  <dcterms:created xsi:type="dcterms:W3CDTF">2005-10-30T04:13:02Z</dcterms:created>
  <dcterms:modified xsi:type="dcterms:W3CDTF">2015-11-30T10:25:06Z</dcterms:modified>
</cp:coreProperties>
</file>