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23"/>
  </p:notesMasterIdLst>
  <p:sldIdLst>
    <p:sldId id="256" r:id="rId2"/>
    <p:sldId id="258" r:id="rId3"/>
    <p:sldId id="259" r:id="rId4"/>
    <p:sldId id="260" r:id="rId5"/>
    <p:sldId id="261" r:id="rId6"/>
    <p:sldId id="276" r:id="rId7"/>
    <p:sldId id="262" r:id="rId8"/>
    <p:sldId id="263" r:id="rId9"/>
    <p:sldId id="264" r:id="rId10"/>
    <p:sldId id="265" r:id="rId11"/>
    <p:sldId id="266" r:id="rId12"/>
    <p:sldId id="267" r:id="rId13"/>
    <p:sldId id="268" r:id="rId14"/>
    <p:sldId id="269" r:id="rId15"/>
    <p:sldId id="270" r:id="rId16"/>
    <p:sldId id="271" r:id="rId17"/>
    <p:sldId id="272" r:id="rId18"/>
    <p:sldId id="277" r:id="rId19"/>
    <p:sldId id="273" r:id="rId20"/>
    <p:sldId id="275" r:id="rId21"/>
    <p:sldId id="274" r:id="rId22"/>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446"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D:\&#36817;&#20195;&#31185;&#23398;&#31038;\&#12469;&#12452;&#12496;&#12540;&#29359;&#32618;2015_2.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863401202844587"/>
          <c:y val="2.9394882050142578E-2"/>
          <c:w val="0.84105560436011118"/>
          <c:h val="0.6975685361559153"/>
        </c:manualLayout>
      </c:layout>
      <c:barChart>
        <c:barDir val="bar"/>
        <c:grouping val="stacked"/>
        <c:varyColors val="0"/>
        <c:ser>
          <c:idx val="0"/>
          <c:order val="0"/>
          <c:tx>
            <c:strRef>
              <c:f>検挙数全般!$B$5</c:f>
              <c:strCache>
                <c:ptCount val="1"/>
                <c:pt idx="0">
                  <c:v>ネットワーク利用犯罪</c:v>
                </c:pt>
              </c:strCache>
            </c:strRef>
          </c:tx>
          <c:spPr>
            <a:solidFill>
              <a:schemeClr val="accent2"/>
            </a:solidFill>
            <a:ln>
              <a:noFill/>
            </a:ln>
            <a:effectLst/>
          </c:spPr>
          <c:invertIfNegative val="0"/>
          <c:cat>
            <c:strRef>
              <c:f>検挙数全般!$C$4:$G$4</c:f>
              <c:strCache>
                <c:ptCount val="5"/>
                <c:pt idx="0">
                  <c:v>2010年</c:v>
                </c:pt>
                <c:pt idx="1">
                  <c:v>2011年</c:v>
                </c:pt>
                <c:pt idx="2">
                  <c:v>2012年</c:v>
                </c:pt>
                <c:pt idx="3">
                  <c:v>2013年</c:v>
                </c:pt>
                <c:pt idx="4">
                  <c:v>2014年</c:v>
                </c:pt>
              </c:strCache>
            </c:strRef>
          </c:cat>
          <c:val>
            <c:numRef>
              <c:f>検挙数全般!$C$5:$G$5</c:f>
              <c:numCache>
                <c:formatCode>#,##0_);[Red]\(#,##0\)</c:formatCode>
                <c:ptCount val="5"/>
                <c:pt idx="0">
                  <c:v>5199</c:v>
                </c:pt>
                <c:pt idx="1">
                  <c:v>5388</c:v>
                </c:pt>
                <c:pt idx="2">
                  <c:v>6613</c:v>
                </c:pt>
                <c:pt idx="3">
                  <c:v>6655</c:v>
                </c:pt>
                <c:pt idx="4">
                  <c:v>7349</c:v>
                </c:pt>
              </c:numCache>
            </c:numRef>
          </c:val>
          <c:extLst xmlns:c16r2="http://schemas.microsoft.com/office/drawing/2015/06/chart">
            <c:ext xmlns:c16="http://schemas.microsoft.com/office/drawing/2014/chart" uri="{C3380CC4-5D6E-409C-BE32-E72D297353CC}">
              <c16:uniqueId val="{00000000-FF67-4FD3-A11E-2EDE7EFB0A09}"/>
            </c:ext>
          </c:extLst>
        </c:ser>
        <c:ser>
          <c:idx val="1"/>
          <c:order val="1"/>
          <c:tx>
            <c:strRef>
              <c:f>検挙数全般!$B$6</c:f>
              <c:strCache>
                <c:ptCount val="1"/>
                <c:pt idx="0">
                  <c:v>コンピュータ・電磁的記録対象犯罪</c:v>
                </c:pt>
              </c:strCache>
            </c:strRef>
          </c:tx>
          <c:spPr>
            <a:solidFill>
              <a:schemeClr val="accent4"/>
            </a:solidFill>
            <a:ln>
              <a:noFill/>
            </a:ln>
            <a:effectLst/>
          </c:spPr>
          <c:invertIfNegative val="0"/>
          <c:cat>
            <c:strRef>
              <c:f>検挙数全般!$C$4:$G$4</c:f>
              <c:strCache>
                <c:ptCount val="5"/>
                <c:pt idx="0">
                  <c:v>2010年</c:v>
                </c:pt>
                <c:pt idx="1">
                  <c:v>2011年</c:v>
                </c:pt>
                <c:pt idx="2">
                  <c:v>2012年</c:v>
                </c:pt>
                <c:pt idx="3">
                  <c:v>2013年</c:v>
                </c:pt>
                <c:pt idx="4">
                  <c:v>2014年</c:v>
                </c:pt>
              </c:strCache>
            </c:strRef>
          </c:cat>
          <c:val>
            <c:numRef>
              <c:f>検挙数全般!$C$6:$G$6</c:f>
              <c:numCache>
                <c:formatCode>#,##0_);[Red]\(#,##0\)</c:formatCode>
                <c:ptCount val="5"/>
                <c:pt idx="0">
                  <c:v>133</c:v>
                </c:pt>
                <c:pt idx="1">
                  <c:v>105</c:v>
                </c:pt>
                <c:pt idx="2">
                  <c:v>178</c:v>
                </c:pt>
                <c:pt idx="3">
                  <c:v>478</c:v>
                </c:pt>
                <c:pt idx="4">
                  <c:v>192</c:v>
                </c:pt>
              </c:numCache>
            </c:numRef>
          </c:val>
          <c:extLst xmlns:c16r2="http://schemas.microsoft.com/office/drawing/2015/06/chart">
            <c:ext xmlns:c16="http://schemas.microsoft.com/office/drawing/2014/chart" uri="{C3380CC4-5D6E-409C-BE32-E72D297353CC}">
              <c16:uniqueId val="{00000001-FF67-4FD3-A11E-2EDE7EFB0A09}"/>
            </c:ext>
          </c:extLst>
        </c:ser>
        <c:ser>
          <c:idx val="2"/>
          <c:order val="2"/>
          <c:tx>
            <c:strRef>
              <c:f>検挙数全般!$B$7</c:f>
              <c:strCache>
                <c:ptCount val="1"/>
                <c:pt idx="0">
                  <c:v>不正アクセス禁止法違反</c:v>
                </c:pt>
              </c:strCache>
            </c:strRef>
          </c:tx>
          <c:spPr>
            <a:solidFill>
              <a:schemeClr val="accent6"/>
            </a:solidFill>
            <a:ln>
              <a:noFill/>
            </a:ln>
            <a:effectLst/>
          </c:spPr>
          <c:invertIfNegative val="0"/>
          <c:cat>
            <c:strRef>
              <c:f>検挙数全般!$C$4:$G$4</c:f>
              <c:strCache>
                <c:ptCount val="5"/>
                <c:pt idx="0">
                  <c:v>2010年</c:v>
                </c:pt>
                <c:pt idx="1">
                  <c:v>2011年</c:v>
                </c:pt>
                <c:pt idx="2">
                  <c:v>2012年</c:v>
                </c:pt>
                <c:pt idx="3">
                  <c:v>2013年</c:v>
                </c:pt>
                <c:pt idx="4">
                  <c:v>2014年</c:v>
                </c:pt>
              </c:strCache>
            </c:strRef>
          </c:cat>
          <c:val>
            <c:numRef>
              <c:f>検挙数全般!$C$7:$G$7</c:f>
              <c:numCache>
                <c:formatCode>#,##0_);[Red]\(#,##0\)</c:formatCode>
                <c:ptCount val="5"/>
                <c:pt idx="0">
                  <c:v>1601</c:v>
                </c:pt>
                <c:pt idx="1">
                  <c:v>248</c:v>
                </c:pt>
                <c:pt idx="2">
                  <c:v>543</c:v>
                </c:pt>
                <c:pt idx="3">
                  <c:v>980</c:v>
                </c:pt>
                <c:pt idx="4">
                  <c:v>364</c:v>
                </c:pt>
              </c:numCache>
            </c:numRef>
          </c:val>
          <c:extLst xmlns:c16r2="http://schemas.microsoft.com/office/drawing/2015/06/chart">
            <c:ext xmlns:c16="http://schemas.microsoft.com/office/drawing/2014/chart" uri="{C3380CC4-5D6E-409C-BE32-E72D297353CC}">
              <c16:uniqueId val="{00000002-FF67-4FD3-A11E-2EDE7EFB0A09}"/>
            </c:ext>
          </c:extLst>
        </c:ser>
        <c:dLbls>
          <c:showLegendKey val="0"/>
          <c:showVal val="0"/>
          <c:showCatName val="0"/>
          <c:showSerName val="0"/>
          <c:showPercent val="0"/>
          <c:showBubbleSize val="0"/>
        </c:dLbls>
        <c:gapWidth val="150"/>
        <c:overlap val="100"/>
        <c:axId val="249842416"/>
        <c:axId val="249843200"/>
      </c:barChart>
      <c:catAx>
        <c:axId val="24984241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crossAx val="249843200"/>
        <c:crosses val="autoZero"/>
        <c:auto val="1"/>
        <c:lblAlgn val="ctr"/>
        <c:lblOffset val="100"/>
        <c:noMultiLvlLbl val="0"/>
      </c:catAx>
      <c:valAx>
        <c:axId val="249843200"/>
        <c:scaling>
          <c:orientation val="minMax"/>
        </c:scaling>
        <c:delete val="0"/>
        <c:axPos val="b"/>
        <c:majorGridlines>
          <c:spPr>
            <a:ln w="9525" cap="flat" cmpd="sng" algn="ctr">
              <a:solidFill>
                <a:schemeClr val="tx1">
                  <a:lumMod val="15000"/>
                  <a:lumOff val="85000"/>
                </a:schemeClr>
              </a:solidFill>
              <a:round/>
            </a:ln>
            <a:effectLst/>
          </c:spPr>
        </c:majorGridlines>
        <c:numFmt formatCode="#,##0_);[Red]\(#,##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ja-JP"/>
          </a:p>
        </c:txPr>
        <c:crossAx val="249842416"/>
        <c:crosses val="autoZero"/>
        <c:crossBetween val="between"/>
      </c:valAx>
      <c:spPr>
        <a:noFill/>
        <a:ln>
          <a:noFill/>
        </a:ln>
        <a:effectLst/>
      </c:spPr>
    </c:plotArea>
    <c:legend>
      <c:legendPos val="b"/>
      <c:layout>
        <c:manualLayout>
          <c:xMode val="edge"/>
          <c:yMode val="edge"/>
          <c:x val="0.11153858047845772"/>
          <c:y val="0.82001747280605197"/>
          <c:w val="0.74066784529610086"/>
          <c:h val="0.15058764514380557"/>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8DA324-E9C0-45F0-BA8A-DD3F95CD8AC1}" type="datetimeFigureOut">
              <a:rPr kumimoji="1" lang="ja-JP" altLang="en-US" smtClean="0"/>
              <a:pPr/>
              <a:t>2015/11/30</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E0B31E-2C04-413F-9EBB-1302F303FB75}" type="slidenum">
              <a:rPr kumimoji="1" lang="ja-JP" altLang="en-US" smtClean="0"/>
              <a:pPr/>
              <a:t>‹#›</a:t>
            </a:fld>
            <a:endParaRPr kumimoji="1" lang="ja-JP" altLang="en-US"/>
          </a:p>
        </p:txBody>
      </p:sp>
    </p:spTree>
    <p:extLst>
      <p:ext uri="{BB962C8B-B14F-4D97-AF65-F5344CB8AC3E}">
        <p14:creationId xmlns:p14="http://schemas.microsoft.com/office/powerpoint/2010/main" val="28632013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06D0CF17-C780-4D50-AB47-950B937A8852}" type="datetime1">
              <a:rPr kumimoji="1" lang="ja-JP" altLang="en-US" smtClean="0"/>
              <a:pPr/>
              <a:t>2015/11/30</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6" name="スライド番号プレースホルダー 5"/>
          <p:cNvSpPr>
            <a:spLocks noGrp="1"/>
          </p:cNvSpPr>
          <p:nvPr>
            <p:ph type="sldNum" sz="quarter" idx="12"/>
          </p:nvPr>
        </p:nvSpPr>
        <p:spPr/>
        <p:txBody>
          <a:bodyPr/>
          <a:lstStyle/>
          <a:p>
            <a:fld id="{B211093D-99D4-4AB0-851E-D1C2D8D59B7C}" type="slidenum">
              <a:rPr kumimoji="1" lang="ja-JP" altLang="en-US" smtClean="0"/>
              <a:pPr/>
              <a:t>‹#›</a:t>
            </a:fld>
            <a:endParaRPr kumimoji="1" lang="ja-JP" altLang="en-US"/>
          </a:p>
        </p:txBody>
      </p:sp>
    </p:spTree>
    <p:extLst>
      <p:ext uri="{BB962C8B-B14F-4D97-AF65-F5344CB8AC3E}">
        <p14:creationId xmlns:p14="http://schemas.microsoft.com/office/powerpoint/2010/main" val="49517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D8EDEE0-24A0-4864-81A0-ADCF530A3CF4}" type="datetime1">
              <a:rPr kumimoji="1" lang="ja-JP" altLang="en-US" smtClean="0"/>
              <a:pPr/>
              <a:t>2015/11/30</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6" name="スライド番号プレースホルダー 5"/>
          <p:cNvSpPr>
            <a:spLocks noGrp="1"/>
          </p:cNvSpPr>
          <p:nvPr>
            <p:ph type="sldNum" sz="quarter" idx="12"/>
          </p:nvPr>
        </p:nvSpPr>
        <p:spPr/>
        <p:txBody>
          <a:bodyPr/>
          <a:lstStyle/>
          <a:p>
            <a:fld id="{B211093D-99D4-4AB0-851E-D1C2D8D59B7C}" type="slidenum">
              <a:rPr kumimoji="1" lang="ja-JP" altLang="en-US" smtClean="0"/>
              <a:pPr/>
              <a:t>‹#›</a:t>
            </a:fld>
            <a:endParaRPr kumimoji="1" lang="ja-JP" altLang="en-US"/>
          </a:p>
        </p:txBody>
      </p:sp>
    </p:spTree>
    <p:extLst>
      <p:ext uri="{BB962C8B-B14F-4D97-AF65-F5344CB8AC3E}">
        <p14:creationId xmlns:p14="http://schemas.microsoft.com/office/powerpoint/2010/main" val="1596821440"/>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D8EDEE0-24A0-4864-81A0-ADCF530A3CF4}" type="datetime1">
              <a:rPr kumimoji="1" lang="ja-JP" altLang="en-US" smtClean="0"/>
              <a:pPr/>
              <a:t>2015/11/30</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6" name="スライド番号プレースホルダー 5"/>
          <p:cNvSpPr>
            <a:spLocks noGrp="1"/>
          </p:cNvSpPr>
          <p:nvPr>
            <p:ph type="sldNum" sz="quarter" idx="12"/>
          </p:nvPr>
        </p:nvSpPr>
        <p:spPr/>
        <p:txBody>
          <a:bodyPr/>
          <a:lstStyle/>
          <a:p>
            <a:fld id="{B211093D-99D4-4AB0-851E-D1C2D8D59B7C}" type="slidenum">
              <a:rPr kumimoji="1" lang="ja-JP" altLang="en-US" smtClean="0"/>
              <a:pPr/>
              <a:t>‹#›</a:t>
            </a:fld>
            <a:endParaRPr kumimoji="1" lang="ja-JP" altLang="en-US"/>
          </a:p>
        </p:txBody>
      </p:sp>
    </p:spTree>
    <p:extLst>
      <p:ext uri="{BB962C8B-B14F-4D97-AF65-F5344CB8AC3E}">
        <p14:creationId xmlns:p14="http://schemas.microsoft.com/office/powerpoint/2010/main" val="1754200207"/>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83775F2-7CF2-44EB-95F5-A910121C0B82}" type="datetime1">
              <a:rPr kumimoji="1" lang="ja-JP" altLang="en-US" smtClean="0"/>
              <a:pPr/>
              <a:t>2015/11/30</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6" name="スライド番号プレースホルダー 5"/>
          <p:cNvSpPr>
            <a:spLocks noGrp="1"/>
          </p:cNvSpPr>
          <p:nvPr>
            <p:ph type="sldNum" sz="quarter" idx="12"/>
          </p:nvPr>
        </p:nvSpPr>
        <p:spPr/>
        <p:txBody>
          <a:bodyPr/>
          <a:lstStyle/>
          <a:p>
            <a:fld id="{B211093D-99D4-4AB0-851E-D1C2D8D59B7C}" type="slidenum">
              <a:rPr kumimoji="1" lang="ja-JP" altLang="en-US" smtClean="0"/>
              <a:pPr/>
              <a:t>‹#›</a:t>
            </a:fld>
            <a:endParaRPr kumimoji="1" lang="ja-JP" altLang="en-US"/>
          </a:p>
        </p:txBody>
      </p:sp>
    </p:spTree>
    <p:extLst>
      <p:ext uri="{BB962C8B-B14F-4D97-AF65-F5344CB8AC3E}">
        <p14:creationId xmlns:p14="http://schemas.microsoft.com/office/powerpoint/2010/main" val="2744005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6F63BE7A-1172-477A-BC15-B4FF21CBE39A}" type="datetime1">
              <a:rPr kumimoji="1" lang="ja-JP" altLang="en-US" smtClean="0"/>
              <a:pPr/>
              <a:t>2015/11/30</a:t>
            </a:fld>
            <a:endParaRPr kumimoji="1" lang="ja-JP" altLang="en-US"/>
          </a:p>
        </p:txBody>
      </p:sp>
      <p:sp>
        <p:nvSpPr>
          <p:cNvPr id="5" name="フッター プレースホルダー 4"/>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6" name="スライド番号プレースホルダー 5"/>
          <p:cNvSpPr>
            <a:spLocks noGrp="1"/>
          </p:cNvSpPr>
          <p:nvPr>
            <p:ph type="sldNum" sz="quarter" idx="12"/>
          </p:nvPr>
        </p:nvSpPr>
        <p:spPr/>
        <p:txBody>
          <a:bodyPr/>
          <a:lstStyle/>
          <a:p>
            <a:fld id="{B211093D-99D4-4AB0-851E-D1C2D8D59B7C}" type="slidenum">
              <a:rPr kumimoji="1" lang="ja-JP" altLang="en-US" smtClean="0"/>
              <a:pPr/>
              <a:t>‹#›</a:t>
            </a:fld>
            <a:endParaRPr kumimoji="1" lang="ja-JP" altLang="en-US"/>
          </a:p>
        </p:txBody>
      </p:sp>
    </p:spTree>
    <p:extLst>
      <p:ext uri="{BB962C8B-B14F-4D97-AF65-F5344CB8AC3E}">
        <p14:creationId xmlns:p14="http://schemas.microsoft.com/office/powerpoint/2010/main" val="240964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6286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29150" y="1825625"/>
            <a:ext cx="38862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E5053C6-799F-417F-923E-D42FB30E6DE2}" type="datetime1">
              <a:rPr kumimoji="1" lang="ja-JP" altLang="en-US" smtClean="0"/>
              <a:pPr/>
              <a:t>2015/11/30</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7" name="スライド番号プレースホルダー 6"/>
          <p:cNvSpPr>
            <a:spLocks noGrp="1"/>
          </p:cNvSpPr>
          <p:nvPr>
            <p:ph type="sldNum" sz="quarter" idx="12"/>
          </p:nvPr>
        </p:nvSpPr>
        <p:spPr/>
        <p:txBody>
          <a:bodyPr/>
          <a:lstStyle/>
          <a:p>
            <a:fld id="{B211093D-99D4-4AB0-851E-D1C2D8D59B7C}" type="slidenum">
              <a:rPr kumimoji="1" lang="ja-JP" altLang="en-US" smtClean="0"/>
              <a:pPr/>
              <a:t>‹#›</a:t>
            </a:fld>
            <a:endParaRPr kumimoji="1" lang="ja-JP" altLang="en-US"/>
          </a:p>
        </p:txBody>
      </p:sp>
    </p:spTree>
    <p:extLst>
      <p:ext uri="{BB962C8B-B14F-4D97-AF65-F5344CB8AC3E}">
        <p14:creationId xmlns:p14="http://schemas.microsoft.com/office/powerpoint/2010/main" val="369663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63CD6599-8D67-445B-B47C-F32662677E64}" type="datetime1">
              <a:rPr kumimoji="1" lang="ja-JP" altLang="en-US" smtClean="0"/>
              <a:pPr/>
              <a:t>2015/11/30</a:t>
            </a:fld>
            <a:endParaRPr kumimoji="1" lang="ja-JP" altLang="en-US"/>
          </a:p>
        </p:txBody>
      </p:sp>
      <p:sp>
        <p:nvSpPr>
          <p:cNvPr id="8" name="フッター プレースホルダー 7"/>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9" name="スライド番号プレースホルダー 8"/>
          <p:cNvSpPr>
            <a:spLocks noGrp="1"/>
          </p:cNvSpPr>
          <p:nvPr>
            <p:ph type="sldNum" sz="quarter" idx="12"/>
          </p:nvPr>
        </p:nvSpPr>
        <p:spPr/>
        <p:txBody>
          <a:bodyPr/>
          <a:lstStyle/>
          <a:p>
            <a:fld id="{B211093D-99D4-4AB0-851E-D1C2D8D59B7C}" type="slidenum">
              <a:rPr kumimoji="1" lang="ja-JP" altLang="en-US" smtClean="0"/>
              <a:pPr/>
              <a:t>‹#›</a:t>
            </a:fld>
            <a:endParaRPr kumimoji="1" lang="ja-JP" altLang="en-US"/>
          </a:p>
        </p:txBody>
      </p:sp>
    </p:spTree>
    <p:extLst>
      <p:ext uri="{BB962C8B-B14F-4D97-AF65-F5344CB8AC3E}">
        <p14:creationId xmlns:p14="http://schemas.microsoft.com/office/powerpoint/2010/main" val="3734291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D0D3D434-6720-414B-8C3B-AF75B2B85B8B}" type="datetime1">
              <a:rPr kumimoji="1" lang="ja-JP" altLang="en-US" smtClean="0"/>
              <a:pPr/>
              <a:t>2015/11/30</a:t>
            </a:fld>
            <a:endParaRPr kumimoji="1" lang="ja-JP" altLang="en-US"/>
          </a:p>
        </p:txBody>
      </p:sp>
      <p:sp>
        <p:nvSpPr>
          <p:cNvPr id="4" name="フッター プレースホルダー 3"/>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5" name="スライド番号プレースホルダー 4"/>
          <p:cNvSpPr>
            <a:spLocks noGrp="1"/>
          </p:cNvSpPr>
          <p:nvPr>
            <p:ph type="sldNum" sz="quarter" idx="12"/>
          </p:nvPr>
        </p:nvSpPr>
        <p:spPr/>
        <p:txBody>
          <a:bodyPr/>
          <a:lstStyle/>
          <a:p>
            <a:fld id="{B211093D-99D4-4AB0-851E-D1C2D8D59B7C}" type="slidenum">
              <a:rPr kumimoji="1" lang="ja-JP" altLang="en-US" smtClean="0"/>
              <a:pPr/>
              <a:t>‹#›</a:t>
            </a:fld>
            <a:endParaRPr kumimoji="1" lang="ja-JP" altLang="en-US"/>
          </a:p>
        </p:txBody>
      </p:sp>
    </p:spTree>
    <p:extLst>
      <p:ext uri="{BB962C8B-B14F-4D97-AF65-F5344CB8AC3E}">
        <p14:creationId xmlns:p14="http://schemas.microsoft.com/office/powerpoint/2010/main" val="1078098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9F61228-C49D-434A-B572-F8DCDE7E5EF0}" type="datetime1">
              <a:rPr kumimoji="1" lang="ja-JP" altLang="en-US" smtClean="0"/>
              <a:pPr/>
              <a:t>2015/11/30</a:t>
            </a:fld>
            <a:endParaRPr kumimoji="1" lang="ja-JP" altLang="en-US"/>
          </a:p>
        </p:txBody>
      </p:sp>
      <p:sp>
        <p:nvSpPr>
          <p:cNvPr id="3" name="フッター プレースホルダー 2"/>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4" name="スライド番号プレースホルダー 3"/>
          <p:cNvSpPr>
            <a:spLocks noGrp="1"/>
          </p:cNvSpPr>
          <p:nvPr>
            <p:ph type="sldNum" sz="quarter" idx="12"/>
          </p:nvPr>
        </p:nvSpPr>
        <p:spPr/>
        <p:txBody>
          <a:bodyPr/>
          <a:lstStyle/>
          <a:p>
            <a:fld id="{B211093D-99D4-4AB0-851E-D1C2D8D59B7C}" type="slidenum">
              <a:rPr kumimoji="1" lang="ja-JP" altLang="en-US" smtClean="0"/>
              <a:pPr/>
              <a:t>‹#›</a:t>
            </a:fld>
            <a:endParaRPr kumimoji="1" lang="ja-JP" altLang="en-US"/>
          </a:p>
        </p:txBody>
      </p:sp>
    </p:spTree>
    <p:extLst>
      <p:ext uri="{BB962C8B-B14F-4D97-AF65-F5344CB8AC3E}">
        <p14:creationId xmlns:p14="http://schemas.microsoft.com/office/powerpoint/2010/main" val="3790441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DD8EDEE0-24A0-4864-81A0-ADCF530A3CF4}" type="datetime1">
              <a:rPr kumimoji="1" lang="ja-JP" altLang="en-US" smtClean="0"/>
              <a:pPr/>
              <a:t>2015/11/30</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7" name="スライド番号プレースホルダー 6"/>
          <p:cNvSpPr>
            <a:spLocks noGrp="1"/>
          </p:cNvSpPr>
          <p:nvPr>
            <p:ph type="sldNum" sz="quarter" idx="12"/>
          </p:nvPr>
        </p:nvSpPr>
        <p:spPr/>
        <p:txBody>
          <a:bodyPr/>
          <a:lstStyle/>
          <a:p>
            <a:fld id="{B211093D-99D4-4AB0-851E-D1C2D8D59B7C}" type="slidenum">
              <a:rPr kumimoji="1" lang="ja-JP" altLang="en-US" smtClean="0"/>
              <a:pPr/>
              <a:t>‹#›</a:t>
            </a:fld>
            <a:endParaRPr kumimoji="1" lang="ja-JP" altLang="en-US"/>
          </a:p>
        </p:txBody>
      </p:sp>
    </p:spTree>
    <p:extLst>
      <p:ext uri="{BB962C8B-B14F-4D97-AF65-F5344CB8AC3E}">
        <p14:creationId xmlns:p14="http://schemas.microsoft.com/office/powerpoint/2010/main" val="586194619"/>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BF88AE62-3AE3-42DB-A71B-9D44F0D33326}" type="datetime1">
              <a:rPr kumimoji="1" lang="ja-JP" altLang="en-US" smtClean="0"/>
              <a:pPr/>
              <a:t>2015/11/30</a:t>
            </a:fld>
            <a:endParaRPr kumimoji="1" lang="ja-JP" altLang="en-US"/>
          </a:p>
        </p:txBody>
      </p:sp>
      <p:sp>
        <p:nvSpPr>
          <p:cNvPr id="6" name="フッター プレースホルダー 5"/>
          <p:cNvSpPr>
            <a:spLocks noGrp="1"/>
          </p:cNvSpPr>
          <p:nvPr>
            <p:ph type="ftr" sz="quarter" idx="11"/>
          </p:nvPr>
        </p:nvSpPr>
        <p:spPr/>
        <p:txBody>
          <a:bodyPr/>
          <a:lstStyle/>
          <a:p>
            <a:r>
              <a:rPr kumimoji="1" lang="ja-JP" altLang="en-US" smtClean="0"/>
              <a:t>モバイルネットワーク時代の情報倫理</a:t>
            </a:r>
            <a:endParaRPr kumimoji="1" lang="ja-JP" altLang="en-US"/>
          </a:p>
        </p:txBody>
      </p:sp>
      <p:sp>
        <p:nvSpPr>
          <p:cNvPr id="7" name="スライド番号プレースホルダー 6"/>
          <p:cNvSpPr>
            <a:spLocks noGrp="1"/>
          </p:cNvSpPr>
          <p:nvPr>
            <p:ph type="sldNum" sz="quarter" idx="12"/>
          </p:nvPr>
        </p:nvSpPr>
        <p:spPr/>
        <p:txBody>
          <a:bodyPr/>
          <a:lstStyle/>
          <a:p>
            <a:fld id="{B211093D-99D4-4AB0-851E-D1C2D8D59B7C}" type="slidenum">
              <a:rPr kumimoji="1" lang="ja-JP" altLang="en-US" smtClean="0"/>
              <a:pPr/>
              <a:t>‹#›</a:t>
            </a:fld>
            <a:endParaRPr kumimoji="1" lang="ja-JP" altLang="en-US"/>
          </a:p>
        </p:txBody>
      </p:sp>
    </p:spTree>
    <p:extLst>
      <p:ext uri="{BB962C8B-B14F-4D97-AF65-F5344CB8AC3E}">
        <p14:creationId xmlns:p14="http://schemas.microsoft.com/office/powerpoint/2010/main" val="6987109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D8EDEE0-24A0-4864-81A0-ADCF530A3CF4}" type="datetime1">
              <a:rPr kumimoji="1" lang="ja-JP" altLang="en-US" smtClean="0"/>
              <a:pPr/>
              <a:t>2015/11/30</a:t>
            </a:fld>
            <a:endParaRPr kumimoji="1" lang="ja-JP" altLang="en-US"/>
          </a:p>
        </p:txBody>
      </p:sp>
      <p:sp>
        <p:nvSpPr>
          <p:cNvPr id="5" name="フッター プレースホルダー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kumimoji="1" lang="ja-JP" altLang="en-US" smtClean="0"/>
              <a:t>モバイルネットワーク時代の情報倫理</a:t>
            </a:r>
            <a:endParaRPr kumimoji="1" lang="ja-JP" altLang="en-US"/>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211093D-99D4-4AB0-851E-D1C2D8D59B7C}" type="slidenum">
              <a:rPr kumimoji="1" lang="ja-JP" altLang="en-US" smtClean="0"/>
              <a:pPr/>
              <a:t>‹#›</a:t>
            </a:fld>
            <a:endParaRPr kumimoji="1" lang="ja-JP" altLang="en-US"/>
          </a:p>
        </p:txBody>
      </p:sp>
    </p:spTree>
    <p:extLst>
      <p:ext uri="{BB962C8B-B14F-4D97-AF65-F5344CB8AC3E}">
        <p14:creationId xmlns:p14="http://schemas.microsoft.com/office/powerpoint/2010/main" val="239347123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image" Target="../media/image5.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eg"/><Relationship Id="rId1" Type="http://schemas.openxmlformats.org/officeDocument/2006/relationships/slideLayout" Target="../slideLayouts/slideLayout6.xml"/><Relationship Id="rId4" Type="http://schemas.openxmlformats.org/officeDocument/2006/relationships/image" Target="../media/image10.jpg"/></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59678" y="1184608"/>
            <a:ext cx="7624644" cy="2387600"/>
          </a:xfrm>
        </p:spPr>
        <p:txBody>
          <a:bodyPr>
            <a:normAutofit/>
          </a:bodyPr>
          <a:lstStyle/>
          <a:p>
            <a:r>
              <a:rPr kumimoji="1" lang="ja-JP" altLang="en-US" dirty="0" smtClean="0"/>
              <a:t>モバイルネットワーク時代の情報倫理</a:t>
            </a:r>
            <a:r>
              <a:rPr kumimoji="1" lang="en-US" altLang="ja-JP" dirty="0" smtClean="0"/>
              <a:t/>
            </a:r>
            <a:br>
              <a:rPr kumimoji="1" lang="en-US" altLang="ja-JP" dirty="0" smtClean="0"/>
            </a:br>
            <a:r>
              <a:rPr kumimoji="1" lang="ja-JP" altLang="en-US" sz="2400" dirty="0" smtClean="0"/>
              <a:t>［第</a:t>
            </a:r>
            <a:r>
              <a:rPr kumimoji="1" lang="en-US" altLang="ja-JP" sz="2400" dirty="0" smtClean="0"/>
              <a:t>2</a:t>
            </a:r>
            <a:r>
              <a:rPr kumimoji="1" lang="ja-JP" altLang="en-US" sz="2400" dirty="0" smtClean="0"/>
              <a:t>版］　</a:t>
            </a:r>
            <a:r>
              <a:rPr lang="ja-JP" altLang="en-US" sz="2200" dirty="0" smtClean="0"/>
              <a:t>＜近代科学社刊＞</a:t>
            </a:r>
            <a:endParaRPr kumimoji="1" lang="ja-JP" altLang="en-US" sz="2200" dirty="0"/>
          </a:p>
        </p:txBody>
      </p:sp>
      <p:sp>
        <p:nvSpPr>
          <p:cNvPr id="3" name="サブタイトル 2"/>
          <p:cNvSpPr>
            <a:spLocks noGrp="1"/>
          </p:cNvSpPr>
          <p:nvPr>
            <p:ph type="subTitle" idx="1"/>
          </p:nvPr>
        </p:nvSpPr>
        <p:spPr>
          <a:xfrm>
            <a:off x="1143000" y="4437112"/>
            <a:ext cx="6858000" cy="432048"/>
          </a:xfrm>
        </p:spPr>
        <p:txBody>
          <a:bodyPr/>
          <a:lstStyle/>
          <a:p>
            <a:r>
              <a:rPr kumimoji="1" lang="ja-JP" altLang="en-US" dirty="0" smtClean="0"/>
              <a:t>第</a:t>
            </a:r>
            <a:r>
              <a:rPr kumimoji="1" lang="en-US" altLang="ja-JP" dirty="0" smtClean="0"/>
              <a:t>1</a:t>
            </a:r>
            <a:r>
              <a:rPr kumimoji="1" lang="ja-JP" altLang="en-US" dirty="0" smtClean="0"/>
              <a:t>章　情報化社会</a:t>
            </a:r>
            <a:endParaRPr kumimoji="1" lang="ja-JP" altLang="en-US" dirty="0"/>
          </a:p>
        </p:txBody>
      </p:sp>
      <p:pic>
        <p:nvPicPr>
          <p:cNvPr id="1026" name="Picture 2" descr="D:\近代科学社\イラスト\1-1.jpg"/>
          <p:cNvPicPr>
            <a:picLocks noChangeAspect="1" noChangeArrowheads="1"/>
          </p:cNvPicPr>
          <p:nvPr/>
        </p:nvPicPr>
        <p:blipFill>
          <a:blip r:embed="rId2" cstate="print"/>
          <a:srcRect/>
          <a:stretch>
            <a:fillRect/>
          </a:stretch>
        </p:blipFill>
        <p:spPr bwMode="auto">
          <a:xfrm>
            <a:off x="5868144" y="4512475"/>
            <a:ext cx="2656092" cy="16748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通信プロトコルとポート番号</a:t>
            </a:r>
            <a:endParaRPr kumimoji="1" lang="ja-JP" altLang="en-US" dirty="0"/>
          </a:p>
        </p:txBody>
      </p:sp>
      <p:sp>
        <p:nvSpPr>
          <p:cNvPr id="7" name="フッター プレースホルダ 6"/>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8" name="スライド番号プレースホルダ 7"/>
          <p:cNvSpPr>
            <a:spLocks noGrp="1"/>
          </p:cNvSpPr>
          <p:nvPr>
            <p:ph type="sldNum" sz="quarter" idx="12"/>
          </p:nvPr>
        </p:nvSpPr>
        <p:spPr/>
        <p:txBody>
          <a:bodyPr/>
          <a:lstStyle/>
          <a:p>
            <a:fld id="{B211093D-99D4-4AB0-851E-D1C2D8D59B7C}" type="slidenum">
              <a:rPr kumimoji="1" lang="ja-JP" altLang="en-US" smtClean="0"/>
              <a:pPr/>
              <a:t>10</a:t>
            </a:fld>
            <a:endParaRPr kumimoji="1" lang="ja-JP" altLang="en-US"/>
          </a:p>
        </p:txBody>
      </p:sp>
      <p:sp>
        <p:nvSpPr>
          <p:cNvPr id="3" name="テキスト ボックス 2"/>
          <p:cNvSpPr txBox="1"/>
          <p:nvPr/>
        </p:nvSpPr>
        <p:spPr>
          <a:xfrm>
            <a:off x="857224" y="1214422"/>
            <a:ext cx="7891240" cy="76944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ja-JP" altLang="ja-JP" sz="2400" dirty="0" smtClean="0"/>
              <a:t>プロトコル</a:t>
            </a:r>
            <a:r>
              <a:rPr lang="ja-JP" altLang="ja-JP" sz="2000" dirty="0" smtClean="0"/>
              <a:t>（</a:t>
            </a:r>
            <a:r>
              <a:rPr lang="en-US" altLang="ja-JP" sz="2000" dirty="0" smtClean="0"/>
              <a:t>Protocol</a:t>
            </a:r>
            <a:r>
              <a:rPr lang="ja-JP" altLang="ja-JP" sz="2000" dirty="0" smtClean="0"/>
              <a:t>）</a:t>
            </a:r>
            <a:r>
              <a:rPr lang="ja-JP" altLang="en-US" sz="2000" dirty="0" smtClean="0"/>
              <a:t>：通信規約</a:t>
            </a:r>
            <a:endParaRPr lang="en-US" altLang="ja-JP" sz="2000" dirty="0" smtClean="0"/>
          </a:p>
          <a:p>
            <a:r>
              <a:rPr lang="ja-JP" altLang="en-US" sz="2000" dirty="0" smtClean="0"/>
              <a:t>　</a:t>
            </a:r>
            <a:r>
              <a:rPr lang="ja-JP" altLang="ja-JP" sz="2000" dirty="0" smtClean="0"/>
              <a:t>サービスごとに通信の方法を定めた約束</a:t>
            </a:r>
            <a:endParaRPr kumimoji="1" lang="ja-JP" altLang="en-US" sz="2000" dirty="0"/>
          </a:p>
        </p:txBody>
      </p:sp>
      <p:sp>
        <p:nvSpPr>
          <p:cNvPr id="4" name="テキスト ボックス 3"/>
          <p:cNvSpPr txBox="1"/>
          <p:nvPr/>
        </p:nvSpPr>
        <p:spPr>
          <a:xfrm>
            <a:off x="857224" y="2000240"/>
            <a:ext cx="7891240" cy="107721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ja-JP" altLang="en-US" sz="2400" dirty="0" smtClean="0"/>
              <a:t>ポート</a:t>
            </a:r>
            <a:r>
              <a:rPr lang="ja-JP" altLang="ja-JP" sz="2000" dirty="0" smtClean="0"/>
              <a:t>（</a:t>
            </a:r>
            <a:r>
              <a:rPr lang="en-US" altLang="ja-JP" sz="2000" dirty="0" smtClean="0"/>
              <a:t>Port</a:t>
            </a:r>
            <a:r>
              <a:rPr lang="ja-JP" altLang="ja-JP" sz="2000" dirty="0" smtClean="0"/>
              <a:t>）</a:t>
            </a:r>
            <a:endParaRPr lang="en-US" altLang="ja-JP" sz="2000" dirty="0" smtClean="0"/>
          </a:p>
          <a:p>
            <a:r>
              <a:rPr lang="ja-JP" altLang="en-US" sz="2000" dirty="0" smtClean="0"/>
              <a:t>　</a:t>
            </a:r>
            <a:r>
              <a:rPr lang="ja-JP" altLang="ja-JP" sz="2000" dirty="0" smtClean="0"/>
              <a:t>外部とやりとりするためのインターフェース（</a:t>
            </a:r>
            <a:r>
              <a:rPr lang="en-US" altLang="ja-JP" sz="2000" dirty="0" smtClean="0"/>
              <a:t>Interface</a:t>
            </a:r>
            <a:r>
              <a:rPr lang="ja-JP" altLang="ja-JP" sz="2000" dirty="0" smtClean="0"/>
              <a:t>）</a:t>
            </a:r>
            <a:endParaRPr lang="en-US" altLang="ja-JP" sz="2000" dirty="0" smtClean="0"/>
          </a:p>
          <a:p>
            <a:r>
              <a:rPr lang="ja-JP" altLang="en-US" sz="2000" dirty="0" smtClean="0"/>
              <a:t>　</a:t>
            </a:r>
            <a:r>
              <a:rPr lang="ja-JP" altLang="ja-JP" sz="2000" dirty="0" smtClean="0"/>
              <a:t>プロトコルごとに標準化された共通の番号が割り付けられてい</a:t>
            </a:r>
            <a:r>
              <a:rPr lang="ja-JP" altLang="en-US" sz="2000" dirty="0" smtClean="0"/>
              <a:t>る。</a:t>
            </a:r>
            <a:endParaRPr lang="en-US" altLang="ja-JP" sz="2000" dirty="0" smtClean="0"/>
          </a:p>
        </p:txBody>
      </p:sp>
      <p:graphicFrame>
        <p:nvGraphicFramePr>
          <p:cNvPr id="5" name="表 4"/>
          <p:cNvGraphicFramePr>
            <a:graphicFrameLocks noGrp="1"/>
          </p:cNvGraphicFramePr>
          <p:nvPr/>
        </p:nvGraphicFramePr>
        <p:xfrm>
          <a:off x="785786" y="3143248"/>
          <a:ext cx="7429552" cy="2682240"/>
        </p:xfrm>
        <a:graphic>
          <a:graphicData uri="http://schemas.openxmlformats.org/drawingml/2006/table">
            <a:tbl>
              <a:tblPr/>
              <a:tblGrid>
                <a:gridCol w="1520250">
                  <a:extLst>
                    <a:ext uri="{9D8B030D-6E8A-4147-A177-3AD203B41FA5}">
                      <a16:colId xmlns:a16="http://schemas.microsoft.com/office/drawing/2014/main" xmlns="" val="20000"/>
                    </a:ext>
                  </a:extLst>
                </a:gridCol>
                <a:gridCol w="2021039">
                  <a:extLst>
                    <a:ext uri="{9D8B030D-6E8A-4147-A177-3AD203B41FA5}">
                      <a16:colId xmlns:a16="http://schemas.microsoft.com/office/drawing/2014/main" xmlns="" val="20001"/>
                    </a:ext>
                  </a:extLst>
                </a:gridCol>
                <a:gridCol w="3888263">
                  <a:extLst>
                    <a:ext uri="{9D8B030D-6E8A-4147-A177-3AD203B41FA5}">
                      <a16:colId xmlns:a16="http://schemas.microsoft.com/office/drawing/2014/main" xmlns="" val="20002"/>
                    </a:ext>
                  </a:extLst>
                </a:gridCol>
              </a:tblGrid>
              <a:tr h="0">
                <a:tc>
                  <a:txBody>
                    <a:bodyPr/>
                    <a:lstStyle/>
                    <a:p>
                      <a:pPr algn="ctr">
                        <a:spcAft>
                          <a:spcPts val="0"/>
                        </a:spcAft>
                      </a:pPr>
                      <a:r>
                        <a:rPr lang="ja-JP" sz="1600" kern="100" dirty="0">
                          <a:latin typeface="Century"/>
                          <a:ea typeface="HGSｺﾞｼｯｸM"/>
                          <a:cs typeface="Times New Roman"/>
                        </a:rPr>
                        <a:t>ポート番号</a:t>
                      </a:r>
                      <a:endParaRPr lang="ja-JP" sz="1600" kern="100" dirty="0">
                        <a:latin typeface="Century"/>
                        <a:ea typeface="ＭＳ 明朝"/>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600" kern="100">
                          <a:latin typeface="Century"/>
                          <a:ea typeface="HGSｺﾞｼｯｸM"/>
                          <a:cs typeface="Times New Roman"/>
                        </a:rPr>
                        <a:t>プロトコル</a:t>
                      </a:r>
                      <a:endParaRPr lang="ja-JP" sz="1600" kern="10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600" kern="100">
                          <a:latin typeface="Century"/>
                          <a:ea typeface="HGSｺﾞｼｯｸM"/>
                          <a:cs typeface="Times New Roman"/>
                        </a:rPr>
                        <a:t>用途</a:t>
                      </a:r>
                      <a:endParaRPr lang="ja-JP" sz="1600" kern="10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0">
                <a:tc>
                  <a:txBody>
                    <a:bodyPr/>
                    <a:lstStyle/>
                    <a:p>
                      <a:pPr algn="ctr">
                        <a:spcAft>
                          <a:spcPts val="0"/>
                        </a:spcAft>
                      </a:pPr>
                      <a:r>
                        <a:rPr lang="en-US" sz="1600" kern="100" dirty="0">
                          <a:latin typeface="HGSｺﾞｼｯｸM"/>
                          <a:ea typeface="ＭＳ 明朝"/>
                          <a:cs typeface="Times New Roman"/>
                        </a:rPr>
                        <a:t>20</a:t>
                      </a:r>
                      <a:endParaRPr lang="ja-JP" sz="1600" kern="100" dirty="0">
                        <a:latin typeface="Century"/>
                        <a:ea typeface="ＭＳ 明朝"/>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sz="1600" kern="100" dirty="0">
                          <a:latin typeface="HGSｺﾞｼｯｸM"/>
                          <a:ea typeface="ＭＳ 明朝"/>
                          <a:cs typeface="Times New Roman"/>
                        </a:rPr>
                        <a:t>ftp-data</a:t>
                      </a:r>
                      <a:endParaRPr lang="ja-JP" sz="1600" kern="100" dirty="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ja-JP" sz="1600" kern="100">
                          <a:latin typeface="Century"/>
                          <a:ea typeface="HGSｺﾞｼｯｸM"/>
                          <a:cs typeface="Times New Roman"/>
                        </a:rPr>
                        <a:t>ファイル転送（データ）</a:t>
                      </a:r>
                      <a:endParaRPr lang="ja-JP" sz="1600" kern="10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xmlns="" val="10001"/>
                  </a:ext>
                </a:extLst>
              </a:tr>
              <a:tr h="0">
                <a:tc>
                  <a:txBody>
                    <a:bodyPr/>
                    <a:lstStyle/>
                    <a:p>
                      <a:pPr algn="ctr">
                        <a:spcAft>
                          <a:spcPts val="0"/>
                        </a:spcAft>
                      </a:pPr>
                      <a:r>
                        <a:rPr lang="en-US" sz="1600" kern="100">
                          <a:latin typeface="HGSｺﾞｼｯｸM"/>
                          <a:ea typeface="ＭＳ 明朝"/>
                          <a:cs typeface="Times New Roman"/>
                        </a:rPr>
                        <a:t>21</a:t>
                      </a:r>
                      <a:endParaRPr lang="ja-JP" sz="1600" kern="100">
                        <a:latin typeface="Century"/>
                        <a:ea typeface="ＭＳ 明朝"/>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en-US" sz="1600" kern="100" dirty="0">
                          <a:latin typeface="HGSｺﾞｼｯｸM"/>
                          <a:ea typeface="ＭＳ 明朝"/>
                          <a:cs typeface="Times New Roman"/>
                        </a:rPr>
                        <a:t>ftp</a:t>
                      </a:r>
                      <a:endParaRPr lang="ja-JP" sz="1600" kern="100" dirty="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ja-JP" sz="1600" kern="100">
                          <a:latin typeface="Century"/>
                          <a:ea typeface="HGSｺﾞｼｯｸM"/>
                          <a:cs typeface="Times New Roman"/>
                        </a:rPr>
                        <a:t>ファイル転送（コントロール）</a:t>
                      </a:r>
                      <a:endParaRPr lang="ja-JP" sz="1600" kern="10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xmlns="" val="10002"/>
                  </a:ext>
                </a:extLst>
              </a:tr>
              <a:tr h="0">
                <a:tc>
                  <a:txBody>
                    <a:bodyPr/>
                    <a:lstStyle/>
                    <a:p>
                      <a:pPr algn="ctr">
                        <a:spcAft>
                          <a:spcPts val="0"/>
                        </a:spcAft>
                      </a:pPr>
                      <a:r>
                        <a:rPr lang="en-US" sz="1600" kern="100">
                          <a:latin typeface="HGSｺﾞｼｯｸM"/>
                          <a:ea typeface="ＭＳ 明朝"/>
                          <a:cs typeface="Times New Roman"/>
                        </a:rPr>
                        <a:t>22</a:t>
                      </a:r>
                      <a:endParaRPr lang="ja-JP" sz="1600" kern="100">
                        <a:latin typeface="Century"/>
                        <a:ea typeface="ＭＳ 明朝"/>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en-US" sz="1600" kern="100" dirty="0" err="1">
                          <a:latin typeface="HGSｺﾞｼｯｸM"/>
                          <a:ea typeface="ＭＳ 明朝"/>
                          <a:cs typeface="Times New Roman"/>
                        </a:rPr>
                        <a:t>ssh</a:t>
                      </a:r>
                      <a:endParaRPr lang="ja-JP" sz="1600" kern="100" dirty="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en-US" sz="1600" kern="100" dirty="0" err="1">
                          <a:latin typeface="HGSｺﾞｼｯｸM"/>
                          <a:ea typeface="ＭＳ 明朝"/>
                          <a:cs typeface="Times New Roman"/>
                        </a:rPr>
                        <a:t>SSH</a:t>
                      </a:r>
                      <a:endParaRPr lang="ja-JP" sz="1600" kern="100" dirty="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xmlns="" val="10003"/>
                  </a:ext>
                </a:extLst>
              </a:tr>
              <a:tr h="0">
                <a:tc>
                  <a:txBody>
                    <a:bodyPr/>
                    <a:lstStyle/>
                    <a:p>
                      <a:pPr algn="ctr">
                        <a:spcAft>
                          <a:spcPts val="0"/>
                        </a:spcAft>
                      </a:pPr>
                      <a:r>
                        <a:rPr lang="en-US" sz="1600" kern="100">
                          <a:latin typeface="HGSｺﾞｼｯｸM"/>
                          <a:ea typeface="ＭＳ 明朝"/>
                          <a:cs typeface="Times New Roman"/>
                        </a:rPr>
                        <a:t>23</a:t>
                      </a:r>
                      <a:endParaRPr lang="ja-JP" sz="1600" kern="100">
                        <a:latin typeface="Century"/>
                        <a:ea typeface="ＭＳ 明朝"/>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en-US" sz="1600" kern="100">
                          <a:latin typeface="HGSｺﾞｼｯｸM"/>
                          <a:ea typeface="ＭＳ 明朝"/>
                          <a:cs typeface="Times New Roman"/>
                        </a:rPr>
                        <a:t>telnet</a:t>
                      </a:r>
                      <a:endParaRPr lang="ja-JP" sz="1600" kern="10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en-US" sz="1600" kern="100" dirty="0">
                          <a:latin typeface="HGSｺﾞｼｯｸM"/>
                          <a:ea typeface="ＭＳ 明朝"/>
                          <a:cs typeface="Times New Roman"/>
                        </a:rPr>
                        <a:t>telnet</a:t>
                      </a:r>
                      <a:endParaRPr lang="ja-JP" sz="1600" kern="100" dirty="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xmlns="" val="10004"/>
                  </a:ext>
                </a:extLst>
              </a:tr>
              <a:tr h="0">
                <a:tc>
                  <a:txBody>
                    <a:bodyPr/>
                    <a:lstStyle/>
                    <a:p>
                      <a:pPr algn="ctr">
                        <a:spcAft>
                          <a:spcPts val="0"/>
                        </a:spcAft>
                      </a:pPr>
                      <a:r>
                        <a:rPr lang="en-US" sz="1600" kern="100">
                          <a:latin typeface="HGSｺﾞｼｯｸM"/>
                          <a:ea typeface="ＭＳ 明朝"/>
                          <a:cs typeface="Times New Roman"/>
                        </a:rPr>
                        <a:t>25</a:t>
                      </a:r>
                      <a:endParaRPr lang="ja-JP" sz="1600" kern="100">
                        <a:latin typeface="Century"/>
                        <a:ea typeface="ＭＳ 明朝"/>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en-US" sz="1600" kern="100">
                          <a:latin typeface="HGSｺﾞｼｯｸM"/>
                          <a:ea typeface="ＭＳ 明朝"/>
                          <a:cs typeface="Times New Roman"/>
                        </a:rPr>
                        <a:t>smtp</a:t>
                      </a:r>
                      <a:endParaRPr lang="ja-JP" sz="1600" kern="10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ja-JP" sz="1600" kern="100" dirty="0">
                          <a:latin typeface="Century"/>
                          <a:ea typeface="HGSｺﾞｼｯｸM"/>
                          <a:cs typeface="Times New Roman"/>
                        </a:rPr>
                        <a:t>メール送受信</a:t>
                      </a:r>
                      <a:endParaRPr lang="ja-JP" sz="1600" kern="100" dirty="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xmlns="" val="10005"/>
                  </a:ext>
                </a:extLst>
              </a:tr>
              <a:tr h="0">
                <a:tc>
                  <a:txBody>
                    <a:bodyPr/>
                    <a:lstStyle/>
                    <a:p>
                      <a:pPr algn="ctr">
                        <a:spcAft>
                          <a:spcPts val="0"/>
                        </a:spcAft>
                      </a:pPr>
                      <a:r>
                        <a:rPr lang="en-US" sz="1600" kern="100">
                          <a:latin typeface="HGSｺﾞｼｯｸM"/>
                          <a:ea typeface="ＭＳ 明朝"/>
                          <a:cs typeface="Times New Roman"/>
                        </a:rPr>
                        <a:t>53</a:t>
                      </a:r>
                      <a:endParaRPr lang="ja-JP" sz="1600" kern="100">
                        <a:latin typeface="Century"/>
                        <a:ea typeface="ＭＳ 明朝"/>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en-US" sz="1600" kern="100">
                          <a:latin typeface="HGSｺﾞｼｯｸM"/>
                          <a:ea typeface="ＭＳ 明朝"/>
                          <a:cs typeface="Times New Roman"/>
                        </a:rPr>
                        <a:t>nameserver</a:t>
                      </a:r>
                      <a:endParaRPr lang="ja-JP" sz="1600" kern="10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en-US" sz="1600" kern="100" dirty="0">
                          <a:latin typeface="HGSｺﾞｼｯｸM"/>
                          <a:ea typeface="ＭＳ 明朝"/>
                          <a:cs typeface="Times New Roman"/>
                        </a:rPr>
                        <a:t>DNS</a:t>
                      </a:r>
                      <a:endParaRPr lang="ja-JP" sz="1600" kern="100" dirty="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xmlns="" val="10006"/>
                  </a:ext>
                </a:extLst>
              </a:tr>
              <a:tr h="0">
                <a:tc>
                  <a:txBody>
                    <a:bodyPr/>
                    <a:lstStyle/>
                    <a:p>
                      <a:pPr algn="ctr">
                        <a:spcAft>
                          <a:spcPts val="0"/>
                        </a:spcAft>
                      </a:pPr>
                      <a:r>
                        <a:rPr lang="en-US" sz="1600" kern="100">
                          <a:latin typeface="HGSｺﾞｼｯｸM"/>
                          <a:ea typeface="ＭＳ 明朝"/>
                          <a:cs typeface="Times New Roman"/>
                        </a:rPr>
                        <a:t>80</a:t>
                      </a:r>
                      <a:endParaRPr lang="ja-JP" sz="1600" kern="100">
                        <a:latin typeface="Century"/>
                        <a:ea typeface="ＭＳ 明朝"/>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en-US" sz="1600" kern="100">
                          <a:latin typeface="HGSｺﾞｼｯｸM"/>
                          <a:ea typeface="ＭＳ 明朝"/>
                          <a:cs typeface="Times New Roman"/>
                        </a:rPr>
                        <a:t>http</a:t>
                      </a:r>
                      <a:endParaRPr lang="ja-JP" sz="1600" kern="10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en-US" sz="1600" kern="100" dirty="0">
                          <a:latin typeface="HGSｺﾞｼｯｸM"/>
                          <a:ea typeface="ＭＳ 明朝"/>
                          <a:cs typeface="Times New Roman"/>
                        </a:rPr>
                        <a:t>WWW</a:t>
                      </a:r>
                      <a:endParaRPr lang="ja-JP" sz="1600" kern="100" dirty="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xmlns="" val="10007"/>
                  </a:ext>
                </a:extLst>
              </a:tr>
              <a:tr h="0">
                <a:tc>
                  <a:txBody>
                    <a:bodyPr/>
                    <a:lstStyle/>
                    <a:p>
                      <a:pPr algn="ctr">
                        <a:spcAft>
                          <a:spcPts val="0"/>
                        </a:spcAft>
                      </a:pPr>
                      <a:r>
                        <a:rPr lang="en-US" sz="1600" kern="100">
                          <a:latin typeface="HGSｺﾞｼｯｸM"/>
                          <a:ea typeface="ＭＳ 明朝"/>
                          <a:cs typeface="Times New Roman"/>
                        </a:rPr>
                        <a:t>110</a:t>
                      </a:r>
                      <a:endParaRPr lang="ja-JP" sz="1600" kern="100">
                        <a:latin typeface="Century"/>
                        <a:ea typeface="ＭＳ 明朝"/>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en-US" sz="1600" kern="100">
                          <a:latin typeface="HGSｺﾞｼｯｸM"/>
                          <a:ea typeface="ＭＳ 明朝"/>
                          <a:cs typeface="Times New Roman"/>
                        </a:rPr>
                        <a:t>pop3</a:t>
                      </a:r>
                      <a:endParaRPr lang="ja-JP" sz="1600" kern="10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ja-JP" sz="1600" kern="100" dirty="0">
                          <a:latin typeface="Century"/>
                          <a:ea typeface="HGSｺﾞｼｯｸM"/>
                          <a:cs typeface="Times New Roman"/>
                        </a:rPr>
                        <a:t>メール受信</a:t>
                      </a:r>
                      <a:endParaRPr lang="ja-JP" sz="1600" kern="100" dirty="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xmlns="" val="10008"/>
                  </a:ext>
                </a:extLst>
              </a:tr>
              <a:tr h="0">
                <a:tc>
                  <a:txBody>
                    <a:bodyPr/>
                    <a:lstStyle/>
                    <a:p>
                      <a:pPr algn="ctr">
                        <a:spcAft>
                          <a:spcPts val="0"/>
                        </a:spcAft>
                      </a:pPr>
                      <a:r>
                        <a:rPr lang="en-US" sz="1600" kern="100">
                          <a:latin typeface="HGSｺﾞｼｯｸM"/>
                          <a:ea typeface="ＭＳ 明朝"/>
                          <a:cs typeface="Times New Roman"/>
                        </a:rPr>
                        <a:t>119</a:t>
                      </a:r>
                      <a:endParaRPr lang="ja-JP" sz="1600" kern="100">
                        <a:latin typeface="Century"/>
                        <a:ea typeface="ＭＳ 明朝"/>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en-US" sz="1600" kern="100">
                          <a:latin typeface="HGSｺﾞｼｯｸM"/>
                          <a:ea typeface="ＭＳ 明朝"/>
                          <a:cs typeface="Times New Roman"/>
                        </a:rPr>
                        <a:t>nntp</a:t>
                      </a:r>
                      <a:endParaRPr lang="ja-JP" sz="1600" kern="10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ja-JP" sz="1600" kern="100" dirty="0">
                          <a:latin typeface="Century"/>
                          <a:ea typeface="HGSｺﾞｼｯｸM"/>
                          <a:cs typeface="Times New Roman"/>
                        </a:rPr>
                        <a:t>ネットニュース</a:t>
                      </a:r>
                      <a:endParaRPr lang="ja-JP" sz="1600" kern="100" dirty="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xmlns="" val="10009"/>
                  </a:ext>
                </a:extLst>
              </a:tr>
              <a:tr h="0">
                <a:tc>
                  <a:txBody>
                    <a:bodyPr/>
                    <a:lstStyle/>
                    <a:p>
                      <a:pPr algn="ctr">
                        <a:spcAft>
                          <a:spcPts val="0"/>
                        </a:spcAft>
                      </a:pPr>
                      <a:r>
                        <a:rPr lang="en-US" sz="1600" kern="100">
                          <a:latin typeface="HGSｺﾞｼｯｸM"/>
                          <a:ea typeface="ＭＳ 明朝"/>
                          <a:cs typeface="Times New Roman"/>
                        </a:rPr>
                        <a:t>443</a:t>
                      </a:r>
                      <a:endParaRPr lang="ja-JP" sz="1600" kern="100">
                        <a:latin typeface="Century"/>
                        <a:ea typeface="ＭＳ 明朝"/>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kern="100">
                          <a:latin typeface="HGSｺﾞｼｯｸM"/>
                          <a:ea typeface="ＭＳ 明朝"/>
                          <a:cs typeface="Times New Roman"/>
                        </a:rPr>
                        <a:t>https</a:t>
                      </a:r>
                      <a:endParaRPr lang="ja-JP" sz="1600" kern="10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600" kern="100" dirty="0">
                          <a:latin typeface="HGSｺﾞｼｯｸM"/>
                          <a:ea typeface="ＭＳ 明朝"/>
                          <a:cs typeface="Times New Roman"/>
                        </a:rPr>
                        <a:t>WWW</a:t>
                      </a:r>
                      <a:r>
                        <a:rPr lang="ja-JP" sz="1600" kern="100" dirty="0">
                          <a:latin typeface="Century"/>
                          <a:ea typeface="HGSｺﾞｼｯｸM"/>
                          <a:cs typeface="Times New Roman"/>
                        </a:rPr>
                        <a:t>（セキュア</a:t>
                      </a:r>
                      <a:r>
                        <a:rPr lang="en-US" sz="1600" kern="100" dirty="0">
                          <a:latin typeface="Century"/>
                          <a:ea typeface="HGSｺﾞｼｯｸM"/>
                          <a:cs typeface="Times New Roman"/>
                        </a:rPr>
                        <a:t>http</a:t>
                      </a:r>
                      <a:r>
                        <a:rPr lang="ja-JP" sz="1600" kern="100" dirty="0">
                          <a:latin typeface="Century"/>
                          <a:ea typeface="HGSｺﾞｼｯｸM"/>
                          <a:cs typeface="Times New Roman"/>
                        </a:rPr>
                        <a:t>）</a:t>
                      </a:r>
                      <a:endParaRPr lang="ja-JP" sz="1600" kern="100" dirty="0">
                        <a:latin typeface="Century"/>
                        <a:ea typeface="ＭＳ 明朝"/>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0"/>
                  </a:ext>
                </a:extLst>
              </a:tr>
            </a:tbl>
          </a:graphicData>
        </a:graphic>
      </p:graphicFrame>
      <p:sp>
        <p:nvSpPr>
          <p:cNvPr id="6" name="テキスト ボックス 5"/>
          <p:cNvSpPr txBox="1"/>
          <p:nvPr/>
        </p:nvSpPr>
        <p:spPr>
          <a:xfrm>
            <a:off x="935549" y="5891278"/>
            <a:ext cx="7130025"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kumimoji="1" lang="ja-JP" altLang="en-US" dirty="0" smtClean="0"/>
              <a:t>ポートの開放：ポートスキャン（</a:t>
            </a:r>
            <a:r>
              <a:rPr kumimoji="1" lang="en-US" altLang="ja-JP" dirty="0" smtClean="0"/>
              <a:t>Port Scan</a:t>
            </a:r>
            <a:r>
              <a:rPr kumimoji="1" lang="ja-JP" altLang="en-US" dirty="0" smtClean="0"/>
              <a:t>）により進入の可能性</a:t>
            </a:r>
            <a:endParaRPr kumimoji="1" lang="ja-JP"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t>1.3.3</a:t>
            </a:r>
            <a:r>
              <a:rPr lang="ja-JP" altLang="ja-JP" dirty="0" smtClean="0"/>
              <a:t>　パケット通信方式</a:t>
            </a:r>
            <a:endParaRPr kumimoji="1" lang="ja-JP" altLang="en-US" dirty="0"/>
          </a:p>
        </p:txBody>
      </p:sp>
      <p:sp>
        <p:nvSpPr>
          <p:cNvPr id="35" name="フッター プレースホルダ 34"/>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36" name="スライド番号プレースホルダ 35"/>
          <p:cNvSpPr>
            <a:spLocks noGrp="1"/>
          </p:cNvSpPr>
          <p:nvPr>
            <p:ph type="sldNum" sz="quarter" idx="12"/>
          </p:nvPr>
        </p:nvSpPr>
        <p:spPr/>
        <p:txBody>
          <a:bodyPr/>
          <a:lstStyle/>
          <a:p>
            <a:fld id="{B211093D-99D4-4AB0-851E-D1C2D8D59B7C}" type="slidenum">
              <a:rPr kumimoji="1" lang="ja-JP" altLang="en-US" smtClean="0"/>
              <a:pPr/>
              <a:t>11</a:t>
            </a:fld>
            <a:endParaRPr kumimoji="1" lang="ja-JP" altLang="en-US"/>
          </a:p>
        </p:txBody>
      </p:sp>
      <p:cxnSp>
        <p:nvCxnSpPr>
          <p:cNvPr id="24579" name="AutoShape 3"/>
          <p:cNvCxnSpPr>
            <a:cxnSpLocks noChangeShapeType="1"/>
          </p:cNvCxnSpPr>
          <p:nvPr/>
        </p:nvCxnSpPr>
        <p:spPr bwMode="auto">
          <a:xfrm>
            <a:off x="5557812" y="4971419"/>
            <a:ext cx="867970" cy="0"/>
          </a:xfrm>
          <a:prstGeom prst="straightConnector1">
            <a:avLst/>
          </a:prstGeom>
          <a:noFill/>
          <a:ln w="9525">
            <a:solidFill>
              <a:srgbClr val="000000"/>
            </a:solidFill>
            <a:round/>
            <a:headEnd/>
            <a:tailEnd/>
          </a:ln>
        </p:spPr>
      </p:cxnSp>
      <p:pic>
        <p:nvPicPr>
          <p:cNvPr id="24580" name="Picture 4" descr="MCj04348450000[1]"/>
          <p:cNvPicPr>
            <a:picLocks noChangeAspect="1" noChangeArrowheads="1"/>
          </p:cNvPicPr>
          <p:nvPr/>
        </p:nvPicPr>
        <p:blipFill>
          <a:blip r:embed="rId2" cstate="print"/>
          <a:srcRect/>
          <a:stretch>
            <a:fillRect/>
          </a:stretch>
        </p:blipFill>
        <p:spPr bwMode="auto">
          <a:xfrm>
            <a:off x="8091243" y="4108454"/>
            <a:ext cx="792411" cy="792480"/>
          </a:xfrm>
          <a:prstGeom prst="rect">
            <a:avLst/>
          </a:prstGeom>
          <a:noFill/>
          <a:ln w="9525">
            <a:noFill/>
            <a:miter lim="800000"/>
            <a:headEnd/>
            <a:tailEnd/>
          </a:ln>
        </p:spPr>
      </p:pic>
      <p:pic>
        <p:nvPicPr>
          <p:cNvPr id="24581" name="Picture 5" descr="MCj04289950000[1]"/>
          <p:cNvPicPr>
            <a:picLocks noChangeAspect="1" noChangeArrowheads="1"/>
          </p:cNvPicPr>
          <p:nvPr/>
        </p:nvPicPr>
        <p:blipFill>
          <a:blip r:embed="rId3" cstate="print"/>
          <a:srcRect/>
          <a:stretch>
            <a:fillRect/>
          </a:stretch>
        </p:blipFill>
        <p:spPr bwMode="auto">
          <a:xfrm>
            <a:off x="6567375" y="4305304"/>
            <a:ext cx="487003" cy="408940"/>
          </a:xfrm>
          <a:prstGeom prst="rect">
            <a:avLst/>
          </a:prstGeom>
          <a:noFill/>
          <a:ln w="9525">
            <a:noFill/>
            <a:miter lim="800000"/>
            <a:headEnd/>
            <a:tailEnd/>
          </a:ln>
        </p:spPr>
      </p:pic>
      <p:cxnSp>
        <p:nvCxnSpPr>
          <p:cNvPr id="24582" name="AutoShape 6"/>
          <p:cNvCxnSpPr>
            <a:cxnSpLocks noChangeShapeType="1"/>
          </p:cNvCxnSpPr>
          <p:nvPr/>
        </p:nvCxnSpPr>
        <p:spPr bwMode="auto">
          <a:xfrm>
            <a:off x="5557812" y="4382139"/>
            <a:ext cx="867970" cy="0"/>
          </a:xfrm>
          <a:prstGeom prst="straightConnector1">
            <a:avLst/>
          </a:prstGeom>
          <a:noFill/>
          <a:ln w="9525">
            <a:solidFill>
              <a:srgbClr val="000000"/>
            </a:solidFill>
            <a:round/>
            <a:headEnd/>
            <a:tailEnd/>
          </a:ln>
        </p:spPr>
      </p:cxnSp>
      <p:sp>
        <p:nvSpPr>
          <p:cNvPr id="24583" name="Rectangle 7"/>
          <p:cNvSpPr>
            <a:spLocks noChangeArrowheads="1"/>
          </p:cNvSpPr>
          <p:nvPr/>
        </p:nvSpPr>
        <p:spPr bwMode="auto">
          <a:xfrm>
            <a:off x="7929332" y="4210689"/>
            <a:ext cx="228580" cy="237490"/>
          </a:xfrm>
          <a:prstGeom prst="rect">
            <a:avLst/>
          </a:prstGeom>
          <a:solidFill>
            <a:srgbClr val="FFFFFF"/>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Impact" pitchFamily="34" charset="0"/>
                <a:ea typeface="ＭＳ 明朝" pitchFamily="17" charset="-128"/>
                <a:cs typeface="ＭＳ Ｐゴシック" pitchFamily="50" charset="-128"/>
              </a:rPr>
              <a:t>1</a:t>
            </a:r>
            <a:endParaRPr kumimoji="1" lang="ja-JP" altLang="ja-JP" sz="12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4584" name="Rectangle 8"/>
          <p:cNvSpPr>
            <a:spLocks noChangeArrowheads="1"/>
          </p:cNvSpPr>
          <p:nvPr/>
        </p:nvSpPr>
        <p:spPr bwMode="auto">
          <a:xfrm>
            <a:off x="7347087" y="4210689"/>
            <a:ext cx="228580" cy="237490"/>
          </a:xfrm>
          <a:prstGeom prst="rect">
            <a:avLst/>
          </a:prstGeom>
          <a:solidFill>
            <a:srgbClr val="FFFFFF"/>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Impact" pitchFamily="34" charset="0"/>
                <a:ea typeface="ＭＳ 明朝" pitchFamily="17" charset="-128"/>
                <a:cs typeface="ＭＳ Ｐゴシック" pitchFamily="50" charset="-128"/>
              </a:rPr>
              <a:t>2</a:t>
            </a:r>
            <a:endParaRPr kumimoji="1" lang="ja-JP" altLang="ja-JP" sz="12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4585" name="Rectangle 9"/>
          <p:cNvSpPr>
            <a:spLocks noChangeArrowheads="1"/>
          </p:cNvSpPr>
          <p:nvPr/>
        </p:nvSpPr>
        <p:spPr bwMode="auto">
          <a:xfrm>
            <a:off x="6110214" y="4093214"/>
            <a:ext cx="228580" cy="237490"/>
          </a:xfrm>
          <a:prstGeom prst="rect">
            <a:avLst/>
          </a:prstGeom>
          <a:solidFill>
            <a:srgbClr val="FFFFFF"/>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smtClean="0">
                <a:ln>
                  <a:noFill/>
                </a:ln>
                <a:solidFill>
                  <a:schemeClr val="tx1"/>
                </a:solidFill>
                <a:effectLst/>
                <a:latin typeface="Impact" pitchFamily="34" charset="0"/>
                <a:ea typeface="ＭＳ 明朝" pitchFamily="17" charset="-128"/>
                <a:cs typeface="ＭＳ Ｐゴシック" pitchFamily="50" charset="-128"/>
              </a:rPr>
              <a:t>3</a:t>
            </a:r>
            <a:endParaRPr kumimoji="1" lang="ja-JP" altLang="ja-JP" sz="12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4586" name="Rectangle 10"/>
          <p:cNvSpPr>
            <a:spLocks noChangeArrowheads="1"/>
          </p:cNvSpPr>
          <p:nvPr/>
        </p:nvSpPr>
        <p:spPr bwMode="auto">
          <a:xfrm>
            <a:off x="5805441" y="4093214"/>
            <a:ext cx="228580" cy="237490"/>
          </a:xfrm>
          <a:prstGeom prst="rect">
            <a:avLst/>
          </a:prstGeom>
          <a:solidFill>
            <a:srgbClr val="FFFFFF"/>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100" b="0" i="0" u="none" strike="noStrike" cap="none" normalizeH="0" baseline="0" smtClean="0">
                <a:ln>
                  <a:noFill/>
                </a:ln>
                <a:solidFill>
                  <a:schemeClr val="tx1"/>
                </a:solidFill>
                <a:effectLst/>
                <a:latin typeface="Impact" pitchFamily="34" charset="0"/>
                <a:ea typeface="ＭＳ 明朝" pitchFamily="17" charset="-128"/>
                <a:cs typeface="ＭＳ Ｐゴシック" pitchFamily="50" charset="-128"/>
              </a:rPr>
              <a:t>4</a:t>
            </a:r>
            <a:endParaRPr kumimoji="1" lang="ja-JP" altLang="ja-JP" sz="11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cxnSp>
        <p:nvCxnSpPr>
          <p:cNvPr id="24587" name="AutoShape 11"/>
          <p:cNvCxnSpPr>
            <a:cxnSpLocks noChangeShapeType="1"/>
          </p:cNvCxnSpPr>
          <p:nvPr/>
        </p:nvCxnSpPr>
        <p:spPr bwMode="auto">
          <a:xfrm>
            <a:off x="7054378" y="4527554"/>
            <a:ext cx="1197506" cy="0"/>
          </a:xfrm>
          <a:prstGeom prst="straightConnector1">
            <a:avLst/>
          </a:prstGeom>
          <a:noFill/>
          <a:ln w="9525">
            <a:solidFill>
              <a:srgbClr val="000000"/>
            </a:solidFill>
            <a:round/>
            <a:headEnd/>
            <a:tailEnd/>
          </a:ln>
        </p:spPr>
      </p:cxnSp>
      <p:cxnSp>
        <p:nvCxnSpPr>
          <p:cNvPr id="24588" name="AutoShape 12"/>
          <p:cNvCxnSpPr>
            <a:cxnSpLocks noChangeShapeType="1"/>
          </p:cNvCxnSpPr>
          <p:nvPr/>
        </p:nvCxnSpPr>
        <p:spPr bwMode="auto">
          <a:xfrm>
            <a:off x="6425782" y="4382139"/>
            <a:ext cx="0" cy="145415"/>
          </a:xfrm>
          <a:prstGeom prst="straightConnector1">
            <a:avLst/>
          </a:prstGeom>
          <a:noFill/>
          <a:ln w="9525">
            <a:solidFill>
              <a:srgbClr val="000000"/>
            </a:solidFill>
            <a:round/>
            <a:headEnd/>
            <a:tailEnd/>
          </a:ln>
        </p:spPr>
      </p:cxnSp>
      <p:cxnSp>
        <p:nvCxnSpPr>
          <p:cNvPr id="24589" name="AutoShape 13"/>
          <p:cNvCxnSpPr>
            <a:cxnSpLocks noChangeShapeType="1"/>
          </p:cNvCxnSpPr>
          <p:nvPr/>
        </p:nvCxnSpPr>
        <p:spPr bwMode="auto">
          <a:xfrm>
            <a:off x="6425782" y="4622804"/>
            <a:ext cx="11429" cy="348615"/>
          </a:xfrm>
          <a:prstGeom prst="straightConnector1">
            <a:avLst/>
          </a:prstGeom>
          <a:noFill/>
          <a:ln w="9525">
            <a:solidFill>
              <a:srgbClr val="000000"/>
            </a:solidFill>
            <a:round/>
            <a:headEnd/>
            <a:tailEnd/>
          </a:ln>
        </p:spPr>
      </p:cxnSp>
      <p:cxnSp>
        <p:nvCxnSpPr>
          <p:cNvPr id="24590" name="AutoShape 14"/>
          <p:cNvCxnSpPr>
            <a:cxnSpLocks noChangeShapeType="1"/>
          </p:cNvCxnSpPr>
          <p:nvPr/>
        </p:nvCxnSpPr>
        <p:spPr bwMode="auto">
          <a:xfrm>
            <a:off x="6425782" y="4527554"/>
            <a:ext cx="197468" cy="0"/>
          </a:xfrm>
          <a:prstGeom prst="straightConnector1">
            <a:avLst/>
          </a:prstGeom>
          <a:noFill/>
          <a:ln w="9525">
            <a:solidFill>
              <a:srgbClr val="000000"/>
            </a:solidFill>
            <a:round/>
            <a:headEnd/>
            <a:tailEnd/>
          </a:ln>
        </p:spPr>
      </p:cxnSp>
      <p:cxnSp>
        <p:nvCxnSpPr>
          <p:cNvPr id="24591" name="AutoShape 15"/>
          <p:cNvCxnSpPr>
            <a:cxnSpLocks noChangeShapeType="1"/>
          </p:cNvCxnSpPr>
          <p:nvPr/>
        </p:nvCxnSpPr>
        <p:spPr bwMode="auto">
          <a:xfrm>
            <a:off x="6425782" y="4622804"/>
            <a:ext cx="389221" cy="0"/>
          </a:xfrm>
          <a:prstGeom prst="straightConnector1">
            <a:avLst/>
          </a:prstGeom>
          <a:noFill/>
          <a:ln w="9525">
            <a:solidFill>
              <a:srgbClr val="000000"/>
            </a:solidFill>
            <a:round/>
            <a:headEnd/>
            <a:tailEnd/>
          </a:ln>
        </p:spPr>
      </p:cxnSp>
      <p:sp>
        <p:nvSpPr>
          <p:cNvPr id="24592" name="Rectangle 16"/>
          <p:cNvSpPr>
            <a:spLocks noChangeArrowheads="1"/>
          </p:cNvSpPr>
          <p:nvPr/>
        </p:nvSpPr>
        <p:spPr bwMode="auto">
          <a:xfrm>
            <a:off x="6510230" y="4648839"/>
            <a:ext cx="228580" cy="237490"/>
          </a:xfrm>
          <a:prstGeom prst="rect">
            <a:avLst/>
          </a:prstGeom>
          <a:solidFill>
            <a:srgbClr val="000000"/>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smtClean="0">
                <a:ln>
                  <a:noFill/>
                </a:ln>
                <a:solidFill>
                  <a:srgbClr val="FFFFFF"/>
                </a:solidFill>
                <a:effectLst/>
                <a:latin typeface="Impact" pitchFamily="34" charset="0"/>
                <a:ea typeface="ＭＳ 明朝" pitchFamily="17" charset="-128"/>
                <a:cs typeface="ＭＳ Ｐゴシック" pitchFamily="50" charset="-128"/>
              </a:rPr>
              <a:t>3</a:t>
            </a:r>
            <a:endParaRPr kumimoji="1" lang="ja-JP" altLang="ja-JP" sz="12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4593" name="Rectangle 17"/>
          <p:cNvSpPr>
            <a:spLocks noChangeArrowheads="1"/>
          </p:cNvSpPr>
          <p:nvPr/>
        </p:nvSpPr>
        <p:spPr bwMode="auto">
          <a:xfrm>
            <a:off x="6208631" y="5016504"/>
            <a:ext cx="228580" cy="237490"/>
          </a:xfrm>
          <a:prstGeom prst="rect">
            <a:avLst/>
          </a:prstGeom>
          <a:solidFill>
            <a:srgbClr val="000000"/>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smtClean="0">
                <a:ln>
                  <a:noFill/>
                </a:ln>
                <a:solidFill>
                  <a:srgbClr val="FFFFFF"/>
                </a:solidFill>
                <a:effectLst/>
                <a:latin typeface="Impact" pitchFamily="34" charset="0"/>
                <a:ea typeface="ＭＳ 明朝" pitchFamily="17" charset="-128"/>
                <a:cs typeface="ＭＳ Ｐゴシック" pitchFamily="50" charset="-128"/>
              </a:rPr>
              <a:t>4</a:t>
            </a:r>
            <a:endParaRPr kumimoji="1" lang="ja-JP" altLang="ja-JP" sz="12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4594" name="Rectangle 18"/>
          <p:cNvSpPr>
            <a:spLocks noChangeArrowheads="1"/>
          </p:cNvSpPr>
          <p:nvPr/>
        </p:nvSpPr>
        <p:spPr bwMode="auto">
          <a:xfrm>
            <a:off x="7643606" y="4210689"/>
            <a:ext cx="228580" cy="237490"/>
          </a:xfrm>
          <a:prstGeom prst="rect">
            <a:avLst/>
          </a:prstGeom>
          <a:solidFill>
            <a:srgbClr val="000000"/>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smtClean="0">
                <a:ln>
                  <a:noFill/>
                </a:ln>
                <a:solidFill>
                  <a:srgbClr val="FFFFFF"/>
                </a:solidFill>
                <a:effectLst/>
                <a:latin typeface="Impact" pitchFamily="34" charset="0"/>
                <a:ea typeface="ＭＳ 明朝" pitchFamily="17" charset="-128"/>
                <a:cs typeface="ＭＳ Ｐゴシック" pitchFamily="50" charset="-128"/>
              </a:rPr>
              <a:t>1</a:t>
            </a:r>
            <a:endParaRPr kumimoji="1" lang="ja-JP" altLang="ja-JP" sz="12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4595" name="Rectangle 19"/>
          <p:cNvSpPr>
            <a:spLocks noChangeArrowheads="1"/>
          </p:cNvSpPr>
          <p:nvPr/>
        </p:nvSpPr>
        <p:spPr bwMode="auto">
          <a:xfrm>
            <a:off x="7054378" y="4210689"/>
            <a:ext cx="228580" cy="237490"/>
          </a:xfrm>
          <a:prstGeom prst="rect">
            <a:avLst/>
          </a:prstGeom>
          <a:solidFill>
            <a:srgbClr val="000000"/>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smtClean="0">
                <a:ln>
                  <a:noFill/>
                </a:ln>
                <a:solidFill>
                  <a:srgbClr val="FFFFFF"/>
                </a:solidFill>
                <a:effectLst/>
                <a:latin typeface="Impact" pitchFamily="34" charset="0"/>
                <a:ea typeface="ＭＳ 明朝" pitchFamily="17" charset="-128"/>
                <a:cs typeface="ＭＳ Ｐゴシック" pitchFamily="50" charset="-128"/>
              </a:rPr>
              <a:t>2</a:t>
            </a:r>
            <a:endParaRPr kumimoji="1" lang="ja-JP" altLang="ja-JP" sz="12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4596" name="Rectangle 20"/>
          <p:cNvSpPr>
            <a:spLocks noChangeArrowheads="1"/>
          </p:cNvSpPr>
          <p:nvPr/>
        </p:nvSpPr>
        <p:spPr bwMode="auto">
          <a:xfrm>
            <a:off x="5881634" y="5016504"/>
            <a:ext cx="228580" cy="237490"/>
          </a:xfrm>
          <a:prstGeom prst="rect">
            <a:avLst/>
          </a:prstGeom>
          <a:solidFill>
            <a:srgbClr val="000000"/>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smtClean="0">
                <a:ln>
                  <a:noFill/>
                </a:ln>
                <a:solidFill>
                  <a:srgbClr val="FFFFFF"/>
                </a:solidFill>
                <a:effectLst/>
                <a:latin typeface="Impact" pitchFamily="34" charset="0"/>
                <a:ea typeface="ＭＳ 明朝" pitchFamily="17" charset="-128"/>
                <a:cs typeface="ＭＳ Ｐゴシック" pitchFamily="50" charset="-128"/>
              </a:rPr>
              <a:t>5</a:t>
            </a:r>
            <a:endParaRPr kumimoji="1" lang="ja-JP" altLang="ja-JP" sz="12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4597" name="Rectangle 21"/>
          <p:cNvSpPr>
            <a:spLocks noChangeArrowheads="1"/>
          </p:cNvSpPr>
          <p:nvPr/>
        </p:nvSpPr>
        <p:spPr bwMode="auto">
          <a:xfrm>
            <a:off x="7072330" y="5143512"/>
            <a:ext cx="161911" cy="171450"/>
          </a:xfrm>
          <a:prstGeom prst="rect">
            <a:avLst/>
          </a:prstGeom>
          <a:solidFill>
            <a:srgbClr val="FFFFFF"/>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4598" name="Rectangle 22"/>
          <p:cNvSpPr>
            <a:spLocks noChangeArrowheads="1"/>
          </p:cNvSpPr>
          <p:nvPr/>
        </p:nvSpPr>
        <p:spPr bwMode="auto">
          <a:xfrm>
            <a:off x="7072330" y="5429264"/>
            <a:ext cx="170165" cy="171450"/>
          </a:xfrm>
          <a:prstGeom prst="rect">
            <a:avLst/>
          </a:prstGeom>
          <a:solidFill>
            <a:srgbClr val="000000"/>
          </a:solidFill>
          <a:ln w="19050">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pic>
        <p:nvPicPr>
          <p:cNvPr id="24599" name="Picture 23" descr="MCj04289570000[1]"/>
          <p:cNvPicPr>
            <a:picLocks noChangeAspect="1" noChangeArrowheads="1"/>
          </p:cNvPicPr>
          <p:nvPr/>
        </p:nvPicPr>
        <p:blipFill>
          <a:blip r:embed="rId4" cstate="print"/>
          <a:srcRect/>
          <a:stretch>
            <a:fillRect/>
          </a:stretch>
        </p:blipFill>
        <p:spPr bwMode="auto">
          <a:xfrm>
            <a:off x="5214942" y="4000504"/>
            <a:ext cx="466685" cy="447675"/>
          </a:xfrm>
          <a:prstGeom prst="rect">
            <a:avLst/>
          </a:prstGeom>
          <a:noFill/>
          <a:ln w="9525">
            <a:noFill/>
            <a:miter lim="800000"/>
            <a:headEnd/>
            <a:tailEnd/>
          </a:ln>
        </p:spPr>
      </p:pic>
      <p:pic>
        <p:nvPicPr>
          <p:cNvPr id="24600" name="Picture 24" descr="MCj04289570000[1]"/>
          <p:cNvPicPr>
            <a:picLocks noChangeAspect="1" noChangeArrowheads="1"/>
          </p:cNvPicPr>
          <p:nvPr/>
        </p:nvPicPr>
        <p:blipFill>
          <a:blip r:embed="rId4" cstate="print"/>
          <a:srcRect/>
          <a:stretch>
            <a:fillRect/>
          </a:stretch>
        </p:blipFill>
        <p:spPr bwMode="auto">
          <a:xfrm>
            <a:off x="5214942" y="4697734"/>
            <a:ext cx="466685" cy="448310"/>
          </a:xfrm>
          <a:prstGeom prst="rect">
            <a:avLst/>
          </a:prstGeom>
          <a:noFill/>
          <a:ln w="9525">
            <a:noFill/>
            <a:miter lim="800000"/>
            <a:headEnd/>
            <a:tailEnd/>
          </a:ln>
        </p:spPr>
      </p:pic>
      <p:sp>
        <p:nvSpPr>
          <p:cNvPr id="26" name="テキスト ボックス 25"/>
          <p:cNvSpPr txBox="1"/>
          <p:nvPr/>
        </p:nvSpPr>
        <p:spPr>
          <a:xfrm>
            <a:off x="428596" y="1928802"/>
            <a:ext cx="8286808"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buFont typeface="Wingdings" pitchFamily="2" charset="2"/>
              <a:buChar char="l"/>
            </a:pPr>
            <a:r>
              <a:rPr lang="ja-JP" altLang="ja-JP" dirty="0" smtClean="0"/>
              <a:t>情報をパケット（</a:t>
            </a:r>
            <a:r>
              <a:rPr lang="en-US" altLang="ja-JP" dirty="0" smtClean="0"/>
              <a:t>Packet</a:t>
            </a:r>
            <a:r>
              <a:rPr lang="ja-JP" altLang="ja-JP" dirty="0" smtClean="0"/>
              <a:t>）いう小さな単位に分割して送受信</a:t>
            </a:r>
            <a:r>
              <a:rPr lang="ja-JP" altLang="en-US" dirty="0" smtClean="0"/>
              <a:t>する。</a:t>
            </a:r>
            <a:endParaRPr lang="en-US" altLang="ja-JP" dirty="0" smtClean="0"/>
          </a:p>
          <a:p>
            <a:pPr>
              <a:buFont typeface="Wingdings" pitchFamily="2" charset="2"/>
              <a:buChar char="l"/>
            </a:pPr>
            <a:r>
              <a:rPr lang="ja-JP" altLang="ja-JP" dirty="0" smtClean="0"/>
              <a:t>個々のパケットに送信元や送信先、通し番号などがヘッダとして付加され</a:t>
            </a:r>
            <a:r>
              <a:rPr lang="ja-JP" altLang="en-US" dirty="0" smtClean="0"/>
              <a:t>る。</a:t>
            </a:r>
            <a:endParaRPr lang="en-US" altLang="ja-JP" dirty="0" smtClean="0"/>
          </a:p>
          <a:p>
            <a:pPr>
              <a:buFont typeface="Wingdings" pitchFamily="2" charset="2"/>
              <a:buChar char="l"/>
            </a:pPr>
            <a:r>
              <a:rPr lang="ja-JP" altLang="en-US" dirty="0" smtClean="0"/>
              <a:t>さ</a:t>
            </a:r>
            <a:r>
              <a:rPr lang="ja-JP" altLang="ja-JP" dirty="0" smtClean="0"/>
              <a:t>まざまな経路を通過してパケットが届いても、受信側では受け取ったパケットを再構築して、元のデータを読み取ることができ</a:t>
            </a:r>
            <a:r>
              <a:rPr lang="ja-JP" altLang="en-US" dirty="0" smtClean="0"/>
              <a:t>る。</a:t>
            </a:r>
          </a:p>
        </p:txBody>
      </p:sp>
      <p:sp>
        <p:nvSpPr>
          <p:cNvPr id="29" name="テキスト ボックス 28"/>
          <p:cNvSpPr txBox="1"/>
          <p:nvPr/>
        </p:nvSpPr>
        <p:spPr>
          <a:xfrm>
            <a:off x="357158" y="1357298"/>
            <a:ext cx="6715172"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ja-JP" altLang="ja-JP" sz="2400" dirty="0" smtClean="0"/>
              <a:t>パケット通信方式（</a:t>
            </a:r>
            <a:r>
              <a:rPr lang="en-US" altLang="ja-JP" sz="2400" dirty="0" smtClean="0"/>
              <a:t>Packet Communication</a:t>
            </a:r>
            <a:r>
              <a:rPr lang="ja-JP" altLang="ja-JP" sz="2400" dirty="0" smtClean="0"/>
              <a:t>）</a:t>
            </a:r>
            <a:endParaRPr kumimoji="1" lang="ja-JP" altLang="en-US" sz="2400" dirty="0"/>
          </a:p>
        </p:txBody>
      </p:sp>
      <p:sp>
        <p:nvSpPr>
          <p:cNvPr id="30" name="テキスト ボックス 29"/>
          <p:cNvSpPr txBox="1"/>
          <p:nvPr/>
        </p:nvSpPr>
        <p:spPr>
          <a:xfrm>
            <a:off x="642910" y="3643314"/>
            <a:ext cx="4429156" cy="2031325"/>
          </a:xfrm>
          <a:prstGeom prst="rect">
            <a:avLst/>
          </a:prstGeom>
          <a:noFill/>
        </p:spPr>
        <p:txBody>
          <a:bodyPr wrap="square" rtlCol="0">
            <a:spAutoFit/>
          </a:bodyPr>
          <a:lstStyle/>
          <a:p>
            <a:pPr>
              <a:buFont typeface="Wingdings" pitchFamily="2" charset="2"/>
              <a:buChar char="u"/>
            </a:pPr>
            <a:r>
              <a:rPr lang="ja-JP" altLang="ja-JP" dirty="0" smtClean="0"/>
              <a:t>インターネットの開発当初から取り入れられた</a:t>
            </a:r>
            <a:r>
              <a:rPr lang="ja-JP" altLang="en-US" dirty="0" smtClean="0"/>
              <a:t>方式</a:t>
            </a:r>
            <a:endParaRPr lang="en-US" altLang="ja-JP" dirty="0" smtClean="0"/>
          </a:p>
          <a:p>
            <a:pPr>
              <a:buFont typeface="Wingdings" pitchFamily="2" charset="2"/>
              <a:buChar char="u"/>
            </a:pPr>
            <a:r>
              <a:rPr lang="ja-JP" altLang="ja-JP" dirty="0" smtClean="0"/>
              <a:t>通信中にパケットの１つが破損した場合、破損した分だけを再送</a:t>
            </a:r>
            <a:r>
              <a:rPr lang="ja-JP" altLang="en-US" dirty="0" smtClean="0"/>
              <a:t>す</a:t>
            </a:r>
            <a:r>
              <a:rPr lang="ja-JP" altLang="ja-JP" dirty="0" smtClean="0"/>
              <a:t>ればよい。</a:t>
            </a:r>
            <a:endParaRPr lang="en-US" altLang="ja-JP" dirty="0" smtClean="0"/>
          </a:p>
          <a:p>
            <a:pPr>
              <a:buFont typeface="Wingdings" pitchFamily="2" charset="2"/>
              <a:buChar char="u"/>
            </a:pPr>
            <a:r>
              <a:rPr lang="ja-JP" altLang="ja-JP" dirty="0" smtClean="0"/>
              <a:t>不正アクセスや不正な情報の持ち出しなどの怪しい動きは、ファイアウォールがパケットを監視し、遮断する</a:t>
            </a:r>
            <a:r>
              <a:rPr lang="ja-JP" altLang="en-US" dirty="0" smtClean="0"/>
              <a:t>。</a:t>
            </a:r>
            <a:endParaRPr kumimoji="1" lang="ja-JP" altLang="en-US" dirty="0"/>
          </a:p>
        </p:txBody>
      </p:sp>
      <p:sp>
        <p:nvSpPr>
          <p:cNvPr id="31" name="テキスト ボックス 30"/>
          <p:cNvSpPr txBox="1"/>
          <p:nvPr/>
        </p:nvSpPr>
        <p:spPr>
          <a:xfrm>
            <a:off x="5643570" y="3571876"/>
            <a:ext cx="857256"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kumimoji="1" lang="ja-JP" altLang="en-US" sz="1400" dirty="0" smtClean="0"/>
              <a:t>ユーザ</a:t>
            </a:r>
            <a:r>
              <a:rPr kumimoji="1" lang="en-US" altLang="ja-JP" sz="1400" dirty="0" smtClean="0"/>
              <a:t>A</a:t>
            </a:r>
            <a:endParaRPr kumimoji="1" lang="ja-JP" altLang="en-US" sz="1400" dirty="0"/>
          </a:p>
        </p:txBody>
      </p:sp>
      <p:sp>
        <p:nvSpPr>
          <p:cNvPr id="32" name="テキスト ボックス 31"/>
          <p:cNvSpPr txBox="1"/>
          <p:nvPr/>
        </p:nvSpPr>
        <p:spPr>
          <a:xfrm>
            <a:off x="5643570" y="5357826"/>
            <a:ext cx="857256" cy="307777"/>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r>
              <a:rPr kumimoji="1" lang="ja-JP" altLang="en-US" sz="1400" dirty="0" smtClean="0"/>
              <a:t>ユーザ</a:t>
            </a:r>
            <a:r>
              <a:rPr lang="en-US" altLang="ja-JP" sz="1400" dirty="0" smtClean="0"/>
              <a:t>B</a:t>
            </a:r>
            <a:endParaRPr kumimoji="1" lang="ja-JP" altLang="en-US" sz="1400" dirty="0"/>
          </a:p>
        </p:txBody>
      </p:sp>
      <p:sp>
        <p:nvSpPr>
          <p:cNvPr id="33" name="テキスト ボックス 32"/>
          <p:cNvSpPr txBox="1"/>
          <p:nvPr/>
        </p:nvSpPr>
        <p:spPr>
          <a:xfrm>
            <a:off x="7286644" y="5072074"/>
            <a:ext cx="1571636" cy="276999"/>
          </a:xfrm>
          <a:prstGeom prst="rect">
            <a:avLst/>
          </a:prstGeom>
          <a:noFill/>
        </p:spPr>
        <p:txBody>
          <a:bodyPr wrap="square" rtlCol="0">
            <a:spAutoFit/>
          </a:bodyPr>
          <a:lstStyle/>
          <a:p>
            <a:r>
              <a:rPr kumimoji="1" lang="ja-JP" altLang="en-US" sz="1200" dirty="0" smtClean="0"/>
              <a:t>ユーザ</a:t>
            </a:r>
            <a:r>
              <a:rPr kumimoji="1" lang="en-US" altLang="ja-JP" sz="1200" dirty="0" smtClean="0"/>
              <a:t>A</a:t>
            </a:r>
            <a:r>
              <a:rPr kumimoji="1" lang="ja-JP" altLang="en-US" sz="1200" dirty="0" smtClean="0"/>
              <a:t>のパケット</a:t>
            </a:r>
            <a:endParaRPr kumimoji="1" lang="ja-JP" altLang="en-US" sz="1200" dirty="0"/>
          </a:p>
        </p:txBody>
      </p:sp>
      <p:sp>
        <p:nvSpPr>
          <p:cNvPr id="34" name="テキスト ボックス 33"/>
          <p:cNvSpPr txBox="1"/>
          <p:nvPr/>
        </p:nvSpPr>
        <p:spPr>
          <a:xfrm>
            <a:off x="7286644" y="5357826"/>
            <a:ext cx="1571636" cy="276999"/>
          </a:xfrm>
          <a:prstGeom prst="rect">
            <a:avLst/>
          </a:prstGeom>
          <a:noFill/>
        </p:spPr>
        <p:txBody>
          <a:bodyPr wrap="square" rtlCol="0">
            <a:spAutoFit/>
          </a:bodyPr>
          <a:lstStyle/>
          <a:p>
            <a:r>
              <a:rPr kumimoji="1" lang="ja-JP" altLang="en-US" sz="1200" dirty="0" smtClean="0"/>
              <a:t>ユーザ</a:t>
            </a:r>
            <a:r>
              <a:rPr kumimoji="1" lang="en-US" altLang="ja-JP" sz="1200" dirty="0" smtClean="0"/>
              <a:t>B</a:t>
            </a:r>
            <a:r>
              <a:rPr kumimoji="1" lang="ja-JP" altLang="en-US" sz="1200" dirty="0" smtClean="0"/>
              <a:t>のパケット</a:t>
            </a:r>
            <a:endParaRPr kumimoji="1" lang="ja-JP" altLang="en-US" sz="1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1.3.4</a:t>
            </a:r>
            <a:r>
              <a:rPr lang="ja-JP" altLang="ja-JP" dirty="0" smtClean="0"/>
              <a:t>　インターネットのアドレス</a:t>
            </a:r>
            <a:endParaRPr kumimoji="1" lang="ja-JP" altLang="en-US" dirty="0"/>
          </a:p>
        </p:txBody>
      </p:sp>
      <p:sp>
        <p:nvSpPr>
          <p:cNvPr id="12" name="フッター プレースホルダ 11"/>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13" name="スライド番号プレースホルダ 12"/>
          <p:cNvSpPr>
            <a:spLocks noGrp="1"/>
          </p:cNvSpPr>
          <p:nvPr>
            <p:ph type="sldNum" sz="quarter" idx="12"/>
          </p:nvPr>
        </p:nvSpPr>
        <p:spPr/>
        <p:txBody>
          <a:bodyPr/>
          <a:lstStyle/>
          <a:p>
            <a:fld id="{B211093D-99D4-4AB0-851E-D1C2D8D59B7C}" type="slidenum">
              <a:rPr kumimoji="1" lang="ja-JP" altLang="en-US" smtClean="0"/>
              <a:pPr/>
              <a:t>12</a:t>
            </a:fld>
            <a:endParaRPr kumimoji="1" lang="ja-JP" altLang="en-US"/>
          </a:p>
        </p:txBody>
      </p:sp>
      <p:sp>
        <p:nvSpPr>
          <p:cNvPr id="3" name="テキスト ボックス 2"/>
          <p:cNvSpPr txBox="1"/>
          <p:nvPr/>
        </p:nvSpPr>
        <p:spPr>
          <a:xfrm>
            <a:off x="285720" y="1357298"/>
            <a:ext cx="3929090" cy="101566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ja-JP" sz="2400" dirty="0" smtClean="0"/>
              <a:t>IP</a:t>
            </a:r>
            <a:r>
              <a:rPr lang="ja-JP" altLang="ja-JP" sz="2400" dirty="0" smtClean="0"/>
              <a:t>アドレス</a:t>
            </a:r>
            <a:r>
              <a:rPr lang="en-US" altLang="ja-JP" sz="2000" dirty="0" smtClean="0"/>
              <a:t>(IP Address)</a:t>
            </a:r>
          </a:p>
          <a:p>
            <a:r>
              <a:rPr lang="ja-JP" altLang="en-US" dirty="0" smtClean="0"/>
              <a:t>　</a:t>
            </a:r>
            <a:r>
              <a:rPr lang="ja-JP" altLang="ja-JP" dirty="0" smtClean="0"/>
              <a:t>コンピュータやネットワークの接続機器に</a:t>
            </a:r>
            <a:r>
              <a:rPr lang="ja-JP" altLang="en-US" dirty="0" smtClean="0"/>
              <a:t>割り振られた番号</a:t>
            </a:r>
            <a:endParaRPr kumimoji="1" lang="ja-JP" altLang="en-US" dirty="0"/>
          </a:p>
        </p:txBody>
      </p:sp>
      <p:sp>
        <p:nvSpPr>
          <p:cNvPr id="4" name="テキスト ボックス 3"/>
          <p:cNvSpPr txBox="1"/>
          <p:nvPr/>
        </p:nvSpPr>
        <p:spPr>
          <a:xfrm>
            <a:off x="285720" y="3500438"/>
            <a:ext cx="4214842" cy="73866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ja-JP" altLang="ja-JP" sz="2400" dirty="0" smtClean="0"/>
              <a:t>ドメインネーム</a:t>
            </a:r>
            <a:r>
              <a:rPr lang="en-US" altLang="ja-JP" sz="2000" dirty="0" smtClean="0"/>
              <a:t>(Domain Name)</a:t>
            </a:r>
          </a:p>
          <a:p>
            <a:r>
              <a:rPr lang="ja-JP" altLang="en-US" dirty="0" smtClean="0"/>
              <a:t>　</a:t>
            </a:r>
            <a:r>
              <a:rPr lang="en-US" altLang="ja-JP" dirty="0" smtClean="0"/>
              <a:t>IP</a:t>
            </a:r>
            <a:r>
              <a:rPr lang="ja-JP" altLang="ja-JP" dirty="0" smtClean="0"/>
              <a:t>アドレスに対応した</a:t>
            </a:r>
            <a:r>
              <a:rPr lang="ja-JP" altLang="en-US" dirty="0" smtClean="0"/>
              <a:t>アドレス表記</a:t>
            </a:r>
            <a:endParaRPr kumimoji="1" lang="ja-JP" altLang="en-US" dirty="0"/>
          </a:p>
        </p:txBody>
      </p:sp>
      <p:sp>
        <p:nvSpPr>
          <p:cNvPr id="5" name="上下矢印 4"/>
          <p:cNvSpPr/>
          <p:nvPr/>
        </p:nvSpPr>
        <p:spPr>
          <a:xfrm>
            <a:off x="4643438" y="2643182"/>
            <a:ext cx="1000132" cy="1000132"/>
          </a:xfrm>
          <a:prstGeom prst="upDownArrow">
            <a:avLst>
              <a:gd name="adj1" fmla="val 44133"/>
              <a:gd name="adj2" fmla="val 29465"/>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4286248" y="1357298"/>
            <a:ext cx="4643470" cy="615553"/>
          </a:xfrm>
          <a:prstGeom prst="rect">
            <a:avLst/>
          </a:prstGeom>
          <a:noFill/>
        </p:spPr>
        <p:txBody>
          <a:bodyPr wrap="square" rtlCol="0">
            <a:spAutoFit/>
          </a:bodyPr>
          <a:lstStyle/>
          <a:p>
            <a:r>
              <a:rPr lang="en-US" altLang="ja-JP" sz="2000" dirty="0" err="1" smtClean="0"/>
              <a:t>IPv4</a:t>
            </a:r>
            <a:r>
              <a:rPr lang="en-US" altLang="ja-JP" sz="2000" dirty="0" smtClean="0"/>
              <a:t>(Internet Protocol version 4)</a:t>
            </a:r>
          </a:p>
          <a:p>
            <a:r>
              <a:rPr lang="ja-JP" altLang="en-US" sz="1400" dirty="0" smtClean="0"/>
              <a:t>（</a:t>
            </a:r>
            <a:r>
              <a:rPr lang="en-US" altLang="ja-JP" sz="1400" dirty="0" smtClean="0"/>
              <a:t>32</a:t>
            </a:r>
            <a:r>
              <a:rPr lang="ja-JP" altLang="en-US" sz="1400" dirty="0" smtClean="0"/>
              <a:t>ビットを</a:t>
            </a:r>
            <a:r>
              <a:rPr lang="en-US" altLang="ja-JP" sz="1400" dirty="0" smtClean="0"/>
              <a:t>8</a:t>
            </a:r>
            <a:r>
              <a:rPr lang="ja-JP" altLang="ja-JP" sz="1400" dirty="0" smtClean="0"/>
              <a:t>ビットずつ</a:t>
            </a:r>
            <a:r>
              <a:rPr lang="en-US" altLang="ja-JP" sz="1400" dirty="0" smtClean="0"/>
              <a:t>4</a:t>
            </a:r>
            <a:r>
              <a:rPr lang="ja-JP" altLang="ja-JP" sz="1400" dirty="0" err="1" smtClean="0"/>
              <a:t>つに</a:t>
            </a:r>
            <a:r>
              <a:rPr lang="ja-JP" altLang="ja-JP" sz="1400" dirty="0" smtClean="0"/>
              <a:t>区切って表す。 </a:t>
            </a:r>
            <a:r>
              <a:rPr lang="ja-JP" altLang="en-US" sz="1400" dirty="0" smtClean="0"/>
              <a:t>）</a:t>
            </a:r>
            <a:endParaRPr lang="en-US" altLang="ja-JP" sz="1400" dirty="0" smtClean="0"/>
          </a:p>
        </p:txBody>
      </p:sp>
      <p:sp>
        <p:nvSpPr>
          <p:cNvPr id="7" name="テキスト ボックス 6"/>
          <p:cNvSpPr txBox="1"/>
          <p:nvPr/>
        </p:nvSpPr>
        <p:spPr>
          <a:xfrm>
            <a:off x="4500562" y="3714752"/>
            <a:ext cx="3815854" cy="400110"/>
          </a:xfrm>
          <a:prstGeom prst="rect">
            <a:avLst/>
          </a:prstGeom>
          <a:noFill/>
        </p:spPr>
        <p:txBody>
          <a:bodyPr wrap="square" rtlCol="0">
            <a:spAutoFit/>
          </a:bodyPr>
          <a:lstStyle/>
          <a:p>
            <a:r>
              <a:rPr lang="en-US" altLang="ja-JP" sz="2000" dirty="0" err="1" smtClean="0"/>
              <a:t>www.kindaikagaku.co.jp</a:t>
            </a:r>
            <a:endParaRPr kumimoji="1" lang="ja-JP" altLang="en-US" sz="2000" dirty="0"/>
          </a:p>
        </p:txBody>
      </p:sp>
      <p:sp>
        <p:nvSpPr>
          <p:cNvPr id="8" name="テキスト ボックス 7"/>
          <p:cNvSpPr txBox="1"/>
          <p:nvPr/>
        </p:nvSpPr>
        <p:spPr>
          <a:xfrm>
            <a:off x="5786446" y="2786058"/>
            <a:ext cx="3071834" cy="64633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altLang="ja-JP" dirty="0" smtClean="0"/>
              <a:t>DNS(Domain Name System)</a:t>
            </a:r>
            <a:r>
              <a:rPr lang="ja-JP" altLang="ja-JP" dirty="0" smtClean="0"/>
              <a:t>サーバにより変換</a:t>
            </a:r>
            <a:endParaRPr kumimoji="1" lang="ja-JP" altLang="en-US" dirty="0"/>
          </a:p>
        </p:txBody>
      </p:sp>
      <p:sp>
        <p:nvSpPr>
          <p:cNvPr id="9" name="テキスト ボックス 8"/>
          <p:cNvSpPr txBox="1"/>
          <p:nvPr/>
        </p:nvSpPr>
        <p:spPr>
          <a:xfrm>
            <a:off x="4429124" y="2214554"/>
            <a:ext cx="2071702" cy="400110"/>
          </a:xfrm>
          <a:prstGeom prst="rect">
            <a:avLst/>
          </a:prstGeom>
          <a:noFill/>
        </p:spPr>
        <p:txBody>
          <a:bodyPr wrap="square" rtlCol="0">
            <a:spAutoFit/>
          </a:bodyPr>
          <a:lstStyle/>
          <a:p>
            <a:r>
              <a:rPr lang="en-US" altLang="ja-JP" sz="2000" dirty="0" smtClean="0"/>
              <a:t> 202.236.110.76</a:t>
            </a:r>
            <a:endParaRPr lang="ja-JP" altLang="en-US" sz="2000" dirty="0" smtClean="0"/>
          </a:p>
        </p:txBody>
      </p:sp>
      <p:sp>
        <p:nvSpPr>
          <p:cNvPr id="10" name="テキスト ボックス 9"/>
          <p:cNvSpPr txBox="1"/>
          <p:nvPr/>
        </p:nvSpPr>
        <p:spPr>
          <a:xfrm>
            <a:off x="1357290" y="4429132"/>
            <a:ext cx="6959126" cy="707886"/>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altLang="ja-JP" sz="2000" dirty="0" smtClean="0"/>
              <a:t>NIC(Network Information Center)</a:t>
            </a:r>
            <a:r>
              <a:rPr lang="ja-JP" altLang="ja-JP" sz="2000" dirty="0" smtClean="0"/>
              <a:t>が</a:t>
            </a:r>
            <a:r>
              <a:rPr lang="en-US" altLang="ja-JP" sz="2000" dirty="0" smtClean="0"/>
              <a:t>IP</a:t>
            </a:r>
            <a:r>
              <a:rPr lang="ja-JP" altLang="en-US" sz="2000" dirty="0" smtClean="0"/>
              <a:t>アドレスを</a:t>
            </a:r>
            <a:r>
              <a:rPr lang="ja-JP" altLang="ja-JP" sz="2000" dirty="0" smtClean="0"/>
              <a:t>管理</a:t>
            </a:r>
            <a:endParaRPr lang="en-US" altLang="ja-JP" sz="2000" dirty="0" smtClean="0"/>
          </a:p>
          <a:p>
            <a:r>
              <a:rPr kumimoji="1" lang="ja-JP" altLang="en-US" sz="2000" dirty="0" smtClean="0"/>
              <a:t>　→重複を避ける</a:t>
            </a:r>
            <a:endParaRPr kumimoji="1" lang="ja-JP" altLang="en-US" sz="2000" dirty="0"/>
          </a:p>
        </p:txBody>
      </p:sp>
      <p:sp>
        <p:nvSpPr>
          <p:cNvPr id="11" name="テキスト ボックス 10"/>
          <p:cNvSpPr txBox="1"/>
          <p:nvPr/>
        </p:nvSpPr>
        <p:spPr>
          <a:xfrm>
            <a:off x="1357290" y="5357826"/>
            <a:ext cx="6959126" cy="677108"/>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kumimoji="1" lang="en-US" altLang="ja-JP" sz="2000" dirty="0" smtClean="0"/>
              <a:t>IP</a:t>
            </a:r>
            <a:r>
              <a:rPr kumimoji="1" lang="ja-JP" altLang="en-US" sz="2000" dirty="0" smtClean="0"/>
              <a:t>アドレスの枯渇問題</a:t>
            </a:r>
            <a:endParaRPr kumimoji="1" lang="en-US" altLang="ja-JP" sz="2000" dirty="0" smtClean="0"/>
          </a:p>
          <a:p>
            <a:r>
              <a:rPr lang="ja-JP" altLang="en-US" dirty="0" smtClean="0"/>
              <a:t>　→</a:t>
            </a:r>
            <a:r>
              <a:rPr lang="ja-JP" altLang="en-US" dirty="0" err="1" smtClean="0"/>
              <a:t>新しいの</a:t>
            </a:r>
            <a:r>
              <a:rPr lang="ja-JP" altLang="en-US" dirty="0" smtClean="0"/>
              <a:t>アドレス表記方法：</a:t>
            </a:r>
            <a:r>
              <a:rPr lang="en-US" altLang="ja-JP" dirty="0" err="1" smtClean="0"/>
              <a:t>IPv6</a:t>
            </a:r>
            <a:r>
              <a:rPr lang="ja-JP" altLang="en-US" dirty="0" smtClean="0"/>
              <a:t>（</a:t>
            </a:r>
            <a:r>
              <a:rPr lang="en-US" altLang="ja-JP" dirty="0" smtClean="0"/>
              <a:t>128</a:t>
            </a:r>
            <a:r>
              <a:rPr lang="ja-JP" altLang="en-US" dirty="0" smtClean="0"/>
              <a:t>ビット）</a:t>
            </a:r>
            <a:endParaRPr kumimoji="1" lang="ja-JP"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AutoShape 9"/>
          <p:cNvSpPr>
            <a:spLocks noChangeShapeType="1"/>
          </p:cNvSpPr>
          <p:nvPr/>
        </p:nvSpPr>
        <p:spPr bwMode="auto">
          <a:xfrm rot="16200000" flipH="1">
            <a:off x="4179091" y="1821645"/>
            <a:ext cx="1143008" cy="642942"/>
          </a:xfrm>
          <a:prstGeom prst="bentConnector3">
            <a:avLst>
              <a:gd name="adj1" fmla="val -995"/>
            </a:avLst>
          </a:prstGeom>
          <a:noFill/>
          <a:ln w="57150">
            <a:solidFill>
              <a:srgbClr val="000000"/>
            </a:solidFill>
            <a:miter lim="800000"/>
            <a:headEnd/>
            <a:tailEnd type="triangle" w="med" len="med"/>
          </a:ln>
        </p:spPr>
        <p:txBody>
          <a:bodyPr vert="horz" wrap="square" lIns="91440" tIns="45720" rIns="91440" bIns="45720" numCol="1" anchor="t" anchorCtr="0" compatLnSpc="1">
            <a:prstTxWarp prst="textNoShape">
              <a:avLst/>
            </a:prstTxWarp>
          </a:bodyPr>
          <a:lstStyle/>
          <a:p>
            <a:endParaRPr lang="ja-JP" altLang="en-US"/>
          </a:p>
        </p:txBody>
      </p:sp>
      <p:sp>
        <p:nvSpPr>
          <p:cNvPr id="25609" name="AutoShape 9"/>
          <p:cNvSpPr>
            <a:spLocks noChangeShapeType="1"/>
          </p:cNvSpPr>
          <p:nvPr/>
        </p:nvSpPr>
        <p:spPr bwMode="auto">
          <a:xfrm rot="16200000" flipH="1">
            <a:off x="4143372" y="2143116"/>
            <a:ext cx="857256" cy="285752"/>
          </a:xfrm>
          <a:prstGeom prst="bentConnector3">
            <a:avLst>
              <a:gd name="adj1" fmla="val -995"/>
            </a:avLst>
          </a:prstGeom>
          <a:noFill/>
          <a:ln w="57150">
            <a:solidFill>
              <a:srgbClr val="000000"/>
            </a:solidFill>
            <a:miter lim="800000"/>
            <a:headEnd/>
            <a:tailEnd type="triangle" w="med" len="med"/>
          </a:ln>
        </p:spPr>
        <p:txBody>
          <a:bodyPr vert="horz" wrap="square" lIns="91440" tIns="45720" rIns="91440" bIns="45720" numCol="1" anchor="t" anchorCtr="0" compatLnSpc="1">
            <a:prstTxWarp prst="textNoShape">
              <a:avLst/>
            </a:prstTxWarp>
          </a:bodyPr>
          <a:lstStyle/>
          <a:p>
            <a:endParaRPr lang="ja-JP" altLang="en-US"/>
          </a:p>
        </p:txBody>
      </p:sp>
      <p:sp>
        <p:nvSpPr>
          <p:cNvPr id="2" name="タイトル 1"/>
          <p:cNvSpPr>
            <a:spLocks noGrp="1"/>
          </p:cNvSpPr>
          <p:nvPr>
            <p:ph type="title"/>
          </p:nvPr>
        </p:nvSpPr>
        <p:spPr/>
        <p:txBody>
          <a:bodyPr/>
          <a:lstStyle/>
          <a:p>
            <a:r>
              <a:rPr lang="ja-JP" altLang="ja-JP" dirty="0" smtClean="0"/>
              <a:t>ドメインネームの仕組み</a:t>
            </a:r>
            <a:endParaRPr kumimoji="1" lang="ja-JP" altLang="en-US" dirty="0"/>
          </a:p>
        </p:txBody>
      </p:sp>
      <p:sp>
        <p:nvSpPr>
          <p:cNvPr id="23" name="フッター プレースホルダ 2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24" name="スライド番号プレースホルダ 23"/>
          <p:cNvSpPr>
            <a:spLocks noGrp="1"/>
          </p:cNvSpPr>
          <p:nvPr>
            <p:ph type="sldNum" sz="quarter" idx="12"/>
          </p:nvPr>
        </p:nvSpPr>
        <p:spPr/>
        <p:txBody>
          <a:bodyPr/>
          <a:lstStyle/>
          <a:p>
            <a:fld id="{B211093D-99D4-4AB0-851E-D1C2D8D59B7C}" type="slidenum">
              <a:rPr kumimoji="1" lang="ja-JP" altLang="en-US" smtClean="0"/>
              <a:pPr/>
              <a:t>13</a:t>
            </a:fld>
            <a:endParaRPr kumimoji="1" lang="ja-JP" altLang="en-US"/>
          </a:p>
        </p:txBody>
      </p:sp>
      <p:sp>
        <p:nvSpPr>
          <p:cNvPr id="25611"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5610" name="Text Box 10"/>
          <p:cNvSpPr txBox="1">
            <a:spLocks noChangeArrowheads="1"/>
          </p:cNvSpPr>
          <p:nvPr/>
        </p:nvSpPr>
        <p:spPr bwMode="auto">
          <a:xfrm>
            <a:off x="2571736" y="1763834"/>
            <a:ext cx="1857388" cy="307844"/>
          </a:xfrm>
          <a:prstGeom prst="rect">
            <a:avLst/>
          </a:prstGeom>
          <a:solidFill>
            <a:srgbClr val="FFFFFF"/>
          </a:solidFill>
          <a:ln w="9525">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1600"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rPr>
              <a:t>第</a:t>
            </a:r>
            <a:r>
              <a:rPr kumimoji="1" lang="en-US" altLang="ja-JP" sz="1600"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rPr>
              <a:t>2</a:t>
            </a:r>
            <a:r>
              <a:rPr kumimoji="1" lang="ja-JP" altLang="en-US" sz="1600"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rPr>
              <a:t>ドメイン</a:t>
            </a:r>
            <a:endParaRPr kumimoji="1" lang="ja-JP" altLang="en-US" sz="16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5608" name="AutoShape 8"/>
          <p:cNvSpPr>
            <a:spLocks noChangeShapeType="1"/>
          </p:cNvSpPr>
          <p:nvPr/>
        </p:nvSpPr>
        <p:spPr bwMode="auto">
          <a:xfrm>
            <a:off x="3857620" y="2357430"/>
            <a:ext cx="0" cy="362137"/>
          </a:xfrm>
          <a:prstGeom prst="straightConnector1">
            <a:avLst/>
          </a:prstGeom>
          <a:noFill/>
          <a:ln w="571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ja-JP" altLang="en-US"/>
          </a:p>
        </p:txBody>
      </p:sp>
      <p:sp>
        <p:nvSpPr>
          <p:cNvPr id="25606" name="Text Box 6"/>
          <p:cNvSpPr txBox="1">
            <a:spLocks noChangeArrowheads="1"/>
          </p:cNvSpPr>
          <p:nvPr/>
        </p:nvSpPr>
        <p:spPr bwMode="auto">
          <a:xfrm>
            <a:off x="6715140" y="2786058"/>
            <a:ext cx="2071702" cy="500066"/>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74295" tIns="8890" rIns="74295" bIns="88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rPr>
              <a:t>IP</a:t>
            </a:r>
            <a:r>
              <a:rPr kumimoji="1" lang="ja-JP" altLang="en-US" sz="1600"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rPr>
              <a:t>アドレス</a:t>
            </a:r>
            <a:endParaRPr kumimoji="1" lang="en-US" altLang="ja-JP" sz="1600"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rPr>
              <a:t>202.236.104.87 </a:t>
            </a:r>
            <a:r>
              <a:rPr kumimoji="1" lang="ja-JP" altLang="en-US" sz="1600"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rPr>
              <a:t>（例）</a:t>
            </a:r>
            <a:endParaRPr kumimoji="1" lang="ja-JP" altLang="en-US" sz="16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5604" name="Text Box 4"/>
          <p:cNvSpPr txBox="1">
            <a:spLocks noChangeArrowheads="1"/>
          </p:cNvSpPr>
          <p:nvPr/>
        </p:nvSpPr>
        <p:spPr bwMode="auto">
          <a:xfrm>
            <a:off x="5286380" y="2285992"/>
            <a:ext cx="1357322" cy="375886"/>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vert="horz" wrap="square" lIns="36000" tIns="8890" rIns="36000"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rPr>
              <a:t>DNS</a:t>
            </a:r>
            <a:r>
              <a:rPr kumimoji="1" lang="ja-JP" altLang="en-US"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rPr>
              <a:t>（変換）</a:t>
            </a:r>
            <a:endParaRPr kumimoji="1" lang="ja-JP" altLang="en-US"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5603" name="Text Box 3"/>
          <p:cNvSpPr txBox="1">
            <a:spLocks noChangeArrowheads="1"/>
          </p:cNvSpPr>
          <p:nvPr/>
        </p:nvSpPr>
        <p:spPr bwMode="auto">
          <a:xfrm>
            <a:off x="2571736" y="2143116"/>
            <a:ext cx="1857388" cy="285752"/>
          </a:xfrm>
          <a:prstGeom prst="rect">
            <a:avLst/>
          </a:prstGeom>
          <a:solidFill>
            <a:srgbClr val="FFFFFF"/>
          </a:solidFill>
          <a:ln w="9525">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1600"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rPr>
              <a:t>第</a:t>
            </a:r>
            <a:r>
              <a:rPr kumimoji="1" lang="en-US" altLang="ja-JP" sz="1600"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rPr>
              <a:t>3</a:t>
            </a:r>
            <a:r>
              <a:rPr kumimoji="1" lang="ja-JP" altLang="en-US" sz="1600"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rPr>
              <a:t>ドメイン</a:t>
            </a:r>
            <a:endParaRPr kumimoji="1" lang="ja-JP" altLang="en-US" sz="16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5602" name="Text Box 2"/>
          <p:cNvSpPr txBox="1">
            <a:spLocks noChangeArrowheads="1"/>
          </p:cNvSpPr>
          <p:nvPr/>
        </p:nvSpPr>
        <p:spPr bwMode="auto">
          <a:xfrm>
            <a:off x="2571736" y="1357298"/>
            <a:ext cx="1857387" cy="357190"/>
          </a:xfrm>
          <a:prstGeom prst="rect">
            <a:avLst/>
          </a:prstGeom>
          <a:solidFill>
            <a:srgbClr val="FFFFFF"/>
          </a:solidFill>
          <a:ln w="9525">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ja-JP" sz="1600"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rPr>
              <a:t>トップレベルドメイン</a:t>
            </a:r>
            <a:endParaRPr kumimoji="1" lang="ja-JP" sz="16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8" name="テキスト ボックス 17"/>
          <p:cNvSpPr txBox="1"/>
          <p:nvPr/>
        </p:nvSpPr>
        <p:spPr>
          <a:xfrm>
            <a:off x="2699792" y="2786058"/>
            <a:ext cx="2658026"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en-US" altLang="ja-JP" sz="2000" dirty="0" err="1" smtClean="0"/>
              <a:t>kindaikagaku</a:t>
            </a:r>
            <a:r>
              <a:rPr kumimoji="1" lang="en-US" altLang="ja-JP" sz="2000" dirty="0" smtClean="0"/>
              <a:t> . </a:t>
            </a:r>
            <a:r>
              <a:rPr lang="en-US" altLang="ja-JP" sz="2000" dirty="0" smtClean="0"/>
              <a:t>c</a:t>
            </a:r>
            <a:r>
              <a:rPr kumimoji="1" lang="en-US" altLang="ja-JP" sz="2000" dirty="0" smtClean="0"/>
              <a:t>o . </a:t>
            </a:r>
            <a:r>
              <a:rPr kumimoji="1" lang="en-US" altLang="ja-JP" sz="2000" dirty="0" err="1" smtClean="0"/>
              <a:t>jp</a:t>
            </a:r>
            <a:endParaRPr kumimoji="1" lang="ja-JP" altLang="en-US" sz="2000" dirty="0"/>
          </a:p>
        </p:txBody>
      </p:sp>
      <p:sp>
        <p:nvSpPr>
          <p:cNvPr id="19" name="左右矢印 18"/>
          <p:cNvSpPr/>
          <p:nvPr/>
        </p:nvSpPr>
        <p:spPr>
          <a:xfrm>
            <a:off x="5429256" y="2857496"/>
            <a:ext cx="1143008" cy="357190"/>
          </a:xfrm>
          <a:prstGeom prst="lef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785786" y="3357562"/>
            <a:ext cx="6450510" cy="923330"/>
          </a:xfrm>
          <a:prstGeom prst="rect">
            <a:avLst/>
          </a:prstGeom>
          <a:ln>
            <a:noFill/>
          </a:ln>
        </p:spPr>
        <p:style>
          <a:lnRef idx="2">
            <a:schemeClr val="accent4"/>
          </a:lnRef>
          <a:fillRef idx="1">
            <a:schemeClr val="lt1"/>
          </a:fillRef>
          <a:effectRef idx="0">
            <a:schemeClr val="accent4"/>
          </a:effectRef>
          <a:fontRef idx="minor">
            <a:schemeClr val="dk1"/>
          </a:fontRef>
        </p:style>
        <p:txBody>
          <a:bodyPr wrap="square" rtlCol="0">
            <a:spAutoFit/>
          </a:bodyPr>
          <a:lstStyle/>
          <a:p>
            <a:pPr>
              <a:buFont typeface="Wingdings" pitchFamily="2" charset="2"/>
              <a:buChar char="l"/>
            </a:pPr>
            <a:r>
              <a:rPr lang="ja-JP" altLang="ja-JP" dirty="0" smtClean="0"/>
              <a:t>トップレベルドメイン</a:t>
            </a:r>
            <a:r>
              <a:rPr lang="en-US" altLang="ja-JP" dirty="0" smtClean="0"/>
              <a:t>(</a:t>
            </a:r>
            <a:r>
              <a:rPr lang="en-US" altLang="ja-JP" dirty="0" err="1" smtClean="0"/>
              <a:t>TLD:Top</a:t>
            </a:r>
            <a:r>
              <a:rPr lang="en-US" altLang="ja-JP" dirty="0" smtClean="0"/>
              <a:t> Level </a:t>
            </a:r>
            <a:r>
              <a:rPr lang="en-US" altLang="ja-JP" dirty="0" err="1" smtClean="0"/>
              <a:t>Domein</a:t>
            </a:r>
            <a:r>
              <a:rPr lang="en-US" altLang="ja-JP" dirty="0" smtClean="0"/>
              <a:t>)</a:t>
            </a:r>
          </a:p>
          <a:p>
            <a:pPr lvl="1">
              <a:buFont typeface="Arial" pitchFamily="34" charset="0"/>
              <a:buChar char="•"/>
            </a:pPr>
            <a:r>
              <a:rPr lang="ja-JP" altLang="ja-JP" dirty="0" smtClean="0"/>
              <a:t>分野別</a:t>
            </a:r>
            <a:r>
              <a:rPr lang="en-US" altLang="ja-JP" dirty="0" smtClean="0"/>
              <a:t>(</a:t>
            </a:r>
            <a:r>
              <a:rPr lang="en-US" altLang="ja-JP" dirty="0" err="1" smtClean="0"/>
              <a:t>gTLD:generic</a:t>
            </a:r>
            <a:r>
              <a:rPr lang="en-US" altLang="ja-JP" dirty="0" smtClean="0"/>
              <a:t> </a:t>
            </a:r>
            <a:r>
              <a:rPr lang="en-US" altLang="ja-JP" dirty="0" err="1" smtClean="0"/>
              <a:t>TLD</a:t>
            </a:r>
            <a:r>
              <a:rPr lang="en-US" altLang="ja-JP" dirty="0" smtClean="0"/>
              <a:t>) : com, net, org </a:t>
            </a:r>
            <a:r>
              <a:rPr lang="ja-JP" altLang="en-US" dirty="0" smtClean="0"/>
              <a:t>他</a:t>
            </a:r>
            <a:endParaRPr lang="en-US" altLang="ja-JP" dirty="0" smtClean="0"/>
          </a:p>
          <a:p>
            <a:pPr lvl="1">
              <a:buFont typeface="Arial" pitchFamily="34" charset="0"/>
              <a:buChar char="•"/>
            </a:pPr>
            <a:r>
              <a:rPr lang="ja-JP" altLang="ja-JP" dirty="0" smtClean="0"/>
              <a:t>国コード</a:t>
            </a:r>
            <a:r>
              <a:rPr lang="en-US" altLang="ja-JP" dirty="0" smtClean="0"/>
              <a:t>(</a:t>
            </a:r>
            <a:r>
              <a:rPr lang="en-US" altLang="ja-JP" dirty="0" err="1" smtClean="0"/>
              <a:t>ccTLD:country</a:t>
            </a:r>
            <a:r>
              <a:rPr lang="en-US" altLang="ja-JP" dirty="0" smtClean="0"/>
              <a:t> code </a:t>
            </a:r>
            <a:r>
              <a:rPr lang="en-US" altLang="ja-JP" dirty="0" err="1" smtClean="0"/>
              <a:t>TLD</a:t>
            </a:r>
            <a:r>
              <a:rPr lang="en-US" altLang="ja-JP" dirty="0" smtClean="0"/>
              <a:t>)</a:t>
            </a:r>
            <a:endParaRPr kumimoji="1" lang="ja-JP" altLang="en-US" dirty="0"/>
          </a:p>
        </p:txBody>
      </p:sp>
      <p:graphicFrame>
        <p:nvGraphicFramePr>
          <p:cNvPr id="21" name="表 20"/>
          <p:cNvGraphicFramePr>
            <a:graphicFrameLocks noGrp="1"/>
          </p:cNvGraphicFramePr>
          <p:nvPr/>
        </p:nvGraphicFramePr>
        <p:xfrm>
          <a:off x="1571604" y="4286256"/>
          <a:ext cx="6500858" cy="1643075"/>
        </p:xfrm>
        <a:graphic>
          <a:graphicData uri="http://schemas.openxmlformats.org/drawingml/2006/table">
            <a:tbl>
              <a:tblPr/>
              <a:tblGrid>
                <a:gridCol w="1036369">
                  <a:extLst>
                    <a:ext uri="{9D8B030D-6E8A-4147-A177-3AD203B41FA5}">
                      <a16:colId xmlns:a16="http://schemas.microsoft.com/office/drawing/2014/main" xmlns="" val="20000"/>
                    </a:ext>
                  </a:extLst>
                </a:gridCol>
                <a:gridCol w="2231726">
                  <a:extLst>
                    <a:ext uri="{9D8B030D-6E8A-4147-A177-3AD203B41FA5}">
                      <a16:colId xmlns:a16="http://schemas.microsoft.com/office/drawing/2014/main" xmlns="" val="20001"/>
                    </a:ext>
                  </a:extLst>
                </a:gridCol>
                <a:gridCol w="1002216">
                  <a:extLst>
                    <a:ext uri="{9D8B030D-6E8A-4147-A177-3AD203B41FA5}">
                      <a16:colId xmlns:a16="http://schemas.microsoft.com/office/drawing/2014/main" xmlns="" val="20002"/>
                    </a:ext>
                  </a:extLst>
                </a:gridCol>
                <a:gridCol w="2230547">
                  <a:extLst>
                    <a:ext uri="{9D8B030D-6E8A-4147-A177-3AD203B41FA5}">
                      <a16:colId xmlns:a16="http://schemas.microsoft.com/office/drawing/2014/main" xmlns="" val="20003"/>
                    </a:ext>
                  </a:extLst>
                </a:gridCol>
              </a:tblGrid>
              <a:tr h="234725">
                <a:tc>
                  <a:txBody>
                    <a:bodyPr/>
                    <a:lstStyle/>
                    <a:p>
                      <a:pPr algn="ctr">
                        <a:spcAft>
                          <a:spcPts val="0"/>
                        </a:spcAft>
                      </a:pPr>
                      <a:r>
                        <a:rPr lang="en-US" sz="1400" kern="100" dirty="0" err="1">
                          <a:latin typeface="HGSｺﾞｼｯｸM"/>
                          <a:ea typeface="ＭＳ 明朝"/>
                          <a:cs typeface="Times New Roman"/>
                        </a:rPr>
                        <a:t>ccTLD</a:t>
                      </a:r>
                      <a:endParaRPr lang="ja-JP" sz="1400" kern="100" dirty="0">
                        <a:latin typeface="Century"/>
                        <a:ea typeface="ＭＳ 明朝"/>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400" kern="100">
                          <a:latin typeface="Century"/>
                          <a:ea typeface="HGSｺﾞｼｯｸM"/>
                          <a:cs typeface="Times New Roman"/>
                        </a:rPr>
                        <a:t>国名・地域名</a:t>
                      </a:r>
                      <a:endParaRPr lang="ja-JP" sz="1400" kern="10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latin typeface="HGSｺﾞｼｯｸM"/>
                          <a:ea typeface="ＭＳ 明朝"/>
                          <a:cs typeface="Times New Roman"/>
                        </a:rPr>
                        <a:t>ccTLD</a:t>
                      </a:r>
                      <a:endParaRPr lang="ja-JP" sz="1400" kern="10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400" kern="100">
                          <a:latin typeface="Century"/>
                          <a:ea typeface="HGSｺﾞｼｯｸM"/>
                          <a:cs typeface="Times New Roman"/>
                        </a:rPr>
                        <a:t>国名・地域名</a:t>
                      </a:r>
                      <a:endParaRPr lang="ja-JP" sz="1400" kern="10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234725">
                <a:tc>
                  <a:txBody>
                    <a:bodyPr/>
                    <a:lstStyle/>
                    <a:p>
                      <a:pPr algn="ctr">
                        <a:spcAft>
                          <a:spcPts val="0"/>
                        </a:spcAft>
                      </a:pPr>
                      <a:r>
                        <a:rPr lang="en-US" sz="1400" kern="100" dirty="0">
                          <a:latin typeface="HGSｺﾞｼｯｸM"/>
                          <a:ea typeface="ＭＳ 明朝"/>
                          <a:cs typeface="Times New Roman"/>
                        </a:rPr>
                        <a:t>au</a:t>
                      </a:r>
                      <a:endParaRPr lang="ja-JP" sz="1400" kern="100" dirty="0">
                        <a:latin typeface="Century"/>
                        <a:ea typeface="ＭＳ 明朝"/>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ja-JP" sz="1400" kern="100" dirty="0">
                          <a:latin typeface="Century"/>
                          <a:ea typeface="HGSｺﾞｼｯｸM"/>
                          <a:cs typeface="Times New Roman"/>
                        </a:rPr>
                        <a:t>オーストラリア</a:t>
                      </a:r>
                      <a:endParaRPr lang="ja-JP" sz="1400" kern="100" dirty="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en-US" sz="1400" kern="100">
                          <a:latin typeface="HGSｺﾞｼｯｸM"/>
                          <a:ea typeface="ＭＳ 明朝"/>
                          <a:cs typeface="Times New Roman"/>
                        </a:rPr>
                        <a:t>fr</a:t>
                      </a:r>
                      <a:endParaRPr lang="ja-JP" sz="1400" kern="10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ja-JP" sz="1400" kern="100">
                          <a:latin typeface="Century"/>
                          <a:ea typeface="HGSｺﾞｼｯｸM"/>
                          <a:cs typeface="Times New Roman"/>
                        </a:rPr>
                        <a:t>フランス</a:t>
                      </a:r>
                      <a:endParaRPr lang="ja-JP" sz="1400" kern="10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xmlns="" val="10001"/>
                  </a:ext>
                </a:extLst>
              </a:tr>
              <a:tr h="234725">
                <a:tc>
                  <a:txBody>
                    <a:bodyPr/>
                    <a:lstStyle/>
                    <a:p>
                      <a:pPr algn="ctr">
                        <a:spcAft>
                          <a:spcPts val="0"/>
                        </a:spcAft>
                      </a:pPr>
                      <a:r>
                        <a:rPr lang="en-US" sz="1400" kern="100">
                          <a:latin typeface="HGSｺﾞｼｯｸM"/>
                          <a:ea typeface="ＭＳ 明朝"/>
                          <a:cs typeface="Times New Roman"/>
                        </a:rPr>
                        <a:t>br</a:t>
                      </a:r>
                      <a:endParaRPr lang="ja-JP" sz="1400" kern="100">
                        <a:latin typeface="Century"/>
                        <a:ea typeface="ＭＳ 明朝"/>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ja-JP" sz="1400" kern="100" dirty="0">
                          <a:latin typeface="Century"/>
                          <a:ea typeface="HGSｺﾞｼｯｸM"/>
                          <a:cs typeface="Times New Roman"/>
                        </a:rPr>
                        <a:t>ブラジル</a:t>
                      </a:r>
                      <a:endParaRPr lang="ja-JP" sz="1400" kern="100" dirty="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400" kern="100">
                          <a:latin typeface="HGSｺﾞｼｯｸM"/>
                          <a:ea typeface="ＭＳ 明朝"/>
                          <a:cs typeface="Times New Roman"/>
                        </a:rPr>
                        <a:t>it</a:t>
                      </a:r>
                      <a:endParaRPr lang="ja-JP" sz="1400" kern="10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ja-JP" sz="1400" kern="100">
                          <a:latin typeface="Century"/>
                          <a:ea typeface="HGSｺﾞｼｯｸM"/>
                          <a:cs typeface="Times New Roman"/>
                        </a:rPr>
                        <a:t>イタリア</a:t>
                      </a:r>
                      <a:endParaRPr lang="ja-JP" sz="1400" kern="10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xmlns="" val="10002"/>
                  </a:ext>
                </a:extLst>
              </a:tr>
              <a:tr h="234725">
                <a:tc>
                  <a:txBody>
                    <a:bodyPr/>
                    <a:lstStyle/>
                    <a:p>
                      <a:pPr algn="ctr">
                        <a:spcAft>
                          <a:spcPts val="0"/>
                        </a:spcAft>
                      </a:pPr>
                      <a:r>
                        <a:rPr lang="en-US" sz="1400" kern="100">
                          <a:latin typeface="HGSｺﾞｼｯｸM"/>
                          <a:ea typeface="ＭＳ 明朝"/>
                          <a:cs typeface="Times New Roman"/>
                        </a:rPr>
                        <a:t>ca</a:t>
                      </a:r>
                      <a:endParaRPr lang="ja-JP" sz="1400" kern="100">
                        <a:latin typeface="Century"/>
                        <a:ea typeface="ＭＳ 明朝"/>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ja-JP" sz="1400" kern="100" dirty="0">
                          <a:latin typeface="Century"/>
                          <a:ea typeface="HGSｺﾞｼｯｸM"/>
                          <a:cs typeface="Times New Roman"/>
                        </a:rPr>
                        <a:t>カナダ</a:t>
                      </a:r>
                      <a:endParaRPr lang="ja-JP" sz="1400" kern="100" dirty="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400" kern="100">
                          <a:latin typeface="HGSｺﾞｼｯｸM"/>
                          <a:ea typeface="ＭＳ 明朝"/>
                          <a:cs typeface="Times New Roman"/>
                        </a:rPr>
                        <a:t>ru</a:t>
                      </a:r>
                      <a:endParaRPr lang="ja-JP" sz="1400" kern="10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ja-JP" sz="1400" kern="100">
                          <a:latin typeface="Century"/>
                          <a:ea typeface="HGSｺﾞｼｯｸM"/>
                          <a:cs typeface="Times New Roman"/>
                        </a:rPr>
                        <a:t>ロシア</a:t>
                      </a:r>
                      <a:endParaRPr lang="ja-JP" sz="1400" kern="10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xmlns="" val="10003"/>
                  </a:ext>
                </a:extLst>
              </a:tr>
              <a:tr h="234725">
                <a:tc>
                  <a:txBody>
                    <a:bodyPr/>
                    <a:lstStyle/>
                    <a:p>
                      <a:pPr algn="ctr">
                        <a:spcAft>
                          <a:spcPts val="0"/>
                        </a:spcAft>
                      </a:pPr>
                      <a:r>
                        <a:rPr lang="en-US" sz="1400" kern="100">
                          <a:latin typeface="HGSｺﾞｼｯｸM"/>
                          <a:ea typeface="ＭＳ 明朝"/>
                          <a:cs typeface="Times New Roman"/>
                        </a:rPr>
                        <a:t>cn</a:t>
                      </a:r>
                      <a:endParaRPr lang="ja-JP" sz="1400" kern="100">
                        <a:latin typeface="Century"/>
                        <a:ea typeface="ＭＳ 明朝"/>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ja-JP" sz="1400" kern="100" dirty="0">
                          <a:latin typeface="Century"/>
                          <a:ea typeface="HGSｺﾞｼｯｸM"/>
                          <a:cs typeface="Times New Roman"/>
                        </a:rPr>
                        <a:t>中国</a:t>
                      </a:r>
                      <a:endParaRPr lang="ja-JP" sz="1400" kern="100" dirty="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400" kern="100" dirty="0" err="1">
                          <a:latin typeface="HGSｺﾞｼｯｸM"/>
                          <a:ea typeface="ＭＳ 明朝"/>
                          <a:cs typeface="Times New Roman"/>
                        </a:rPr>
                        <a:t>jp</a:t>
                      </a:r>
                      <a:endParaRPr lang="ja-JP" sz="1400" kern="100" dirty="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ja-JP" sz="1400" kern="100">
                          <a:latin typeface="Century"/>
                          <a:ea typeface="HGSｺﾞｼｯｸM"/>
                          <a:cs typeface="Times New Roman"/>
                        </a:rPr>
                        <a:t>日本</a:t>
                      </a:r>
                      <a:endParaRPr lang="ja-JP" sz="1400" kern="10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xmlns="" val="10004"/>
                  </a:ext>
                </a:extLst>
              </a:tr>
              <a:tr h="234725">
                <a:tc>
                  <a:txBody>
                    <a:bodyPr/>
                    <a:lstStyle/>
                    <a:p>
                      <a:pPr algn="ctr">
                        <a:spcAft>
                          <a:spcPts val="0"/>
                        </a:spcAft>
                      </a:pPr>
                      <a:r>
                        <a:rPr lang="en-US" sz="1400" kern="100">
                          <a:latin typeface="HGSｺﾞｼｯｸM"/>
                          <a:ea typeface="ＭＳ 明朝"/>
                          <a:cs typeface="Times New Roman"/>
                        </a:rPr>
                        <a:t>de</a:t>
                      </a:r>
                      <a:endParaRPr lang="ja-JP" sz="1400" kern="100">
                        <a:latin typeface="Century"/>
                        <a:ea typeface="ＭＳ 明朝"/>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ja-JP" sz="1400" kern="100">
                          <a:latin typeface="Century"/>
                          <a:ea typeface="HGSｺﾞｼｯｸM"/>
                          <a:cs typeface="Times New Roman"/>
                        </a:rPr>
                        <a:t>ドイツ</a:t>
                      </a:r>
                      <a:endParaRPr lang="ja-JP" sz="1400" kern="10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pPr>
                      <a:r>
                        <a:rPr lang="en-US" sz="1400" kern="100" dirty="0" err="1">
                          <a:latin typeface="HGSｺﾞｼｯｸM"/>
                          <a:ea typeface="ＭＳ 明朝"/>
                          <a:cs typeface="Times New Roman"/>
                        </a:rPr>
                        <a:t>uk</a:t>
                      </a:r>
                      <a:endParaRPr lang="ja-JP" sz="1400" kern="100" dirty="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ja-JP" sz="1400" kern="100" dirty="0">
                          <a:latin typeface="Century"/>
                          <a:ea typeface="HGSｺﾞｼｯｸM"/>
                          <a:cs typeface="Times New Roman"/>
                        </a:rPr>
                        <a:t>イギリス</a:t>
                      </a:r>
                      <a:endParaRPr lang="ja-JP" sz="1400" kern="100" dirty="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xmlns="" val="10005"/>
                  </a:ext>
                </a:extLst>
              </a:tr>
              <a:tr h="234725">
                <a:tc>
                  <a:txBody>
                    <a:bodyPr/>
                    <a:lstStyle/>
                    <a:p>
                      <a:pPr algn="ctr">
                        <a:spcAft>
                          <a:spcPts val="0"/>
                        </a:spcAft>
                      </a:pPr>
                      <a:r>
                        <a:rPr lang="en-US" sz="1400" kern="100">
                          <a:latin typeface="HGSｺﾞｼｯｸM"/>
                          <a:ea typeface="ＭＳ 明朝"/>
                          <a:cs typeface="Times New Roman"/>
                        </a:rPr>
                        <a:t>eg</a:t>
                      </a:r>
                      <a:endParaRPr lang="ja-JP" sz="1400" kern="100">
                        <a:latin typeface="Century"/>
                        <a:ea typeface="ＭＳ 明朝"/>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400" kern="100">
                          <a:latin typeface="Century"/>
                          <a:ea typeface="HGSｺﾞｼｯｸM"/>
                          <a:cs typeface="Times New Roman"/>
                        </a:rPr>
                        <a:t>エジプト</a:t>
                      </a:r>
                      <a:endParaRPr lang="ja-JP" sz="1400" kern="10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400" kern="100">
                          <a:latin typeface="HGSｺﾞｼｯｸM"/>
                          <a:ea typeface="ＭＳ 明朝"/>
                          <a:cs typeface="Times New Roman"/>
                        </a:rPr>
                        <a:t>us</a:t>
                      </a:r>
                      <a:endParaRPr lang="ja-JP" sz="1400" kern="10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400" kern="100" dirty="0">
                          <a:latin typeface="Century"/>
                          <a:ea typeface="HGSｺﾞｼｯｸM"/>
                          <a:cs typeface="Times New Roman"/>
                        </a:rPr>
                        <a:t>アメリカ合衆国</a:t>
                      </a:r>
                      <a:endParaRPr lang="ja-JP" sz="1400" kern="100" dirty="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bl>
          </a:graphicData>
        </a:graphic>
      </p:graphicFrame>
      <p:sp>
        <p:nvSpPr>
          <p:cNvPr id="22" name="テキスト ボックス 21"/>
          <p:cNvSpPr txBox="1"/>
          <p:nvPr/>
        </p:nvSpPr>
        <p:spPr>
          <a:xfrm>
            <a:off x="785786" y="6000768"/>
            <a:ext cx="6715172" cy="369332"/>
          </a:xfrm>
          <a:prstGeom prst="rect">
            <a:avLst/>
          </a:prstGeom>
          <a:noFill/>
        </p:spPr>
        <p:txBody>
          <a:bodyPr wrap="square" rtlCol="0">
            <a:spAutoFit/>
          </a:bodyPr>
          <a:lstStyle/>
          <a:p>
            <a:pPr>
              <a:buFont typeface="Wingdings" pitchFamily="2" charset="2"/>
              <a:buChar char="l"/>
            </a:pPr>
            <a:r>
              <a:rPr lang="ja-JP" altLang="ja-JP" dirty="0" smtClean="0"/>
              <a:t>属性型ドメインネーム</a:t>
            </a:r>
            <a:r>
              <a:rPr lang="ja-JP" altLang="en-US" dirty="0" smtClean="0"/>
              <a:t>：</a:t>
            </a:r>
            <a:r>
              <a:rPr lang="en-US" altLang="ja-JP" dirty="0" smtClean="0"/>
              <a:t>ac, co, go, or, ad, ne, </a:t>
            </a:r>
            <a:r>
              <a:rPr lang="en-US" altLang="ja-JP" dirty="0" err="1" smtClean="0"/>
              <a:t>gr</a:t>
            </a:r>
            <a:r>
              <a:rPr lang="en-US" altLang="ja-JP" dirty="0" smtClean="0"/>
              <a:t>, </a:t>
            </a:r>
            <a:r>
              <a:rPr lang="en-US" altLang="ja-JP" dirty="0" err="1" smtClean="0"/>
              <a:t>ed</a:t>
            </a:r>
            <a:r>
              <a:rPr lang="en-US" altLang="ja-JP" dirty="0" smtClean="0"/>
              <a:t>, </a:t>
            </a:r>
            <a:r>
              <a:rPr lang="en-US" altLang="ja-JP" dirty="0" err="1" smtClean="0"/>
              <a:t>lg</a:t>
            </a:r>
            <a:endParaRPr kumimoji="1" lang="ja-JP"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smtClean="0"/>
              <a:t>グローバルとプライベート</a:t>
            </a:r>
            <a:endParaRPr kumimoji="1" lang="ja-JP" altLang="en-US" dirty="0"/>
          </a:p>
        </p:txBody>
      </p:sp>
      <p:sp>
        <p:nvSpPr>
          <p:cNvPr id="24" name="フッター プレースホルダ 23"/>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25" name="スライド番号プレースホルダ 24"/>
          <p:cNvSpPr>
            <a:spLocks noGrp="1"/>
          </p:cNvSpPr>
          <p:nvPr>
            <p:ph type="sldNum" sz="quarter" idx="12"/>
          </p:nvPr>
        </p:nvSpPr>
        <p:spPr/>
        <p:txBody>
          <a:bodyPr/>
          <a:lstStyle/>
          <a:p>
            <a:fld id="{B211093D-99D4-4AB0-851E-D1C2D8D59B7C}" type="slidenum">
              <a:rPr kumimoji="1" lang="ja-JP" altLang="en-US" smtClean="0"/>
              <a:pPr/>
              <a:t>14</a:t>
            </a:fld>
            <a:endParaRPr kumimoji="1" lang="ja-JP" altLang="en-US"/>
          </a:p>
        </p:txBody>
      </p:sp>
      <p:sp>
        <p:nvSpPr>
          <p:cNvPr id="3" name="テキスト ボックス 2"/>
          <p:cNvSpPr txBox="1"/>
          <p:nvPr/>
        </p:nvSpPr>
        <p:spPr>
          <a:xfrm>
            <a:off x="714348" y="1285860"/>
            <a:ext cx="7801002"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buFont typeface="Wingdings" pitchFamily="2" charset="2"/>
              <a:buChar char="u"/>
            </a:pPr>
            <a:r>
              <a:rPr lang="ja-JP" altLang="ja-JP" dirty="0" smtClean="0"/>
              <a:t>グローバルアドレス</a:t>
            </a:r>
            <a:r>
              <a:rPr lang="en-US" altLang="ja-JP" dirty="0" smtClean="0"/>
              <a:t>(Global Address)</a:t>
            </a:r>
          </a:p>
          <a:p>
            <a:pPr lvl="1"/>
            <a:r>
              <a:rPr lang="en-US" altLang="ja-JP" dirty="0" smtClean="0"/>
              <a:t>NIC</a:t>
            </a:r>
            <a:r>
              <a:rPr lang="ja-JP" altLang="ja-JP" dirty="0" smtClean="0"/>
              <a:t>から割り振られた世界に</a:t>
            </a:r>
            <a:r>
              <a:rPr lang="en-US" altLang="ja-JP" dirty="0" smtClean="0"/>
              <a:t>1</a:t>
            </a:r>
            <a:r>
              <a:rPr lang="ja-JP" altLang="ja-JP" dirty="0" err="1" smtClean="0"/>
              <a:t>つだけの</a:t>
            </a:r>
            <a:r>
              <a:rPr lang="en-US" altLang="ja-JP" dirty="0" smtClean="0"/>
              <a:t>IP</a:t>
            </a:r>
            <a:r>
              <a:rPr lang="ja-JP" altLang="ja-JP" dirty="0" smtClean="0"/>
              <a:t>アドレス</a:t>
            </a:r>
            <a:endParaRPr lang="en-US" altLang="ja-JP" dirty="0" smtClean="0"/>
          </a:p>
          <a:p>
            <a:pPr>
              <a:buFont typeface="Wingdings" pitchFamily="2" charset="2"/>
              <a:buChar char="u"/>
            </a:pPr>
            <a:r>
              <a:rPr lang="ja-JP" altLang="ja-JP" dirty="0" smtClean="0"/>
              <a:t>プライベートアドレス</a:t>
            </a:r>
            <a:r>
              <a:rPr lang="en-US" altLang="ja-JP" dirty="0" smtClean="0"/>
              <a:t>(Private Address)</a:t>
            </a:r>
          </a:p>
          <a:p>
            <a:pPr lvl="1"/>
            <a:r>
              <a:rPr lang="ja-JP" altLang="ja-JP" dirty="0" smtClean="0"/>
              <a:t>大学や企業など組織内のネットワークで割り当てられた</a:t>
            </a:r>
            <a:r>
              <a:rPr lang="en-US" altLang="ja-JP" dirty="0" smtClean="0"/>
              <a:t>IP</a:t>
            </a:r>
            <a:r>
              <a:rPr lang="ja-JP" altLang="ja-JP" dirty="0" smtClean="0"/>
              <a:t>アドレス</a:t>
            </a:r>
            <a:endParaRPr kumimoji="1" lang="ja-JP" altLang="en-US" dirty="0"/>
          </a:p>
        </p:txBody>
      </p:sp>
      <p:cxnSp>
        <p:nvCxnSpPr>
          <p:cNvPr id="27651" name="AutoShape 3"/>
          <p:cNvCxnSpPr>
            <a:cxnSpLocks noChangeShapeType="1"/>
          </p:cNvCxnSpPr>
          <p:nvPr/>
        </p:nvCxnSpPr>
        <p:spPr bwMode="auto">
          <a:xfrm flipV="1">
            <a:off x="1986059" y="3413642"/>
            <a:ext cx="743521" cy="930227"/>
          </a:xfrm>
          <a:prstGeom prst="straightConnector1">
            <a:avLst/>
          </a:prstGeom>
          <a:noFill/>
          <a:ln w="9525">
            <a:solidFill>
              <a:srgbClr val="000000"/>
            </a:solidFill>
            <a:round/>
            <a:headEnd/>
            <a:tailEnd/>
          </a:ln>
        </p:spPr>
      </p:cxnSp>
      <p:cxnSp>
        <p:nvCxnSpPr>
          <p:cNvPr id="27652" name="AutoShape 4"/>
          <p:cNvCxnSpPr>
            <a:cxnSpLocks noChangeShapeType="1"/>
          </p:cNvCxnSpPr>
          <p:nvPr/>
        </p:nvCxnSpPr>
        <p:spPr bwMode="auto">
          <a:xfrm flipH="1" flipV="1">
            <a:off x="2911097" y="3282304"/>
            <a:ext cx="665853" cy="969727"/>
          </a:xfrm>
          <a:prstGeom prst="straightConnector1">
            <a:avLst/>
          </a:prstGeom>
          <a:noFill/>
          <a:ln w="9525">
            <a:solidFill>
              <a:srgbClr val="000000"/>
            </a:solidFill>
            <a:round/>
            <a:headEnd/>
            <a:tailEnd/>
          </a:ln>
        </p:spPr>
      </p:cxnSp>
      <p:cxnSp>
        <p:nvCxnSpPr>
          <p:cNvPr id="27653" name="AutoShape 5"/>
          <p:cNvCxnSpPr>
            <a:cxnSpLocks noChangeShapeType="1"/>
          </p:cNvCxnSpPr>
          <p:nvPr/>
        </p:nvCxnSpPr>
        <p:spPr bwMode="auto">
          <a:xfrm flipH="1" flipV="1">
            <a:off x="2979166" y="3357355"/>
            <a:ext cx="1417227" cy="518439"/>
          </a:xfrm>
          <a:prstGeom prst="straightConnector1">
            <a:avLst/>
          </a:prstGeom>
          <a:noFill/>
          <a:ln w="9525">
            <a:solidFill>
              <a:srgbClr val="000000"/>
            </a:solidFill>
            <a:round/>
            <a:headEnd/>
            <a:tailEnd/>
          </a:ln>
        </p:spPr>
      </p:cxnSp>
      <p:cxnSp>
        <p:nvCxnSpPr>
          <p:cNvPr id="27654" name="AutoShape 6"/>
          <p:cNvCxnSpPr>
            <a:cxnSpLocks noChangeShapeType="1"/>
          </p:cNvCxnSpPr>
          <p:nvPr/>
        </p:nvCxnSpPr>
        <p:spPr bwMode="auto">
          <a:xfrm flipH="1">
            <a:off x="5283033" y="3136154"/>
            <a:ext cx="466882" cy="629039"/>
          </a:xfrm>
          <a:prstGeom prst="straightConnector1">
            <a:avLst/>
          </a:prstGeom>
          <a:noFill/>
          <a:ln w="9525">
            <a:solidFill>
              <a:srgbClr val="000000"/>
            </a:solidFill>
            <a:round/>
            <a:headEnd/>
            <a:tailEnd/>
          </a:ln>
        </p:spPr>
      </p:cxnSp>
      <p:cxnSp>
        <p:nvCxnSpPr>
          <p:cNvPr id="27655" name="AutoShape 7"/>
          <p:cNvCxnSpPr>
            <a:cxnSpLocks noChangeShapeType="1"/>
          </p:cNvCxnSpPr>
          <p:nvPr/>
        </p:nvCxnSpPr>
        <p:spPr bwMode="auto">
          <a:xfrm flipV="1">
            <a:off x="5160858" y="3842218"/>
            <a:ext cx="542805" cy="2963"/>
          </a:xfrm>
          <a:prstGeom prst="straightConnector1">
            <a:avLst/>
          </a:prstGeom>
          <a:noFill/>
          <a:ln w="9525">
            <a:solidFill>
              <a:srgbClr val="000000"/>
            </a:solidFill>
            <a:round/>
            <a:headEnd/>
            <a:tailEnd/>
          </a:ln>
        </p:spPr>
      </p:cxnSp>
      <p:cxnSp>
        <p:nvCxnSpPr>
          <p:cNvPr id="27656" name="AutoShape 8"/>
          <p:cNvCxnSpPr>
            <a:cxnSpLocks noChangeShapeType="1"/>
          </p:cNvCxnSpPr>
          <p:nvPr/>
        </p:nvCxnSpPr>
        <p:spPr bwMode="auto">
          <a:xfrm>
            <a:off x="5252489" y="3861968"/>
            <a:ext cx="522734" cy="743589"/>
          </a:xfrm>
          <a:prstGeom prst="straightConnector1">
            <a:avLst/>
          </a:prstGeom>
          <a:noFill/>
          <a:ln w="9525">
            <a:solidFill>
              <a:srgbClr val="000000"/>
            </a:solidFill>
            <a:round/>
            <a:headEnd/>
            <a:tailEnd/>
          </a:ln>
        </p:spPr>
      </p:cxnSp>
      <p:sp>
        <p:nvSpPr>
          <p:cNvPr id="27657" name="Text Box 9"/>
          <p:cNvSpPr txBox="1">
            <a:spLocks noChangeArrowheads="1"/>
          </p:cNvSpPr>
          <p:nvPr/>
        </p:nvSpPr>
        <p:spPr bwMode="auto">
          <a:xfrm>
            <a:off x="1949407" y="4676658"/>
            <a:ext cx="1982711" cy="241548"/>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chemeClr val="tx1"/>
                </a:solidFill>
                <a:effectLst/>
                <a:latin typeface="ＭＳ Ｐゴシック" pitchFamily="50" charset="-128"/>
                <a:ea typeface="ＭＳ Ｐゴシック" pitchFamily="50" charset="-128"/>
                <a:cs typeface="ＭＳ Ｐゴシック" pitchFamily="50" charset="-128"/>
              </a:rPr>
              <a:t>グローバルアドレス</a:t>
            </a:r>
            <a:endParaRPr kumimoji="1" lang="ja-JP" sz="14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7658" name="Text Box 10"/>
          <p:cNvSpPr txBox="1">
            <a:spLocks noChangeArrowheads="1"/>
          </p:cNvSpPr>
          <p:nvPr/>
        </p:nvSpPr>
        <p:spPr bwMode="auto">
          <a:xfrm>
            <a:off x="5453205" y="2703628"/>
            <a:ext cx="1979375" cy="285752"/>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ＭＳ Ｐゴシック" pitchFamily="50" charset="-128"/>
                <a:ea typeface="ＭＳ Ｐゴシック" pitchFamily="50" charset="-128"/>
                <a:cs typeface="ＭＳ Ｐゴシック" pitchFamily="50" charset="-128"/>
              </a:rPr>
              <a:t>プライベートアドレス</a:t>
            </a:r>
            <a:endParaRPr kumimoji="1" lang="ja-JP" sz="16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7660" name="AutoShape 12"/>
          <p:cNvSpPr>
            <a:spLocks noChangeArrowheads="1"/>
          </p:cNvSpPr>
          <p:nvPr/>
        </p:nvSpPr>
        <p:spPr bwMode="auto">
          <a:xfrm>
            <a:off x="1360350" y="4210557"/>
            <a:ext cx="1304652" cy="287363"/>
          </a:xfrm>
          <a:prstGeom prst="roundRect">
            <a:avLst>
              <a:gd name="adj" fmla="val 16667"/>
            </a:avLst>
          </a:prstGeom>
          <a:solidFill>
            <a:srgbClr val="FFFFFF"/>
          </a:solidFill>
          <a:ln w="9525">
            <a:solidFill>
              <a:srgbClr val="000000"/>
            </a:solidFill>
            <a:round/>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202.236.108.15</a:t>
            </a:r>
            <a:endParaRPr kumimoji="1" lang="ja-JP" altLang="ja-JP" sz="14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7661" name="AutoShape 13"/>
          <p:cNvSpPr>
            <a:spLocks noChangeArrowheads="1"/>
          </p:cNvSpPr>
          <p:nvPr/>
        </p:nvSpPr>
        <p:spPr bwMode="auto">
          <a:xfrm>
            <a:off x="5715008" y="4357694"/>
            <a:ext cx="1138843" cy="287363"/>
          </a:xfrm>
          <a:prstGeom prst="roundRect">
            <a:avLst>
              <a:gd name="adj" fmla="val 16667"/>
            </a:avLst>
          </a:prstGeom>
          <a:solidFill>
            <a:srgbClr val="FFFFFF"/>
          </a:solidFill>
          <a:ln w="9525">
            <a:solidFill>
              <a:srgbClr val="000000"/>
            </a:solidFill>
            <a:round/>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192.168.10.3</a:t>
            </a:r>
            <a:endParaRPr kumimoji="1" lang="ja-JP" altLang="ja-JP" sz="14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7662" name="AutoShape 14"/>
          <p:cNvSpPr>
            <a:spLocks noChangeArrowheads="1"/>
          </p:cNvSpPr>
          <p:nvPr/>
        </p:nvSpPr>
        <p:spPr bwMode="auto">
          <a:xfrm>
            <a:off x="2911097" y="4210557"/>
            <a:ext cx="1304652" cy="287363"/>
          </a:xfrm>
          <a:prstGeom prst="roundRect">
            <a:avLst>
              <a:gd name="adj" fmla="val 16667"/>
            </a:avLst>
          </a:prstGeom>
          <a:solidFill>
            <a:srgbClr val="FFFFFF"/>
          </a:solidFill>
          <a:ln w="9525">
            <a:solidFill>
              <a:srgbClr val="000000"/>
            </a:solidFill>
            <a:round/>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202.236.108.16</a:t>
            </a:r>
            <a:endParaRPr kumimoji="1" lang="ja-JP" altLang="ja-JP" sz="14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7663" name="AutoShape 15"/>
          <p:cNvSpPr>
            <a:spLocks noChangeArrowheads="1"/>
          </p:cNvSpPr>
          <p:nvPr/>
        </p:nvSpPr>
        <p:spPr bwMode="auto">
          <a:xfrm>
            <a:off x="5715008" y="3702980"/>
            <a:ext cx="1138843" cy="287363"/>
          </a:xfrm>
          <a:prstGeom prst="roundRect">
            <a:avLst>
              <a:gd name="adj" fmla="val 16667"/>
            </a:avLst>
          </a:prstGeom>
          <a:solidFill>
            <a:srgbClr val="FFFFFF"/>
          </a:solidFill>
          <a:ln w="9525">
            <a:solidFill>
              <a:srgbClr val="000000"/>
            </a:solidFill>
            <a:round/>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192.168.10.2</a:t>
            </a:r>
            <a:endParaRPr kumimoji="1" lang="ja-JP" altLang="ja-JP" sz="14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7664" name="AutoShape 16"/>
          <p:cNvSpPr>
            <a:spLocks noChangeArrowheads="1"/>
          </p:cNvSpPr>
          <p:nvPr/>
        </p:nvSpPr>
        <p:spPr bwMode="auto">
          <a:xfrm>
            <a:off x="5715008" y="3049254"/>
            <a:ext cx="1138843" cy="287363"/>
          </a:xfrm>
          <a:prstGeom prst="roundRect">
            <a:avLst>
              <a:gd name="adj" fmla="val 16667"/>
            </a:avLst>
          </a:prstGeom>
          <a:solidFill>
            <a:srgbClr val="FFFFFF"/>
          </a:solidFill>
          <a:ln w="9525">
            <a:solidFill>
              <a:srgbClr val="000000"/>
            </a:solidFill>
            <a:round/>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192.168.10.1</a:t>
            </a:r>
            <a:endParaRPr kumimoji="1" lang="ja-JP" altLang="ja-JP" sz="14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7665" name="AutoShape 17"/>
          <p:cNvSpPr>
            <a:spLocks noChangeArrowheads="1"/>
          </p:cNvSpPr>
          <p:nvPr/>
        </p:nvSpPr>
        <p:spPr bwMode="auto">
          <a:xfrm>
            <a:off x="4288181" y="3702980"/>
            <a:ext cx="994852" cy="287363"/>
          </a:xfrm>
          <a:prstGeom prst="roundRect">
            <a:avLst>
              <a:gd name="adj" fmla="val 16667"/>
            </a:avLst>
          </a:prstGeom>
          <a:solidFill>
            <a:srgbClr val="FFFFFF"/>
          </a:solidFill>
          <a:ln w="9525">
            <a:solidFill>
              <a:srgbClr val="000000"/>
            </a:solidFill>
            <a:round/>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ルータ</a:t>
            </a:r>
            <a:endParaRPr kumimoji="1" lang="ja-JP" sz="16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7666" name="Oval 18"/>
          <p:cNvSpPr>
            <a:spLocks noChangeArrowheads="1"/>
          </p:cNvSpPr>
          <p:nvPr/>
        </p:nvSpPr>
        <p:spPr bwMode="auto">
          <a:xfrm>
            <a:off x="1833341" y="2778678"/>
            <a:ext cx="1919889" cy="1036877"/>
          </a:xfrm>
          <a:prstGeom prst="ellipse">
            <a:avLst/>
          </a:prstGeom>
          <a:solidFill>
            <a:srgbClr val="FFFFFF"/>
          </a:solidFill>
          <a:ln w="19050">
            <a:solidFill>
              <a:srgbClr val="000000"/>
            </a:solidFill>
            <a:round/>
            <a:headEnd/>
            <a:tailEnd/>
          </a:ln>
        </p:spPr>
        <p:txBody>
          <a:bodyPr vert="horz" wrap="square" lIns="74295" tIns="8890" rIns="74295" bIns="889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1" lang="en-US" altLang="ja-JP" sz="16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endParaRPr>
          </a:p>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smtClean="0">
                <a:ln>
                  <a:noFill/>
                </a:ln>
                <a:solidFill>
                  <a:schemeClr val="tx1"/>
                </a:solidFill>
                <a:effectLst/>
                <a:latin typeface="ＭＳ Ｐゴシック" pitchFamily="50" charset="-128"/>
                <a:ea typeface="ＭＳ Ｐゴシック" pitchFamily="50" charset="-128"/>
                <a:cs typeface="ＭＳ Ｐゴシック" pitchFamily="50" charset="-128"/>
              </a:rPr>
              <a:t>インターネット</a:t>
            </a:r>
            <a:endParaRPr kumimoji="1" lang="ja-JP" sz="16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2" name="テキスト ボックス 21"/>
          <p:cNvSpPr txBox="1"/>
          <p:nvPr/>
        </p:nvSpPr>
        <p:spPr>
          <a:xfrm>
            <a:off x="3868591" y="3322127"/>
            <a:ext cx="1447064" cy="30777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kumimoji="1" lang="en-US" altLang="ja-JP" sz="1400" dirty="0" smtClean="0"/>
              <a:t>IP</a:t>
            </a:r>
            <a:r>
              <a:rPr kumimoji="1" lang="ja-JP" altLang="en-US" sz="1400" dirty="0" smtClean="0"/>
              <a:t>マスカレード</a:t>
            </a:r>
            <a:endParaRPr kumimoji="1" lang="ja-JP" altLang="en-US" sz="1400" dirty="0"/>
          </a:p>
        </p:txBody>
      </p:sp>
      <p:sp>
        <p:nvSpPr>
          <p:cNvPr id="23" name="テキスト ボックス 22"/>
          <p:cNvSpPr txBox="1"/>
          <p:nvPr/>
        </p:nvSpPr>
        <p:spPr>
          <a:xfrm>
            <a:off x="1547664" y="5147812"/>
            <a:ext cx="6048672" cy="67710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buFont typeface="Wingdings" pitchFamily="2" charset="2"/>
              <a:buChar char="l"/>
            </a:pPr>
            <a:r>
              <a:rPr lang="en-US" altLang="ja-JP" sz="2000" dirty="0" smtClean="0"/>
              <a:t>IP</a:t>
            </a:r>
            <a:r>
              <a:rPr lang="ja-JP" altLang="ja-JP" sz="2000" dirty="0" smtClean="0"/>
              <a:t>マスカレード</a:t>
            </a:r>
            <a:r>
              <a:rPr lang="en-US" altLang="ja-JP" sz="2000" dirty="0" smtClean="0"/>
              <a:t>(IP Masquerade)</a:t>
            </a:r>
          </a:p>
          <a:p>
            <a:pPr lvl="1"/>
            <a:r>
              <a:rPr lang="ja-JP" altLang="en-US" dirty="0" smtClean="0"/>
              <a:t>プライベートアドレスを</a:t>
            </a:r>
            <a:r>
              <a:rPr lang="ja-JP" altLang="ja-JP" dirty="0" smtClean="0"/>
              <a:t>グローバルアドレスに変換</a:t>
            </a:r>
            <a:endParaRPr kumimoji="1" lang="ja-JP"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MAC</a:t>
            </a:r>
            <a:r>
              <a:rPr lang="ja-JP" altLang="ja-JP" dirty="0" smtClean="0"/>
              <a:t>アドレス</a:t>
            </a:r>
            <a:endParaRPr kumimoji="1" lang="ja-JP" altLang="en-US" dirty="0"/>
          </a:p>
        </p:txBody>
      </p:sp>
      <p:sp>
        <p:nvSpPr>
          <p:cNvPr id="13" name="フッター プレースホルダ 1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14" name="スライド番号プレースホルダ 13"/>
          <p:cNvSpPr>
            <a:spLocks noGrp="1"/>
          </p:cNvSpPr>
          <p:nvPr>
            <p:ph type="sldNum" sz="quarter" idx="12"/>
          </p:nvPr>
        </p:nvSpPr>
        <p:spPr/>
        <p:txBody>
          <a:bodyPr/>
          <a:lstStyle/>
          <a:p>
            <a:fld id="{B211093D-99D4-4AB0-851E-D1C2D8D59B7C}" type="slidenum">
              <a:rPr kumimoji="1" lang="ja-JP" altLang="en-US" smtClean="0"/>
              <a:pPr/>
              <a:t>15</a:t>
            </a:fld>
            <a:endParaRPr kumimoji="1" lang="ja-JP" altLang="en-US"/>
          </a:p>
        </p:txBody>
      </p:sp>
      <p:sp>
        <p:nvSpPr>
          <p:cNvPr id="3" name="テキスト ボックス 2"/>
          <p:cNvSpPr txBox="1"/>
          <p:nvPr/>
        </p:nvSpPr>
        <p:spPr>
          <a:xfrm>
            <a:off x="714348" y="1357298"/>
            <a:ext cx="5786478" cy="95410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buFont typeface="Wingdings" pitchFamily="2" charset="2"/>
              <a:buChar char="l"/>
            </a:pPr>
            <a:r>
              <a:rPr lang="en-US" altLang="ja-JP" sz="2000" dirty="0" smtClean="0"/>
              <a:t>MAC</a:t>
            </a:r>
            <a:r>
              <a:rPr lang="ja-JP" altLang="ja-JP" sz="2000" dirty="0" smtClean="0"/>
              <a:t>アドレス</a:t>
            </a:r>
            <a:r>
              <a:rPr lang="en-US" altLang="ja-JP" sz="2000" dirty="0" smtClean="0"/>
              <a:t>(</a:t>
            </a:r>
            <a:r>
              <a:rPr lang="ja-JP" altLang="ja-JP" sz="2000" dirty="0" smtClean="0"/>
              <a:t>物理アドレス</a:t>
            </a:r>
            <a:r>
              <a:rPr lang="en-US" altLang="ja-JP" sz="2000" dirty="0" smtClean="0"/>
              <a:t>)</a:t>
            </a:r>
          </a:p>
          <a:p>
            <a:pPr lvl="1"/>
            <a:r>
              <a:rPr lang="ja-JP" altLang="ja-JP" dirty="0" smtClean="0"/>
              <a:t>コンピュータのネットワークカード（</a:t>
            </a:r>
            <a:r>
              <a:rPr lang="en-US" altLang="ja-JP" dirty="0" smtClean="0"/>
              <a:t>Ethernet</a:t>
            </a:r>
            <a:r>
              <a:rPr lang="ja-JP" altLang="ja-JP" dirty="0" smtClean="0"/>
              <a:t>カード）に割り付けられた固有の</a:t>
            </a:r>
            <a:r>
              <a:rPr lang="en-US" altLang="ja-JP" dirty="0" smtClean="0"/>
              <a:t>ID</a:t>
            </a:r>
            <a:r>
              <a:rPr lang="ja-JP" altLang="ja-JP" dirty="0" smtClean="0"/>
              <a:t>番号</a:t>
            </a:r>
            <a:endParaRPr kumimoji="1" lang="ja-JP" altLang="en-US" dirty="0"/>
          </a:p>
        </p:txBody>
      </p:sp>
      <p:sp>
        <p:nvSpPr>
          <p:cNvPr id="4" name="テキスト ボックス 3"/>
          <p:cNvSpPr txBox="1"/>
          <p:nvPr/>
        </p:nvSpPr>
        <p:spPr>
          <a:xfrm>
            <a:off x="1285852" y="2428868"/>
            <a:ext cx="5214974" cy="369332"/>
          </a:xfrm>
          <a:prstGeom prst="rect">
            <a:avLst/>
          </a:prstGeom>
          <a:noFill/>
        </p:spPr>
        <p:txBody>
          <a:bodyPr wrap="square" rtlCol="0">
            <a:spAutoFit/>
          </a:bodyPr>
          <a:lstStyle/>
          <a:p>
            <a:r>
              <a:rPr lang="en-US" altLang="ja-JP" dirty="0" smtClean="0"/>
              <a:t>MAC</a:t>
            </a:r>
            <a:r>
              <a:rPr lang="ja-JP" altLang="ja-JP" dirty="0" smtClean="0"/>
              <a:t>アドレスの例</a:t>
            </a:r>
            <a:r>
              <a:rPr lang="en-US" altLang="ja-JP" dirty="0" smtClean="0"/>
              <a:t> :  00-19-</a:t>
            </a:r>
            <a:r>
              <a:rPr lang="en-US" altLang="ja-JP" dirty="0" err="1" smtClean="0"/>
              <a:t>D1</a:t>
            </a:r>
            <a:r>
              <a:rPr lang="en-US" altLang="ja-JP" dirty="0" smtClean="0"/>
              <a:t>-</a:t>
            </a:r>
            <a:r>
              <a:rPr lang="en-US" altLang="ja-JP" dirty="0" err="1" smtClean="0"/>
              <a:t>3B</a:t>
            </a:r>
            <a:r>
              <a:rPr lang="en-US" altLang="ja-JP" dirty="0" smtClean="0"/>
              <a:t>-08-</a:t>
            </a:r>
            <a:r>
              <a:rPr lang="en-US" altLang="ja-JP" dirty="0" err="1" smtClean="0"/>
              <a:t>B2</a:t>
            </a:r>
            <a:endParaRPr lang="ja-JP" altLang="ja-JP" dirty="0" smtClean="0"/>
          </a:p>
        </p:txBody>
      </p:sp>
      <p:sp>
        <p:nvSpPr>
          <p:cNvPr id="5" name="テキスト ボックス 4"/>
          <p:cNvSpPr txBox="1"/>
          <p:nvPr/>
        </p:nvSpPr>
        <p:spPr>
          <a:xfrm>
            <a:off x="714348" y="2857496"/>
            <a:ext cx="7801002" cy="120032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buFont typeface="Wingdings" pitchFamily="2" charset="2"/>
              <a:buChar char="ü"/>
            </a:pPr>
            <a:r>
              <a:rPr lang="ja-JP" altLang="ja-JP" dirty="0" smtClean="0"/>
              <a:t>製造段階で個々の番号がネットワークカードに割り当てられ</a:t>
            </a:r>
            <a:r>
              <a:rPr lang="ja-JP" altLang="en-US" dirty="0" smtClean="0"/>
              <a:t>る</a:t>
            </a:r>
            <a:r>
              <a:rPr lang="ja-JP" altLang="ja-JP" dirty="0" smtClean="0"/>
              <a:t>。</a:t>
            </a:r>
            <a:endParaRPr lang="en-US" altLang="ja-JP" dirty="0" smtClean="0"/>
          </a:p>
          <a:p>
            <a:pPr>
              <a:buFont typeface="Wingdings" pitchFamily="2" charset="2"/>
              <a:buChar char="ü"/>
            </a:pPr>
            <a:r>
              <a:rPr lang="ja-JP" altLang="ja-JP" dirty="0" smtClean="0"/>
              <a:t>ユーザが変更することはでき</a:t>
            </a:r>
            <a:r>
              <a:rPr lang="ja-JP" altLang="en-US" dirty="0" smtClean="0"/>
              <a:t>ない</a:t>
            </a:r>
            <a:r>
              <a:rPr lang="ja-JP" altLang="ja-JP" dirty="0" smtClean="0"/>
              <a:t>。</a:t>
            </a:r>
            <a:endParaRPr lang="en-US" altLang="ja-JP" dirty="0" smtClean="0"/>
          </a:p>
          <a:p>
            <a:pPr>
              <a:buFont typeface="Wingdings" pitchFamily="2" charset="2"/>
              <a:buChar char="ü"/>
            </a:pPr>
            <a:r>
              <a:rPr lang="ja-JP" altLang="ja-JP" dirty="0" smtClean="0"/>
              <a:t>無線</a:t>
            </a:r>
            <a:r>
              <a:rPr lang="en-US" altLang="ja-JP" dirty="0" smtClean="0"/>
              <a:t>LAN</a:t>
            </a:r>
            <a:r>
              <a:rPr lang="ja-JP" altLang="ja-JP" dirty="0" smtClean="0"/>
              <a:t>や特定のネットワークにおいて接続を許可するコンピュータを識別するために</a:t>
            </a:r>
            <a:r>
              <a:rPr lang="en-US" altLang="ja-JP" dirty="0" smtClean="0"/>
              <a:t>MAC</a:t>
            </a:r>
            <a:r>
              <a:rPr lang="ja-JP" altLang="ja-JP" dirty="0" smtClean="0"/>
              <a:t>アドレスを登録するシステムが利用されてい</a:t>
            </a:r>
            <a:r>
              <a:rPr lang="ja-JP" altLang="en-US" dirty="0" smtClean="0"/>
              <a:t>る</a:t>
            </a:r>
            <a:r>
              <a:rPr lang="ja-JP" altLang="ja-JP" dirty="0" smtClean="0"/>
              <a:t>。</a:t>
            </a:r>
            <a:endParaRPr kumimoji="1" lang="ja-JP" altLang="en-US" dirty="0"/>
          </a:p>
        </p:txBody>
      </p:sp>
      <p:sp>
        <p:nvSpPr>
          <p:cNvPr id="6" name="テキスト ボックス 5"/>
          <p:cNvSpPr txBox="1"/>
          <p:nvPr/>
        </p:nvSpPr>
        <p:spPr>
          <a:xfrm>
            <a:off x="1902477" y="4570003"/>
            <a:ext cx="3027756" cy="646331"/>
          </a:xfrm>
          <a:prstGeom prst="rect">
            <a:avLst/>
          </a:prstGeom>
          <a:noFill/>
        </p:spPr>
        <p:txBody>
          <a:bodyPr wrap="square" rtlCol="0">
            <a:spAutoFit/>
          </a:bodyPr>
          <a:lstStyle/>
          <a:p>
            <a:r>
              <a:rPr kumimoji="1" lang="en-US" altLang="ja-JP" dirty="0" smtClean="0"/>
              <a:t>MAC</a:t>
            </a:r>
            <a:r>
              <a:rPr kumimoji="1" lang="ja-JP" altLang="en-US" dirty="0" smtClean="0"/>
              <a:t>アドレスの確認方法</a:t>
            </a:r>
            <a:endParaRPr kumimoji="1" lang="en-US" altLang="ja-JP" dirty="0" smtClean="0"/>
          </a:p>
          <a:p>
            <a:r>
              <a:rPr lang="en-US" altLang="ja-JP" dirty="0" smtClean="0"/>
              <a:t>(</a:t>
            </a:r>
            <a:r>
              <a:rPr lang="en-US" altLang="ja-JP" dirty="0" err="1" smtClean="0"/>
              <a:t>Windos</a:t>
            </a:r>
            <a:r>
              <a:rPr lang="en-US" altLang="ja-JP" dirty="0" smtClean="0"/>
              <a:t> 10</a:t>
            </a:r>
            <a:r>
              <a:rPr lang="ja-JP" altLang="en-US" dirty="0" smtClean="0"/>
              <a:t>の場合</a:t>
            </a:r>
            <a:r>
              <a:rPr lang="en-US" altLang="ja-JP" dirty="0" smtClean="0"/>
              <a:t>)</a:t>
            </a:r>
            <a:endParaRPr kumimoji="1" lang="ja-JP" altLang="en-US" dirty="0"/>
          </a:p>
        </p:txBody>
      </p:sp>
      <p:sp>
        <p:nvSpPr>
          <p:cNvPr id="9" name="テキスト ボックス 8"/>
          <p:cNvSpPr txBox="1"/>
          <p:nvPr/>
        </p:nvSpPr>
        <p:spPr>
          <a:xfrm>
            <a:off x="3549036" y="5559581"/>
            <a:ext cx="1660174"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kumimoji="1" lang="ja-JP" altLang="en-US" dirty="0" smtClean="0"/>
              <a:t>物理アドレス</a:t>
            </a:r>
            <a:endParaRPr kumimoji="1" lang="ja-JP" altLang="en-US" dirty="0"/>
          </a:p>
        </p:txBody>
      </p:sp>
      <p:cxnSp>
        <p:nvCxnSpPr>
          <p:cNvPr id="11" name="直線矢印コネクタ 10"/>
          <p:cNvCxnSpPr/>
          <p:nvPr/>
        </p:nvCxnSpPr>
        <p:spPr>
          <a:xfrm flipV="1">
            <a:off x="4869598" y="4930892"/>
            <a:ext cx="856670" cy="628689"/>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35436" y="4169799"/>
            <a:ext cx="2185631" cy="2382831"/>
          </a:xfrm>
          <a:prstGeom prst="rect">
            <a:avLst/>
          </a:prstGeom>
        </p:spPr>
      </p:pic>
      <p:sp>
        <p:nvSpPr>
          <p:cNvPr id="8" name="角丸四角形 7"/>
          <p:cNvSpPr/>
          <p:nvPr/>
        </p:nvSpPr>
        <p:spPr>
          <a:xfrm>
            <a:off x="5797706" y="4823735"/>
            <a:ext cx="1928826" cy="21431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1.3.5</a:t>
            </a:r>
            <a:r>
              <a:rPr lang="ja-JP" altLang="ja-JP" dirty="0" smtClean="0"/>
              <a:t>　電子メールの送受信</a:t>
            </a:r>
            <a:endParaRPr kumimoji="1" lang="ja-JP" altLang="en-US" dirty="0"/>
          </a:p>
        </p:txBody>
      </p:sp>
      <p:sp>
        <p:nvSpPr>
          <p:cNvPr id="59" name="フッター プレースホルダ 58"/>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60" name="スライド番号プレースホルダ 59"/>
          <p:cNvSpPr>
            <a:spLocks noGrp="1"/>
          </p:cNvSpPr>
          <p:nvPr>
            <p:ph type="sldNum" sz="quarter" idx="12"/>
          </p:nvPr>
        </p:nvSpPr>
        <p:spPr/>
        <p:txBody>
          <a:bodyPr/>
          <a:lstStyle/>
          <a:p>
            <a:fld id="{B211093D-99D4-4AB0-851E-D1C2D8D59B7C}" type="slidenum">
              <a:rPr kumimoji="1" lang="ja-JP" altLang="en-US" smtClean="0"/>
              <a:pPr/>
              <a:t>16</a:t>
            </a:fld>
            <a:endParaRPr kumimoji="1" lang="ja-JP" altLang="en-US"/>
          </a:p>
        </p:txBody>
      </p:sp>
      <p:sp>
        <p:nvSpPr>
          <p:cNvPr id="29758" name="Rectangle 6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pic>
        <p:nvPicPr>
          <p:cNvPr id="29757" name="Picture 61"/>
          <p:cNvPicPr>
            <a:picLocks noChangeAspect="1" noChangeArrowheads="1"/>
          </p:cNvPicPr>
          <p:nvPr/>
        </p:nvPicPr>
        <p:blipFill>
          <a:blip r:embed="rId2" cstate="print"/>
          <a:srcRect/>
          <a:stretch>
            <a:fillRect/>
          </a:stretch>
        </p:blipFill>
        <p:spPr bwMode="auto">
          <a:xfrm>
            <a:off x="3820439" y="1962118"/>
            <a:ext cx="1519756" cy="1214446"/>
          </a:xfrm>
          <a:prstGeom prst="rect">
            <a:avLst/>
          </a:prstGeom>
          <a:noFill/>
        </p:spPr>
      </p:pic>
      <p:sp>
        <p:nvSpPr>
          <p:cNvPr id="29756" name="AutoShape 60"/>
          <p:cNvSpPr>
            <a:spLocks noChangeShapeType="1"/>
          </p:cNvSpPr>
          <p:nvPr/>
        </p:nvSpPr>
        <p:spPr bwMode="auto">
          <a:xfrm flipV="1">
            <a:off x="1516684" y="2747936"/>
            <a:ext cx="691458" cy="2239"/>
          </a:xfrm>
          <a:prstGeom prst="straightConnector1">
            <a:avLst/>
          </a:prstGeom>
          <a:noFill/>
          <a:ln w="57150">
            <a:solidFill>
              <a:schemeClr val="tx1"/>
            </a:solidFill>
            <a:round/>
            <a:headEnd/>
            <a:tailEnd type="triangle" w="med" len="med"/>
          </a:ln>
        </p:spPr>
        <p:txBody>
          <a:bodyPr vert="horz" wrap="square" lIns="91440" tIns="45720" rIns="91440" bIns="45720" numCol="1" anchor="t" anchorCtr="0" compatLnSpc="1">
            <a:prstTxWarp prst="textNoShape">
              <a:avLst/>
            </a:prstTxWarp>
          </a:bodyPr>
          <a:lstStyle/>
          <a:p>
            <a:endParaRPr lang="ja-JP" altLang="en-US"/>
          </a:p>
        </p:txBody>
      </p:sp>
      <p:sp>
        <p:nvSpPr>
          <p:cNvPr id="29755" name="AutoShape 59"/>
          <p:cNvSpPr>
            <a:spLocks noChangeShapeType="1"/>
          </p:cNvSpPr>
          <p:nvPr/>
        </p:nvSpPr>
        <p:spPr bwMode="auto">
          <a:xfrm>
            <a:off x="3516948" y="2747936"/>
            <a:ext cx="1845270" cy="8954"/>
          </a:xfrm>
          <a:prstGeom prst="straightConnector1">
            <a:avLst/>
          </a:prstGeom>
          <a:noFill/>
          <a:ln w="571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ja-JP" altLang="en-US"/>
          </a:p>
        </p:txBody>
      </p:sp>
      <p:sp>
        <p:nvSpPr>
          <p:cNvPr id="29754" name="AutoShape 58"/>
          <p:cNvSpPr>
            <a:spLocks noChangeShapeType="1"/>
          </p:cNvSpPr>
          <p:nvPr/>
        </p:nvSpPr>
        <p:spPr bwMode="auto">
          <a:xfrm flipV="1">
            <a:off x="6803096" y="2747936"/>
            <a:ext cx="658285" cy="2239"/>
          </a:xfrm>
          <a:prstGeom prst="straightConnector1">
            <a:avLst/>
          </a:prstGeom>
          <a:noFill/>
          <a:ln w="57150">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ja-JP" altLang="en-US"/>
          </a:p>
        </p:txBody>
      </p:sp>
      <p:sp>
        <p:nvSpPr>
          <p:cNvPr id="29753" name="Text Box 57"/>
          <p:cNvSpPr txBox="1">
            <a:spLocks noChangeArrowheads="1"/>
          </p:cNvSpPr>
          <p:nvPr/>
        </p:nvSpPr>
        <p:spPr bwMode="auto">
          <a:xfrm>
            <a:off x="3913739" y="2116582"/>
            <a:ext cx="1327973" cy="594351"/>
          </a:xfrm>
          <a:prstGeom prst="rect">
            <a:avLst/>
          </a:prstGeom>
          <a:noFill/>
          <a:ln w="9525">
            <a:noFill/>
            <a:miter lim="800000"/>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sz="1400"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rPr>
              <a:t>インターネット</a:t>
            </a:r>
            <a:endParaRPr kumimoji="1" lang="ja-JP" sz="14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ja-JP" sz="1400"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rPr>
              <a:t>（ルーティング）</a:t>
            </a:r>
            <a:endParaRPr kumimoji="1" lang="ja-JP" sz="14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9752" name="AutoShape 56"/>
          <p:cNvSpPr>
            <a:spLocks noChangeArrowheads="1"/>
          </p:cNvSpPr>
          <p:nvPr/>
        </p:nvSpPr>
        <p:spPr bwMode="auto">
          <a:xfrm>
            <a:off x="802304" y="2462184"/>
            <a:ext cx="755732" cy="554056"/>
          </a:xfrm>
          <a:prstGeom prst="roundRect">
            <a:avLst>
              <a:gd name="adj" fmla="val 16667"/>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36000" tIns="36000" rIns="36000"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sz="1600" b="0" i="0" u="none" strike="noStrike" cap="none" normalizeH="0" baseline="0" smtClean="0">
                <a:ln>
                  <a:noFill/>
                </a:ln>
                <a:solidFill>
                  <a:schemeClr val="tx1"/>
                </a:solidFill>
                <a:effectLst/>
                <a:latin typeface="ＭＳ Ｐゴシック" pitchFamily="50" charset="-128"/>
                <a:ea typeface="ＭＳ Ｐゴシック" pitchFamily="50" charset="-128"/>
                <a:cs typeface="Times New Roman" pitchFamily="18" charset="0"/>
              </a:rPr>
              <a:t>送信者</a:t>
            </a:r>
            <a:endParaRPr kumimoji="1" lang="ja-JP" sz="16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9751" name="AutoShape 55"/>
          <p:cNvSpPr>
            <a:spLocks noChangeArrowheads="1"/>
          </p:cNvSpPr>
          <p:nvPr/>
        </p:nvSpPr>
        <p:spPr bwMode="auto">
          <a:xfrm>
            <a:off x="2231064" y="2428868"/>
            <a:ext cx="1485707" cy="554056"/>
          </a:xfrm>
          <a:prstGeom prst="roundRect">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vert="horz" wrap="square" lIns="36000" tIns="36000" rIns="36000"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ＭＳ Ｐゴシック" pitchFamily="50" charset="-128"/>
                <a:ea typeface="ＭＳ Ｐゴシック" pitchFamily="50" charset="-128"/>
                <a:cs typeface="Times New Roman" pitchFamily="18" charset="0"/>
              </a:rPr>
              <a:t>SMTP</a:t>
            </a:r>
            <a:r>
              <a:rPr kumimoji="1" lang="ja-JP" altLang="en-US" sz="1600" b="0" i="0" u="none" strike="noStrike" cap="none" normalizeH="0" baseline="0" smtClean="0">
                <a:ln>
                  <a:noFill/>
                </a:ln>
                <a:solidFill>
                  <a:schemeClr val="tx1"/>
                </a:solidFill>
                <a:effectLst/>
                <a:latin typeface="ＭＳ Ｐゴシック" pitchFamily="50" charset="-128"/>
                <a:ea typeface="ＭＳ Ｐゴシック" pitchFamily="50" charset="-128"/>
                <a:cs typeface="Times New Roman" pitchFamily="18" charset="0"/>
              </a:rPr>
              <a:t>サーバ</a:t>
            </a:r>
            <a:endParaRPr kumimoji="1" lang="ja-JP" altLang="en-US" sz="16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9750" name="AutoShape 54"/>
          <p:cNvSpPr>
            <a:spLocks noChangeArrowheads="1"/>
          </p:cNvSpPr>
          <p:nvPr/>
        </p:nvSpPr>
        <p:spPr bwMode="auto">
          <a:xfrm>
            <a:off x="7446038" y="2462184"/>
            <a:ext cx="755732" cy="554056"/>
          </a:xfrm>
          <a:prstGeom prst="roundRect">
            <a:avLst>
              <a:gd name="adj" fmla="val 16667"/>
            </a:avLst>
          </a:prstGeom>
          <a:ln>
            <a:headEnd/>
            <a:tailEnd/>
          </a:ln>
        </p:spPr>
        <p:style>
          <a:lnRef idx="0">
            <a:schemeClr val="accent4"/>
          </a:lnRef>
          <a:fillRef idx="3">
            <a:schemeClr val="accent4"/>
          </a:fillRef>
          <a:effectRef idx="3">
            <a:schemeClr val="accent4"/>
          </a:effectRef>
          <a:fontRef idx="minor">
            <a:schemeClr val="lt1"/>
          </a:fontRef>
        </p:style>
        <p:txBody>
          <a:bodyPr vert="horz" wrap="square" lIns="36000" tIns="36000" rIns="36000"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sz="1600" b="0" i="0" u="none" strike="noStrike" cap="none" normalizeH="0" baseline="0" smtClean="0">
                <a:ln>
                  <a:noFill/>
                </a:ln>
                <a:solidFill>
                  <a:schemeClr val="tx1"/>
                </a:solidFill>
                <a:effectLst/>
                <a:latin typeface="ＭＳ Ｐゴシック" pitchFamily="50" charset="-128"/>
                <a:ea typeface="ＭＳ Ｐゴシック" pitchFamily="50" charset="-128"/>
                <a:cs typeface="Times New Roman" pitchFamily="18" charset="0"/>
              </a:rPr>
              <a:t>受信者</a:t>
            </a:r>
            <a:endParaRPr kumimoji="1" lang="ja-JP" sz="16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9749" name="AutoShape 53"/>
          <p:cNvSpPr>
            <a:spLocks noChangeArrowheads="1"/>
          </p:cNvSpPr>
          <p:nvPr/>
        </p:nvSpPr>
        <p:spPr bwMode="auto">
          <a:xfrm>
            <a:off x="5357818" y="2428868"/>
            <a:ext cx="1445278" cy="554056"/>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36000" tIns="36000" rIns="36000"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smtClean="0">
                <a:ln>
                  <a:noFill/>
                </a:ln>
                <a:solidFill>
                  <a:schemeClr val="tx1"/>
                </a:solidFill>
                <a:effectLst/>
                <a:latin typeface="ＭＳ Ｐゴシック" pitchFamily="50" charset="-128"/>
                <a:ea typeface="ＭＳ Ｐゴシック" pitchFamily="50" charset="-128"/>
                <a:cs typeface="Times New Roman" pitchFamily="18" charset="0"/>
              </a:rPr>
              <a:t>POP3</a:t>
            </a:r>
            <a:r>
              <a:rPr kumimoji="1" lang="ja-JP" altLang="en-US" sz="1600" b="0" i="0" u="none" strike="noStrike" cap="none" normalizeH="0" baseline="0" smtClean="0">
                <a:ln>
                  <a:noFill/>
                </a:ln>
                <a:solidFill>
                  <a:schemeClr val="tx1"/>
                </a:solidFill>
                <a:effectLst/>
                <a:latin typeface="ＭＳ Ｐゴシック" pitchFamily="50" charset="-128"/>
                <a:ea typeface="ＭＳ Ｐゴシック" pitchFamily="50" charset="-128"/>
                <a:cs typeface="Times New Roman" pitchFamily="18" charset="0"/>
              </a:rPr>
              <a:t>サーバ</a:t>
            </a:r>
            <a:endParaRPr kumimoji="1" lang="ja-JP" altLang="en-US" sz="16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51" name="テキスト ボックス 50"/>
          <p:cNvSpPr txBox="1"/>
          <p:nvPr/>
        </p:nvSpPr>
        <p:spPr>
          <a:xfrm>
            <a:off x="1588122" y="2247870"/>
            <a:ext cx="642942" cy="369332"/>
          </a:xfrm>
          <a:prstGeom prst="rect">
            <a:avLst/>
          </a:prstGeom>
          <a:noFill/>
        </p:spPr>
        <p:txBody>
          <a:bodyPr wrap="square" rtlCol="0">
            <a:spAutoFit/>
          </a:bodyPr>
          <a:lstStyle/>
          <a:p>
            <a:r>
              <a:rPr kumimoji="1" lang="ja-JP" altLang="en-US" dirty="0" smtClean="0"/>
              <a:t>投函</a:t>
            </a:r>
            <a:endParaRPr kumimoji="1" lang="ja-JP" altLang="en-US" dirty="0"/>
          </a:p>
        </p:txBody>
      </p:sp>
      <p:sp>
        <p:nvSpPr>
          <p:cNvPr id="52" name="テキスト ボックス 51"/>
          <p:cNvSpPr txBox="1"/>
          <p:nvPr/>
        </p:nvSpPr>
        <p:spPr>
          <a:xfrm>
            <a:off x="2295256" y="3033688"/>
            <a:ext cx="1357322" cy="369332"/>
          </a:xfrm>
          <a:prstGeom prst="rect">
            <a:avLst/>
          </a:prstGeom>
          <a:noFill/>
        </p:spPr>
        <p:txBody>
          <a:bodyPr wrap="square" rtlCol="0">
            <a:spAutoFit/>
          </a:bodyPr>
          <a:lstStyle/>
          <a:p>
            <a:r>
              <a:rPr lang="ja-JP" altLang="en-US" dirty="0" smtClean="0"/>
              <a:t>郵便ポスト</a:t>
            </a:r>
            <a:endParaRPr kumimoji="1" lang="ja-JP" altLang="en-US" dirty="0"/>
          </a:p>
        </p:txBody>
      </p:sp>
      <p:sp>
        <p:nvSpPr>
          <p:cNvPr id="53" name="テキスト ボックス 52"/>
          <p:cNvSpPr txBox="1"/>
          <p:nvPr/>
        </p:nvSpPr>
        <p:spPr>
          <a:xfrm>
            <a:off x="5660088" y="3033688"/>
            <a:ext cx="1071570" cy="369332"/>
          </a:xfrm>
          <a:prstGeom prst="rect">
            <a:avLst/>
          </a:prstGeom>
          <a:noFill/>
        </p:spPr>
        <p:txBody>
          <a:bodyPr wrap="square" rtlCol="0">
            <a:spAutoFit/>
          </a:bodyPr>
          <a:lstStyle/>
          <a:p>
            <a:r>
              <a:rPr kumimoji="1" lang="ja-JP" altLang="en-US" dirty="0" smtClean="0"/>
              <a:t>私書箱</a:t>
            </a:r>
            <a:endParaRPr kumimoji="1" lang="ja-JP" altLang="en-US" dirty="0"/>
          </a:p>
        </p:txBody>
      </p:sp>
      <p:sp>
        <p:nvSpPr>
          <p:cNvPr id="54" name="テキスト ボックス 53"/>
          <p:cNvSpPr txBox="1"/>
          <p:nvPr/>
        </p:nvSpPr>
        <p:spPr>
          <a:xfrm>
            <a:off x="6803096" y="2247870"/>
            <a:ext cx="642942" cy="369332"/>
          </a:xfrm>
          <a:prstGeom prst="rect">
            <a:avLst/>
          </a:prstGeom>
          <a:noFill/>
        </p:spPr>
        <p:txBody>
          <a:bodyPr wrap="square" rtlCol="0">
            <a:spAutoFit/>
          </a:bodyPr>
          <a:lstStyle/>
          <a:p>
            <a:r>
              <a:rPr kumimoji="1" lang="ja-JP" altLang="en-US" dirty="0" smtClean="0"/>
              <a:t>受信</a:t>
            </a:r>
            <a:endParaRPr kumimoji="1" lang="ja-JP" altLang="en-US" dirty="0"/>
          </a:p>
        </p:txBody>
      </p:sp>
      <p:sp>
        <p:nvSpPr>
          <p:cNvPr id="55" name="テキスト ボックス 54"/>
          <p:cNvSpPr txBox="1"/>
          <p:nvPr/>
        </p:nvSpPr>
        <p:spPr>
          <a:xfrm>
            <a:off x="428596" y="1357298"/>
            <a:ext cx="5686454"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kumimoji="1" lang="ja-JP" altLang="en-US" dirty="0" smtClean="0"/>
              <a:t>電子メールは郵便物と同じような手順で送信される。</a:t>
            </a:r>
            <a:endParaRPr kumimoji="1" lang="ja-JP" altLang="en-US" dirty="0"/>
          </a:p>
        </p:txBody>
      </p:sp>
      <p:sp>
        <p:nvSpPr>
          <p:cNvPr id="56" name="テキスト ボックス 55"/>
          <p:cNvSpPr txBox="1"/>
          <p:nvPr/>
        </p:nvSpPr>
        <p:spPr>
          <a:xfrm>
            <a:off x="802304" y="3653101"/>
            <a:ext cx="7820372" cy="954107"/>
          </a:xfrm>
          <a:prstGeom prst="rect">
            <a:avLst/>
          </a:prstGeom>
          <a:noFill/>
        </p:spPr>
        <p:txBody>
          <a:bodyPr wrap="square" rtlCol="0">
            <a:spAutoFit/>
          </a:bodyPr>
          <a:lstStyle/>
          <a:p>
            <a:pPr>
              <a:buFont typeface="Wingdings" pitchFamily="2" charset="2"/>
              <a:buChar char="l"/>
            </a:pPr>
            <a:r>
              <a:rPr kumimoji="1" lang="en-US" altLang="ja-JP" sz="2000" dirty="0" smtClean="0"/>
              <a:t>SMTP</a:t>
            </a:r>
            <a:r>
              <a:rPr kumimoji="1" lang="ja-JP" altLang="en-US" sz="2000" dirty="0" smtClean="0"/>
              <a:t>サーバ</a:t>
            </a:r>
            <a:endParaRPr kumimoji="1" lang="en-US" altLang="ja-JP" sz="2000" dirty="0" smtClean="0"/>
          </a:p>
          <a:p>
            <a:pPr lvl="1">
              <a:buFont typeface="Wingdings" pitchFamily="2" charset="2"/>
              <a:buChar char="ü"/>
            </a:pPr>
            <a:r>
              <a:rPr lang="ja-JP" altLang="en-US" dirty="0" smtClean="0"/>
              <a:t>郵便ポストの役割</a:t>
            </a:r>
            <a:endParaRPr lang="en-US" altLang="ja-JP" dirty="0" smtClean="0"/>
          </a:p>
          <a:p>
            <a:pPr lvl="1">
              <a:buFont typeface="Wingdings" pitchFamily="2" charset="2"/>
              <a:buChar char="ü"/>
            </a:pPr>
            <a:r>
              <a:rPr lang="ja-JP" altLang="ja-JP" dirty="0" smtClean="0"/>
              <a:t>メールアドレス</a:t>
            </a:r>
            <a:r>
              <a:rPr lang="ja-JP" altLang="en-US" dirty="0" smtClean="0"/>
              <a:t>の</a:t>
            </a:r>
            <a:r>
              <a:rPr lang="ja-JP" altLang="ja-JP" dirty="0" smtClean="0"/>
              <a:t>ドメインネームで</a:t>
            </a:r>
            <a:r>
              <a:rPr lang="ja-JP" altLang="en-US" dirty="0" smtClean="0"/>
              <a:t>、</a:t>
            </a:r>
            <a:r>
              <a:rPr lang="ja-JP" altLang="ja-JP" dirty="0" smtClean="0"/>
              <a:t>国や組織を判別</a:t>
            </a:r>
            <a:r>
              <a:rPr lang="ja-JP" altLang="en-US" dirty="0" smtClean="0"/>
              <a:t>して送信する</a:t>
            </a:r>
            <a:r>
              <a:rPr lang="ja-JP" altLang="ja-JP" dirty="0" smtClean="0"/>
              <a:t>。</a:t>
            </a:r>
            <a:endParaRPr kumimoji="1" lang="ja-JP" altLang="en-US" dirty="0"/>
          </a:p>
        </p:txBody>
      </p:sp>
      <p:sp>
        <p:nvSpPr>
          <p:cNvPr id="57" name="テキスト ボックス 56"/>
          <p:cNvSpPr txBox="1"/>
          <p:nvPr/>
        </p:nvSpPr>
        <p:spPr>
          <a:xfrm>
            <a:off x="802304" y="4642873"/>
            <a:ext cx="7215238" cy="954107"/>
          </a:xfrm>
          <a:prstGeom prst="rect">
            <a:avLst/>
          </a:prstGeom>
          <a:noFill/>
        </p:spPr>
        <p:txBody>
          <a:bodyPr wrap="square" rtlCol="0">
            <a:spAutoFit/>
          </a:bodyPr>
          <a:lstStyle/>
          <a:p>
            <a:pPr>
              <a:buFont typeface="Wingdings" pitchFamily="2" charset="2"/>
              <a:buChar char="l"/>
            </a:pPr>
            <a:r>
              <a:rPr kumimoji="1" lang="en-US" altLang="ja-JP" sz="2000" dirty="0" smtClean="0"/>
              <a:t>POP</a:t>
            </a:r>
            <a:r>
              <a:rPr kumimoji="1" lang="ja-JP" altLang="en-US" sz="2000" dirty="0" smtClean="0"/>
              <a:t>サーバ</a:t>
            </a:r>
            <a:endParaRPr kumimoji="1" lang="en-US" altLang="ja-JP" sz="2000" dirty="0" smtClean="0"/>
          </a:p>
          <a:p>
            <a:pPr lvl="1">
              <a:buFont typeface="Wingdings" pitchFamily="2" charset="2"/>
              <a:buChar char="ü"/>
            </a:pPr>
            <a:r>
              <a:rPr lang="ja-JP" altLang="ja-JP" dirty="0" smtClean="0"/>
              <a:t>私書箱の役割</a:t>
            </a:r>
            <a:endParaRPr lang="en-US" altLang="ja-JP" dirty="0" smtClean="0"/>
          </a:p>
          <a:p>
            <a:pPr lvl="1">
              <a:buFont typeface="Wingdings" pitchFamily="2" charset="2"/>
              <a:buChar char="ü"/>
            </a:pPr>
            <a:r>
              <a:rPr lang="ja-JP" altLang="en-US" dirty="0" smtClean="0"/>
              <a:t>受信者は</a:t>
            </a:r>
            <a:r>
              <a:rPr lang="en-US" altLang="ja-JP" dirty="0" err="1" smtClean="0"/>
              <a:t>POP3</a:t>
            </a:r>
            <a:r>
              <a:rPr lang="ja-JP" altLang="en-US" dirty="0" smtClean="0"/>
              <a:t>サーバから</a:t>
            </a:r>
            <a:r>
              <a:rPr lang="ja-JP" altLang="ja-JP" dirty="0" smtClean="0"/>
              <a:t>メールをダウンロード</a:t>
            </a:r>
            <a:r>
              <a:rPr lang="ja-JP" altLang="en-US" dirty="0" smtClean="0"/>
              <a:t>する</a:t>
            </a:r>
            <a:r>
              <a:rPr lang="ja-JP" altLang="ja-JP" dirty="0" smtClean="0"/>
              <a:t>。</a:t>
            </a:r>
            <a:endParaRPr kumimoji="1" lang="ja-JP" altLang="en-US" dirty="0"/>
          </a:p>
        </p:txBody>
      </p:sp>
      <p:sp>
        <p:nvSpPr>
          <p:cNvPr id="58" name="正方形/長方形 57"/>
          <p:cNvSpPr/>
          <p:nvPr/>
        </p:nvSpPr>
        <p:spPr>
          <a:xfrm>
            <a:off x="802304" y="5647124"/>
            <a:ext cx="5655646" cy="677108"/>
          </a:xfrm>
          <a:prstGeom prst="rect">
            <a:avLst/>
          </a:prstGeom>
        </p:spPr>
        <p:txBody>
          <a:bodyPr wrap="square">
            <a:spAutoFit/>
          </a:bodyPr>
          <a:lstStyle/>
          <a:p>
            <a:pPr>
              <a:buFont typeface="Wingdings" pitchFamily="2" charset="2"/>
              <a:buChar char="l"/>
            </a:pPr>
            <a:r>
              <a:rPr lang="ja-JP" altLang="ja-JP" sz="2000" dirty="0" smtClean="0"/>
              <a:t>ルーティング</a:t>
            </a:r>
            <a:r>
              <a:rPr lang="en-US" altLang="ja-JP" sz="2000" dirty="0" smtClean="0"/>
              <a:t>(Routing)</a:t>
            </a:r>
          </a:p>
          <a:p>
            <a:pPr lvl="1">
              <a:buFont typeface="Wingdings" pitchFamily="2" charset="2"/>
              <a:buChar char="ü"/>
            </a:pPr>
            <a:r>
              <a:rPr lang="ja-JP" altLang="en-US" dirty="0" smtClean="0"/>
              <a:t>インターネット上における中継</a:t>
            </a:r>
            <a:r>
              <a:rPr lang="ja-JP" altLang="ja-JP" dirty="0" smtClean="0"/>
              <a:t>の繰り返し</a:t>
            </a:r>
            <a:endParaRPr lang="ja-JP"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1.3.6</a:t>
            </a:r>
            <a:r>
              <a:rPr lang="ja-JP" altLang="en-US" dirty="0" smtClean="0"/>
              <a:t>　</a:t>
            </a:r>
            <a:r>
              <a:rPr lang="en-US" altLang="ja-JP" dirty="0" smtClean="0"/>
              <a:t>WWW</a:t>
            </a:r>
            <a:endParaRPr kumimoji="1" lang="ja-JP" altLang="en-US" dirty="0"/>
          </a:p>
        </p:txBody>
      </p:sp>
      <p:sp>
        <p:nvSpPr>
          <p:cNvPr id="6" name="フッター プレースホルダ 5"/>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7" name="スライド番号プレースホルダ 6"/>
          <p:cNvSpPr>
            <a:spLocks noGrp="1"/>
          </p:cNvSpPr>
          <p:nvPr>
            <p:ph type="sldNum" sz="quarter" idx="12"/>
          </p:nvPr>
        </p:nvSpPr>
        <p:spPr/>
        <p:txBody>
          <a:bodyPr/>
          <a:lstStyle/>
          <a:p>
            <a:fld id="{B211093D-99D4-4AB0-851E-D1C2D8D59B7C}" type="slidenum">
              <a:rPr kumimoji="1" lang="ja-JP" altLang="en-US" smtClean="0"/>
              <a:pPr/>
              <a:t>17</a:t>
            </a:fld>
            <a:endParaRPr kumimoji="1" lang="ja-JP" altLang="en-US"/>
          </a:p>
        </p:txBody>
      </p:sp>
      <p:sp>
        <p:nvSpPr>
          <p:cNvPr id="3" name="テキスト ボックス 2"/>
          <p:cNvSpPr txBox="1"/>
          <p:nvPr/>
        </p:nvSpPr>
        <p:spPr>
          <a:xfrm>
            <a:off x="714348" y="1285860"/>
            <a:ext cx="8106124" cy="123110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buFont typeface="Wingdings" pitchFamily="2" charset="2"/>
              <a:buChar char="l"/>
            </a:pPr>
            <a:r>
              <a:rPr lang="en-US" altLang="ja-JP" sz="2000" dirty="0" smtClean="0"/>
              <a:t>WWW</a:t>
            </a:r>
            <a:r>
              <a:rPr lang="ja-JP" altLang="ja-JP" sz="2000" dirty="0" smtClean="0"/>
              <a:t>（</a:t>
            </a:r>
            <a:r>
              <a:rPr lang="en-US" altLang="ja-JP" sz="2000" dirty="0" smtClean="0"/>
              <a:t>World Wide Web</a:t>
            </a:r>
            <a:r>
              <a:rPr lang="ja-JP" altLang="ja-JP" sz="2000" dirty="0" smtClean="0"/>
              <a:t>）</a:t>
            </a:r>
            <a:endParaRPr lang="en-US" altLang="ja-JP" sz="2000" dirty="0" smtClean="0"/>
          </a:p>
          <a:p>
            <a:pPr lvl="1">
              <a:buFont typeface="Wingdings" pitchFamily="2" charset="2"/>
              <a:buChar char="ü"/>
            </a:pPr>
            <a:r>
              <a:rPr lang="en-US" altLang="ja-JP" dirty="0" smtClean="0"/>
              <a:t>OS</a:t>
            </a:r>
            <a:r>
              <a:rPr lang="ja-JP" altLang="ja-JP" dirty="0" smtClean="0"/>
              <a:t>やマシンの機種によらず情報閲覧できるように考案されたシステム</a:t>
            </a:r>
            <a:endParaRPr lang="en-US" altLang="ja-JP" dirty="0" smtClean="0"/>
          </a:p>
          <a:p>
            <a:pPr lvl="1">
              <a:buFont typeface="Wingdings" pitchFamily="2" charset="2"/>
              <a:buChar char="ü"/>
            </a:pPr>
            <a:r>
              <a:rPr lang="ja-JP" altLang="ja-JP" dirty="0" smtClean="0"/>
              <a:t>論文閲覧用に</a:t>
            </a:r>
            <a:r>
              <a:rPr lang="en-US" altLang="ja-JP" dirty="0" smtClean="0"/>
              <a:t>CERN</a:t>
            </a:r>
            <a:r>
              <a:rPr lang="ja-JP" altLang="ja-JP" dirty="0" smtClean="0"/>
              <a:t>で構築されたもの</a:t>
            </a:r>
            <a:endParaRPr lang="en-US" altLang="ja-JP" dirty="0" smtClean="0"/>
          </a:p>
          <a:p>
            <a:pPr lvl="1">
              <a:buFont typeface="Wingdings" pitchFamily="2" charset="2"/>
              <a:buChar char="ü"/>
            </a:pPr>
            <a:r>
              <a:rPr lang="en-US" altLang="ja-JP" dirty="0" smtClean="0"/>
              <a:t>1990</a:t>
            </a:r>
            <a:r>
              <a:rPr lang="ja-JP" altLang="ja-JP" dirty="0" smtClean="0"/>
              <a:t>年代前半に一般公開</a:t>
            </a:r>
            <a:endParaRPr kumimoji="1" lang="ja-JP" altLang="en-US" dirty="0"/>
          </a:p>
        </p:txBody>
      </p:sp>
      <p:sp>
        <p:nvSpPr>
          <p:cNvPr id="4" name="テキスト ボックス 3"/>
          <p:cNvSpPr txBox="1"/>
          <p:nvPr/>
        </p:nvSpPr>
        <p:spPr>
          <a:xfrm>
            <a:off x="714348" y="2714620"/>
            <a:ext cx="8106124" cy="2308324"/>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buFont typeface="Wingdings" pitchFamily="2" charset="2"/>
              <a:buChar char="l"/>
            </a:pPr>
            <a:r>
              <a:rPr lang="en-US" altLang="ja-JP" dirty="0" smtClean="0"/>
              <a:t>HTML</a:t>
            </a:r>
            <a:r>
              <a:rPr lang="ja-JP" altLang="ja-JP" dirty="0" smtClean="0"/>
              <a:t>（</a:t>
            </a:r>
            <a:r>
              <a:rPr lang="en-US" altLang="ja-JP" dirty="0" smtClean="0"/>
              <a:t>Hyper Text Markup </a:t>
            </a:r>
            <a:r>
              <a:rPr lang="en-US" altLang="ja-JP" dirty="0" err="1" smtClean="0"/>
              <a:t>Launguage</a:t>
            </a:r>
            <a:r>
              <a:rPr lang="ja-JP" altLang="ja-JP" dirty="0" smtClean="0"/>
              <a:t>）</a:t>
            </a:r>
            <a:endParaRPr lang="en-US" altLang="ja-JP" dirty="0" smtClean="0"/>
          </a:p>
          <a:p>
            <a:pPr lvl="1">
              <a:buFont typeface="Wingdings" pitchFamily="2" charset="2"/>
              <a:buChar char="ü"/>
            </a:pPr>
            <a:r>
              <a:rPr lang="en-US" altLang="ja-JP" dirty="0" smtClean="0"/>
              <a:t>WWW</a:t>
            </a:r>
            <a:r>
              <a:rPr lang="ja-JP" altLang="en-US" dirty="0" smtClean="0"/>
              <a:t>の</a:t>
            </a:r>
            <a:r>
              <a:rPr lang="ja-JP" altLang="ja-JP" dirty="0" smtClean="0"/>
              <a:t>記述</a:t>
            </a:r>
            <a:r>
              <a:rPr lang="ja-JP" altLang="en-US" dirty="0" smtClean="0"/>
              <a:t>言語</a:t>
            </a:r>
            <a:endParaRPr lang="en-US" altLang="ja-JP" dirty="0" smtClean="0"/>
          </a:p>
          <a:p>
            <a:pPr lvl="1">
              <a:buFont typeface="Wingdings" pitchFamily="2" charset="2"/>
              <a:buChar char="ü"/>
            </a:pPr>
            <a:r>
              <a:rPr lang="ja-JP" altLang="ja-JP" dirty="0" smtClean="0"/>
              <a:t>カギ括弧で囲まれるタグを使って文書構造や表示スタイルを表す。</a:t>
            </a:r>
            <a:endParaRPr lang="en-US" altLang="ja-JP" dirty="0" smtClean="0"/>
          </a:p>
          <a:p>
            <a:pPr lvl="1">
              <a:buFont typeface="Wingdings" pitchFamily="2" charset="2"/>
              <a:buChar char="ü"/>
            </a:pPr>
            <a:r>
              <a:rPr lang="ja-JP" altLang="ja-JP" dirty="0" smtClean="0"/>
              <a:t>文書中に画像、音声、動画などのデータを埋め込むことがで</a:t>
            </a:r>
            <a:r>
              <a:rPr lang="ja-JP" altLang="en-US" dirty="0" smtClean="0"/>
              <a:t>る</a:t>
            </a:r>
            <a:r>
              <a:rPr lang="ja-JP" altLang="ja-JP" dirty="0" smtClean="0"/>
              <a:t>。</a:t>
            </a:r>
            <a:endParaRPr lang="en-US" altLang="ja-JP" dirty="0" smtClean="0"/>
          </a:p>
          <a:p>
            <a:pPr lvl="1">
              <a:buFont typeface="Wingdings" pitchFamily="2" charset="2"/>
              <a:buChar char="ü"/>
            </a:pPr>
            <a:r>
              <a:rPr lang="ja-JP" altLang="ja-JP" dirty="0" smtClean="0"/>
              <a:t>他のページへジャンプ（ハイパーリンク）するような仕掛けが可能</a:t>
            </a:r>
            <a:endParaRPr lang="en-US" altLang="ja-JP" dirty="0" smtClean="0"/>
          </a:p>
          <a:p>
            <a:pPr>
              <a:buFont typeface="Wingdings" pitchFamily="2" charset="2"/>
              <a:buChar char="l"/>
            </a:pPr>
            <a:r>
              <a:rPr lang="ja-JP" altLang="en-US" dirty="0" smtClean="0"/>
              <a:t>スクリプト言語</a:t>
            </a:r>
            <a:endParaRPr lang="en-US" altLang="ja-JP" dirty="0" smtClean="0"/>
          </a:p>
          <a:p>
            <a:pPr lvl="1">
              <a:buFont typeface="Wingdings" pitchFamily="2" charset="2"/>
              <a:buChar char="ü"/>
            </a:pPr>
            <a:r>
              <a:rPr lang="en-US" altLang="ja-JP" dirty="0" smtClean="0"/>
              <a:t>JavaScript</a:t>
            </a:r>
            <a:r>
              <a:rPr lang="ja-JP" altLang="ja-JP" dirty="0" smtClean="0"/>
              <a:t>や</a:t>
            </a:r>
            <a:r>
              <a:rPr lang="en-US" altLang="ja-JP" dirty="0" err="1" smtClean="0"/>
              <a:t>PHP</a:t>
            </a:r>
            <a:r>
              <a:rPr lang="ja-JP" altLang="en-US" dirty="0" smtClean="0"/>
              <a:t>など</a:t>
            </a:r>
            <a:r>
              <a:rPr lang="en-US" altLang="ja-JP" dirty="0" smtClean="0"/>
              <a:t>HTML</a:t>
            </a:r>
            <a:r>
              <a:rPr lang="ja-JP" altLang="en-US" dirty="0" smtClean="0"/>
              <a:t>の中に埋め込むことが可能</a:t>
            </a:r>
            <a:endParaRPr lang="en-US" altLang="ja-JP" dirty="0" smtClean="0"/>
          </a:p>
          <a:p>
            <a:pPr lvl="1">
              <a:buFont typeface="Wingdings" pitchFamily="2" charset="2"/>
              <a:buChar char="ü"/>
            </a:pPr>
            <a:r>
              <a:rPr lang="ja-JP" altLang="ja-JP" dirty="0" smtClean="0"/>
              <a:t>ユーザインターフェース（入力画面）からの送信や数値処理</a:t>
            </a:r>
            <a:r>
              <a:rPr lang="ja-JP" altLang="en-US" dirty="0" smtClean="0"/>
              <a:t>に利用</a:t>
            </a:r>
            <a:endParaRPr kumimoji="1" lang="ja-JP" altLang="en-US" dirty="0"/>
          </a:p>
        </p:txBody>
      </p:sp>
      <p:sp>
        <p:nvSpPr>
          <p:cNvPr id="5" name="テキスト ボックス 4"/>
          <p:cNvSpPr txBox="1"/>
          <p:nvPr/>
        </p:nvSpPr>
        <p:spPr>
          <a:xfrm>
            <a:off x="714348" y="5214950"/>
            <a:ext cx="8106124" cy="95410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buFont typeface="Wingdings" pitchFamily="2" charset="2"/>
              <a:buChar char="l"/>
            </a:pPr>
            <a:r>
              <a:rPr lang="en-US" altLang="ja-JP" sz="2000" dirty="0" smtClean="0"/>
              <a:t>WWW</a:t>
            </a:r>
            <a:r>
              <a:rPr lang="ja-JP" altLang="ja-JP" sz="2000" dirty="0" smtClean="0"/>
              <a:t>における通信プロトコル</a:t>
            </a:r>
            <a:endParaRPr lang="en-US" altLang="ja-JP" sz="2000" dirty="0" smtClean="0"/>
          </a:p>
          <a:p>
            <a:pPr lvl="1">
              <a:buFont typeface="Wingdings" pitchFamily="2" charset="2"/>
              <a:buChar char="ü"/>
            </a:pPr>
            <a:r>
              <a:rPr lang="en-US" altLang="ja-JP" dirty="0" smtClean="0"/>
              <a:t>http</a:t>
            </a:r>
            <a:r>
              <a:rPr lang="ja-JP" altLang="ja-JP" dirty="0" smtClean="0"/>
              <a:t>（</a:t>
            </a:r>
            <a:r>
              <a:rPr lang="en-US" altLang="ja-JP" dirty="0" smtClean="0"/>
              <a:t>Hyper Text Transfer Protocol</a:t>
            </a:r>
            <a:r>
              <a:rPr lang="ja-JP" altLang="ja-JP" dirty="0" smtClean="0"/>
              <a:t>）</a:t>
            </a:r>
            <a:r>
              <a:rPr lang="ja-JP" altLang="en-US" dirty="0" smtClean="0"/>
              <a:t>を利用</a:t>
            </a:r>
            <a:endParaRPr lang="en-US" altLang="ja-JP" dirty="0" smtClean="0"/>
          </a:p>
          <a:p>
            <a:pPr lvl="1"/>
            <a:r>
              <a:rPr lang="ja-JP" altLang="en-US" dirty="0" smtClean="0"/>
              <a:t>　</a:t>
            </a:r>
            <a:r>
              <a:rPr lang="en-US" altLang="ja-JP" dirty="0" smtClean="0"/>
              <a:t>URL</a:t>
            </a:r>
            <a:r>
              <a:rPr lang="ja-JP" altLang="en-US" dirty="0" smtClean="0"/>
              <a:t>の例　</a:t>
            </a:r>
            <a:r>
              <a:rPr lang="en-US" altLang="ja-JP" dirty="0" err="1" smtClean="0"/>
              <a:t>http://www.kindaikagaku.co.jp/</a:t>
            </a:r>
            <a:r>
              <a:rPr lang="ja-JP" altLang="ja-JP" dirty="0" smtClean="0"/>
              <a:t>　（近代科学社）</a:t>
            </a:r>
            <a:endParaRPr kumimoji="1" lang="ja-JP"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1.3.7</a:t>
            </a:r>
            <a:r>
              <a:rPr kumimoji="1" lang="ja-JP" altLang="en-US" dirty="0" smtClean="0"/>
              <a:t>　クラウドコンピューティング</a:t>
            </a:r>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ー 3"/>
          <p:cNvSpPr>
            <a:spLocks noGrp="1"/>
          </p:cNvSpPr>
          <p:nvPr>
            <p:ph type="sldNum" sz="quarter" idx="12"/>
          </p:nvPr>
        </p:nvSpPr>
        <p:spPr/>
        <p:txBody>
          <a:bodyPr/>
          <a:lstStyle/>
          <a:p>
            <a:fld id="{B211093D-99D4-4AB0-851E-D1C2D8D59B7C}" type="slidenum">
              <a:rPr kumimoji="1" lang="ja-JP" altLang="en-US" smtClean="0"/>
              <a:pPr/>
              <a:t>18</a:t>
            </a:fld>
            <a:endParaRPr kumimoji="1" lang="ja-JP" altLang="en-US"/>
          </a:p>
        </p:txBody>
      </p:sp>
      <p:sp>
        <p:nvSpPr>
          <p:cNvPr id="5" name="テキスト ボックス 4"/>
          <p:cNvSpPr txBox="1"/>
          <p:nvPr/>
        </p:nvSpPr>
        <p:spPr>
          <a:xfrm>
            <a:off x="1529662" y="1710961"/>
            <a:ext cx="6084676" cy="707886"/>
          </a:xfrm>
          <a:prstGeom prst="rect">
            <a:avLst/>
          </a:prstGeom>
          <a:noFill/>
        </p:spPr>
        <p:txBody>
          <a:bodyPr wrap="square" rtlCol="0">
            <a:spAutoFit/>
          </a:bodyPr>
          <a:lstStyle/>
          <a:p>
            <a:r>
              <a:rPr kumimoji="1" lang="ja-JP" altLang="en-US" sz="2000" dirty="0" smtClean="0"/>
              <a:t>インターネット上のどこかにあるソフト、ハード、データ、各種サービスを利用する情報活用の形態</a:t>
            </a:r>
            <a:endParaRPr kumimoji="1" lang="ja-JP" altLang="en-US" sz="2000" dirty="0"/>
          </a:p>
        </p:txBody>
      </p:sp>
      <p:sp>
        <p:nvSpPr>
          <p:cNvPr id="6" name="雲 5"/>
          <p:cNvSpPr/>
          <p:nvPr/>
        </p:nvSpPr>
        <p:spPr>
          <a:xfrm>
            <a:off x="2843808" y="2875431"/>
            <a:ext cx="3096344" cy="1512168"/>
          </a:xfrm>
          <a:prstGeom prst="cloud">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descr="... パソコン / コンピュータ, 家電"/>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80223" y="4380628"/>
            <a:ext cx="1291462" cy="1268760"/>
          </a:xfrm>
          <a:prstGeom prst="rect">
            <a:avLst/>
          </a:prstGeom>
        </p:spPr>
      </p:pic>
      <p:pic>
        <p:nvPicPr>
          <p:cNvPr id="9" name="図 8" descr=", ipad, アップル, タブレット ..."/>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2446" y="4689739"/>
            <a:ext cx="1364472" cy="1364472"/>
          </a:xfrm>
          <a:prstGeom prst="rect">
            <a:avLst/>
          </a:prstGeom>
        </p:spPr>
      </p:pic>
      <p:pic>
        <p:nvPicPr>
          <p:cNvPr id="10" name="図 9" descr="スマートフォン / スマホ - GATAG ..."/>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58458" y="4515516"/>
            <a:ext cx="998984" cy="998984"/>
          </a:xfrm>
          <a:prstGeom prst="rect">
            <a:avLst/>
          </a:prstGeom>
        </p:spPr>
      </p:pic>
      <p:cxnSp>
        <p:nvCxnSpPr>
          <p:cNvPr id="12" name="直線コネクタ 11"/>
          <p:cNvCxnSpPr/>
          <p:nvPr/>
        </p:nvCxnSpPr>
        <p:spPr>
          <a:xfrm flipV="1">
            <a:off x="2971685" y="4221088"/>
            <a:ext cx="520195" cy="57606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a:stCxn id="9" idx="0"/>
            <a:endCxn id="6" idx="1"/>
          </p:cNvCxnSpPr>
          <p:nvPr/>
        </p:nvCxnSpPr>
        <p:spPr>
          <a:xfrm flipH="1" flipV="1">
            <a:off x="4391980" y="4385989"/>
            <a:ext cx="22702" cy="30375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a:stCxn id="10" idx="0"/>
          </p:cNvCxnSpPr>
          <p:nvPr/>
        </p:nvCxnSpPr>
        <p:spPr>
          <a:xfrm flipH="1" flipV="1">
            <a:off x="5635814" y="3978046"/>
            <a:ext cx="822136" cy="53747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16164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smtClean="0"/>
              <a:t>１．４　サイバー犯罪の傾向と検挙状況</a:t>
            </a:r>
            <a:endParaRPr kumimoji="1" lang="ja-JP" altLang="en-US" dirty="0"/>
          </a:p>
        </p:txBody>
      </p:sp>
      <p:sp>
        <p:nvSpPr>
          <p:cNvPr id="5" name="フッター プレースホルダ 4"/>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6" name="スライド番号プレースホルダ 5"/>
          <p:cNvSpPr>
            <a:spLocks noGrp="1"/>
          </p:cNvSpPr>
          <p:nvPr>
            <p:ph type="sldNum" sz="quarter" idx="12"/>
          </p:nvPr>
        </p:nvSpPr>
        <p:spPr/>
        <p:txBody>
          <a:bodyPr/>
          <a:lstStyle/>
          <a:p>
            <a:fld id="{B211093D-99D4-4AB0-851E-D1C2D8D59B7C}" type="slidenum">
              <a:rPr kumimoji="1" lang="ja-JP" altLang="en-US" smtClean="0"/>
              <a:pPr/>
              <a:t>19</a:t>
            </a:fld>
            <a:endParaRPr kumimoji="1" lang="ja-JP" altLang="en-US"/>
          </a:p>
        </p:txBody>
      </p:sp>
      <p:graphicFrame>
        <p:nvGraphicFramePr>
          <p:cNvPr id="7" name="グラフ 6"/>
          <p:cNvGraphicFramePr>
            <a:graphicFrameLocks/>
          </p:cNvGraphicFramePr>
          <p:nvPr>
            <p:extLst>
              <p:ext uri="{D42A27DB-BD31-4B8C-83A1-F6EECF244321}">
                <p14:modId xmlns:p14="http://schemas.microsoft.com/office/powerpoint/2010/main" val="958785997"/>
              </p:ext>
            </p:extLst>
          </p:nvPr>
        </p:nvGraphicFramePr>
        <p:xfrm>
          <a:off x="971600" y="1412776"/>
          <a:ext cx="6984776" cy="475252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１．１　情報活用による生活の変化</a:t>
            </a:r>
            <a:endParaRPr kumimoji="1" lang="ja-JP" altLang="en-US" dirty="0"/>
          </a:p>
        </p:txBody>
      </p:sp>
      <p:sp>
        <p:nvSpPr>
          <p:cNvPr id="8" name="フッター プレースホルダ 7"/>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9" name="スライド番号プレースホルダ 8"/>
          <p:cNvSpPr>
            <a:spLocks noGrp="1"/>
          </p:cNvSpPr>
          <p:nvPr>
            <p:ph type="sldNum" sz="quarter" idx="12"/>
          </p:nvPr>
        </p:nvSpPr>
        <p:spPr/>
        <p:txBody>
          <a:bodyPr/>
          <a:lstStyle/>
          <a:p>
            <a:fld id="{B211093D-99D4-4AB0-851E-D1C2D8D59B7C}" type="slidenum">
              <a:rPr kumimoji="1" lang="ja-JP" altLang="en-US" smtClean="0"/>
              <a:pPr/>
              <a:t>2</a:t>
            </a:fld>
            <a:endParaRPr kumimoji="1" lang="ja-JP" altLang="en-US"/>
          </a:p>
        </p:txBody>
      </p:sp>
      <p:sp>
        <p:nvSpPr>
          <p:cNvPr id="3" name="テキスト ボックス 2"/>
          <p:cNvSpPr txBox="1"/>
          <p:nvPr/>
        </p:nvSpPr>
        <p:spPr>
          <a:xfrm>
            <a:off x="1071538" y="1643050"/>
            <a:ext cx="7100862" cy="1077218"/>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kumimoji="1" lang="ja-JP" altLang="en-US" sz="3200" dirty="0" smtClean="0"/>
              <a:t>ユビキタス・コンピューティング</a:t>
            </a:r>
            <a:endParaRPr kumimoji="1" lang="en-US" altLang="ja-JP" sz="3200" dirty="0" smtClean="0"/>
          </a:p>
          <a:p>
            <a:pPr algn="ctr"/>
            <a:r>
              <a:rPr lang="en-US" altLang="ja-JP" sz="3200" dirty="0" smtClean="0">
                <a:latin typeface="Times New Roman" pitchFamily="18" charset="0"/>
                <a:cs typeface="Times New Roman" pitchFamily="18" charset="0"/>
              </a:rPr>
              <a:t>(</a:t>
            </a:r>
            <a:r>
              <a:rPr lang="en-US" altLang="ja-JP" sz="3200" dirty="0">
                <a:latin typeface="Times New Roman" pitchFamily="18" charset="0"/>
                <a:cs typeface="Times New Roman" pitchFamily="18" charset="0"/>
              </a:rPr>
              <a:t>Ubiquitous Computing)</a:t>
            </a:r>
            <a:endParaRPr kumimoji="1" lang="ja-JP" altLang="en-US" sz="3200" dirty="0">
              <a:latin typeface="Times New Roman" pitchFamily="18" charset="0"/>
              <a:cs typeface="Times New Roman" pitchFamily="18" charset="0"/>
            </a:endParaRPr>
          </a:p>
        </p:txBody>
      </p:sp>
      <p:sp>
        <p:nvSpPr>
          <p:cNvPr id="4" name="テキスト ボックス 3"/>
          <p:cNvSpPr txBox="1"/>
          <p:nvPr/>
        </p:nvSpPr>
        <p:spPr>
          <a:xfrm>
            <a:off x="1071538" y="2928934"/>
            <a:ext cx="7100862" cy="83099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ja-JP" altLang="ja-JP" sz="2400" dirty="0"/>
              <a:t>生活の中にコンピュータやネットワークが組み込まれ、意識することなく活用している環境</a:t>
            </a:r>
            <a:endParaRPr kumimoji="1" lang="ja-JP" altLang="en-US" sz="2400" dirty="0"/>
          </a:p>
        </p:txBody>
      </p:sp>
      <p:sp>
        <p:nvSpPr>
          <p:cNvPr id="5" name="テキスト ボックス 4"/>
          <p:cNvSpPr txBox="1"/>
          <p:nvPr/>
        </p:nvSpPr>
        <p:spPr>
          <a:xfrm>
            <a:off x="1071538" y="3929066"/>
            <a:ext cx="7100862" cy="707886"/>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ja-JP" altLang="en-US" sz="2000" dirty="0" smtClean="0"/>
              <a:t>ユビキタスの語源：ラテン語の</a:t>
            </a:r>
            <a:r>
              <a:rPr lang="en-US" altLang="ja-JP" sz="2000" dirty="0" smtClean="0"/>
              <a:t>”</a:t>
            </a:r>
            <a:r>
              <a:rPr lang="en-US" altLang="ja-JP" sz="2000" dirty="0" err="1" smtClean="0"/>
              <a:t>u</a:t>
            </a:r>
            <a:r>
              <a:rPr kumimoji="1" lang="en-US" altLang="ja-JP" sz="2000" dirty="0" err="1" smtClean="0"/>
              <a:t>bique</a:t>
            </a:r>
            <a:r>
              <a:rPr kumimoji="1" lang="en-US" altLang="ja-JP" sz="2000" dirty="0" smtClean="0"/>
              <a:t>”</a:t>
            </a:r>
            <a:endParaRPr lang="en-US" altLang="ja-JP" sz="2000" dirty="0"/>
          </a:p>
          <a:p>
            <a:r>
              <a:rPr kumimoji="1" lang="ja-JP" altLang="en-US" sz="2000" dirty="0" smtClean="0"/>
              <a:t>　                          →　</a:t>
            </a:r>
            <a:r>
              <a:rPr kumimoji="1" lang="en-US" altLang="ja-JP" sz="2000" dirty="0" smtClean="0"/>
              <a:t>”</a:t>
            </a:r>
            <a:r>
              <a:rPr kumimoji="1" lang="ja-JP" altLang="en-US" sz="2000" dirty="0" smtClean="0"/>
              <a:t>いつでも</a:t>
            </a:r>
            <a:r>
              <a:rPr kumimoji="1" lang="en-US" altLang="ja-JP" sz="2000" dirty="0" smtClean="0"/>
              <a:t>”</a:t>
            </a:r>
            <a:r>
              <a:rPr kumimoji="1" lang="ja-JP" altLang="en-US" sz="2000" dirty="0" err="1" smtClean="0"/>
              <a:t>、</a:t>
            </a:r>
            <a:r>
              <a:rPr kumimoji="1" lang="en-US" altLang="ja-JP" sz="2000" dirty="0" smtClean="0"/>
              <a:t>”</a:t>
            </a:r>
            <a:r>
              <a:rPr kumimoji="1" lang="ja-JP" altLang="en-US" sz="2000" dirty="0" smtClean="0"/>
              <a:t>あらゆるところで</a:t>
            </a:r>
            <a:r>
              <a:rPr kumimoji="1" lang="en-US" altLang="ja-JP" sz="2000" dirty="0" smtClean="0"/>
              <a:t>”</a:t>
            </a:r>
            <a:endParaRPr kumimoji="1" lang="ja-JP" altLang="en-US" sz="2000" dirty="0"/>
          </a:p>
        </p:txBody>
      </p:sp>
      <p:sp>
        <p:nvSpPr>
          <p:cNvPr id="6" name="テキスト ボックス 5"/>
          <p:cNvSpPr txBox="1"/>
          <p:nvPr/>
        </p:nvSpPr>
        <p:spPr>
          <a:xfrm>
            <a:off x="1071538" y="5429264"/>
            <a:ext cx="7100862" cy="707886"/>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ja-JP" sz="2000" dirty="0"/>
              <a:t>「目に見えない」ほど、また「区別がつかない」</a:t>
            </a:r>
            <a:r>
              <a:rPr lang="ja-JP" altLang="ja-JP" sz="2000" dirty="0" err="1"/>
              <a:t>ほど</a:t>
            </a:r>
            <a:r>
              <a:rPr lang="ja-JP" altLang="ja-JP" sz="2000" dirty="0"/>
              <a:t>情報機器が日常に</a:t>
            </a:r>
            <a:r>
              <a:rPr lang="ja-JP" altLang="ja-JP" sz="2000" dirty="0" smtClean="0"/>
              <a:t>織り込まれた</a:t>
            </a:r>
            <a:r>
              <a:rPr lang="ja-JP" altLang="en-US" sz="2000" dirty="0" smtClean="0"/>
              <a:t>情報化</a:t>
            </a:r>
            <a:r>
              <a:rPr lang="ja-JP" altLang="ja-JP" sz="2000" dirty="0" smtClean="0"/>
              <a:t>社会</a:t>
            </a:r>
            <a:r>
              <a:rPr lang="ja-JP" altLang="en-US" sz="2000" dirty="0" smtClean="0"/>
              <a:t>で生活している。</a:t>
            </a:r>
            <a:endParaRPr kumimoji="1" lang="ja-JP" altLang="en-US" sz="2000" dirty="0"/>
          </a:p>
        </p:txBody>
      </p:sp>
      <p:sp>
        <p:nvSpPr>
          <p:cNvPr id="7" name="下矢印 6"/>
          <p:cNvSpPr/>
          <p:nvPr/>
        </p:nvSpPr>
        <p:spPr>
          <a:xfrm>
            <a:off x="3857620" y="4929198"/>
            <a:ext cx="1500198" cy="357190"/>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ネットワーク利用犯罪</a:t>
            </a:r>
            <a:endParaRPr kumimoji="1" lang="ja-JP" altLang="en-US" dirty="0"/>
          </a:p>
        </p:txBody>
      </p:sp>
      <p:sp>
        <p:nvSpPr>
          <p:cNvPr id="4" name="フッター プレースホルダ 3"/>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5" name="スライド番号プレースホルダ 4"/>
          <p:cNvSpPr>
            <a:spLocks noGrp="1"/>
          </p:cNvSpPr>
          <p:nvPr>
            <p:ph type="sldNum" sz="quarter" idx="12"/>
          </p:nvPr>
        </p:nvSpPr>
        <p:spPr/>
        <p:txBody>
          <a:bodyPr/>
          <a:lstStyle/>
          <a:p>
            <a:fld id="{B211093D-99D4-4AB0-851E-D1C2D8D59B7C}" type="slidenum">
              <a:rPr kumimoji="1" lang="ja-JP" altLang="en-US" smtClean="0"/>
              <a:pPr/>
              <a:t>20</a:t>
            </a:fld>
            <a:endParaRPr kumimoji="1" lang="ja-JP" altLang="en-US"/>
          </a:p>
        </p:txBody>
      </p:sp>
      <p:graphicFrame>
        <p:nvGraphicFramePr>
          <p:cNvPr id="6" name="表 5"/>
          <p:cNvGraphicFramePr>
            <a:graphicFrameLocks noGrp="1"/>
          </p:cNvGraphicFramePr>
          <p:nvPr>
            <p:extLst>
              <p:ext uri="{D42A27DB-BD31-4B8C-83A1-F6EECF244321}">
                <p14:modId xmlns:p14="http://schemas.microsoft.com/office/powerpoint/2010/main" val="490798722"/>
              </p:ext>
            </p:extLst>
          </p:nvPr>
        </p:nvGraphicFramePr>
        <p:xfrm>
          <a:off x="323527" y="1412767"/>
          <a:ext cx="8352001" cy="4464000"/>
        </p:xfrm>
        <a:graphic>
          <a:graphicData uri="http://schemas.openxmlformats.org/drawingml/2006/table">
            <a:tbl>
              <a:tblPr>
                <a:tableStyleId>{5C22544A-7EE6-4342-B048-85BDC9FD1C3A}</a:tableStyleId>
              </a:tblPr>
              <a:tblGrid>
                <a:gridCol w="2715401">
                  <a:extLst>
                    <a:ext uri="{9D8B030D-6E8A-4147-A177-3AD203B41FA5}">
                      <a16:colId xmlns:a16="http://schemas.microsoft.com/office/drawing/2014/main" xmlns="" val="6531785"/>
                    </a:ext>
                  </a:extLst>
                </a:gridCol>
                <a:gridCol w="1127320">
                  <a:extLst>
                    <a:ext uri="{9D8B030D-6E8A-4147-A177-3AD203B41FA5}">
                      <a16:colId xmlns:a16="http://schemas.microsoft.com/office/drawing/2014/main" xmlns="" val="66200417"/>
                    </a:ext>
                  </a:extLst>
                </a:gridCol>
                <a:gridCol w="1127320">
                  <a:extLst>
                    <a:ext uri="{9D8B030D-6E8A-4147-A177-3AD203B41FA5}">
                      <a16:colId xmlns:a16="http://schemas.microsoft.com/office/drawing/2014/main" xmlns="" val="537408980"/>
                    </a:ext>
                  </a:extLst>
                </a:gridCol>
                <a:gridCol w="1127320">
                  <a:extLst>
                    <a:ext uri="{9D8B030D-6E8A-4147-A177-3AD203B41FA5}">
                      <a16:colId xmlns:a16="http://schemas.microsoft.com/office/drawing/2014/main" xmlns="" val="1753505842"/>
                    </a:ext>
                  </a:extLst>
                </a:gridCol>
                <a:gridCol w="1127320">
                  <a:extLst>
                    <a:ext uri="{9D8B030D-6E8A-4147-A177-3AD203B41FA5}">
                      <a16:colId xmlns:a16="http://schemas.microsoft.com/office/drawing/2014/main" xmlns="" val="2299708338"/>
                    </a:ext>
                  </a:extLst>
                </a:gridCol>
                <a:gridCol w="1127320">
                  <a:extLst>
                    <a:ext uri="{9D8B030D-6E8A-4147-A177-3AD203B41FA5}">
                      <a16:colId xmlns:a16="http://schemas.microsoft.com/office/drawing/2014/main" xmlns="" val="1617703378"/>
                    </a:ext>
                  </a:extLst>
                </a:gridCol>
              </a:tblGrid>
              <a:tr h="347066">
                <a:tc>
                  <a:txBody>
                    <a:bodyPr/>
                    <a:lstStyle/>
                    <a:p>
                      <a:pPr algn="ctr" fontAlgn="ctr"/>
                      <a:r>
                        <a:rPr lang="ja-JP" altLang="en-US" sz="1800" u="none" strike="noStrike" dirty="0">
                          <a:effectLst/>
                        </a:rPr>
                        <a:t>検挙内容</a:t>
                      </a:r>
                      <a:endParaRPr lang="ja-JP" altLang="en-US"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800" u="none" strike="noStrike" dirty="0">
                          <a:effectLst/>
                        </a:rPr>
                        <a:t>2010</a:t>
                      </a:r>
                      <a:r>
                        <a:rPr lang="ja-JP" altLang="en-US" sz="1800" u="none" strike="noStrike" dirty="0">
                          <a:effectLst/>
                        </a:rPr>
                        <a:t>年</a:t>
                      </a:r>
                      <a:endParaRPr lang="ja-JP" altLang="en-US"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800" u="none" strike="noStrike" dirty="0">
                          <a:effectLst/>
                        </a:rPr>
                        <a:t>2011</a:t>
                      </a:r>
                      <a:r>
                        <a:rPr lang="ja-JP" altLang="en-US" sz="1800" u="none" strike="noStrike" dirty="0">
                          <a:effectLst/>
                        </a:rPr>
                        <a:t>年</a:t>
                      </a:r>
                      <a:endParaRPr lang="ja-JP" altLang="en-US"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800" u="none" strike="noStrike" dirty="0">
                          <a:effectLst/>
                        </a:rPr>
                        <a:t>2012</a:t>
                      </a:r>
                      <a:r>
                        <a:rPr lang="ja-JP" altLang="en-US" sz="1800" u="none" strike="noStrike" dirty="0">
                          <a:effectLst/>
                        </a:rPr>
                        <a:t>年</a:t>
                      </a:r>
                      <a:endParaRPr lang="ja-JP" altLang="en-US"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800" u="none" strike="noStrike" dirty="0">
                          <a:effectLst/>
                        </a:rPr>
                        <a:t>2013</a:t>
                      </a:r>
                      <a:r>
                        <a:rPr lang="ja-JP" altLang="en-US" sz="1800" u="none" strike="noStrike" dirty="0">
                          <a:effectLst/>
                        </a:rPr>
                        <a:t>年</a:t>
                      </a:r>
                      <a:endParaRPr lang="ja-JP" altLang="en-US"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800" u="none" strike="noStrike" dirty="0">
                          <a:effectLst/>
                        </a:rPr>
                        <a:t>2014</a:t>
                      </a:r>
                      <a:r>
                        <a:rPr lang="ja-JP" altLang="en-US" sz="1800" u="none" strike="noStrike" dirty="0">
                          <a:effectLst/>
                        </a:rPr>
                        <a:t>年</a:t>
                      </a:r>
                      <a:endParaRPr lang="ja-JP" altLang="en-US"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701716533"/>
                  </a:ext>
                </a:extLst>
              </a:tr>
              <a:tr h="347066">
                <a:tc>
                  <a:txBody>
                    <a:bodyPr/>
                    <a:lstStyle/>
                    <a:p>
                      <a:pPr algn="l" fontAlgn="ctr"/>
                      <a:r>
                        <a:rPr lang="ja-JP" altLang="en-US" sz="1600" u="none" strike="noStrike" dirty="0">
                          <a:effectLst/>
                        </a:rPr>
                        <a:t>詐欺</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r" fontAlgn="ctr"/>
                      <a:r>
                        <a:rPr lang="en-US" altLang="ja-JP" sz="1800" u="none" strike="noStrike">
                          <a:effectLst/>
                        </a:rPr>
                        <a:t>1566</a:t>
                      </a:r>
                      <a:endPar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r" fontAlgn="ctr"/>
                      <a:r>
                        <a:rPr lang="en-US" altLang="ja-JP" sz="1800" u="none" strike="noStrike">
                          <a:effectLst/>
                        </a:rPr>
                        <a:t>899</a:t>
                      </a:r>
                      <a:endPar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r" fontAlgn="ctr"/>
                      <a:r>
                        <a:rPr lang="en-US" altLang="ja-JP" sz="1800" u="none" strike="noStrike">
                          <a:effectLst/>
                        </a:rPr>
                        <a:t>1357</a:t>
                      </a:r>
                      <a:endPar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r" fontAlgn="ctr"/>
                      <a:r>
                        <a:rPr lang="en-US" altLang="ja-JP" sz="1800" u="none" strike="noStrike">
                          <a:effectLst/>
                        </a:rPr>
                        <a:t>956</a:t>
                      </a:r>
                      <a:endPar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r" fontAlgn="ctr"/>
                      <a:r>
                        <a:rPr lang="en-US" altLang="ja-JP" sz="1800" u="none" strike="noStrike">
                          <a:effectLst/>
                        </a:rPr>
                        <a:t>1133</a:t>
                      </a:r>
                      <a:endPar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xmlns="" val="4098815804"/>
                  </a:ext>
                </a:extLst>
              </a:tr>
              <a:tr h="347066">
                <a:tc>
                  <a:txBody>
                    <a:bodyPr/>
                    <a:lstStyle/>
                    <a:p>
                      <a:pPr algn="l" fontAlgn="ctr"/>
                      <a:r>
                        <a:rPr lang="ja-JP" altLang="en-US" sz="1600" u="none" strike="noStrike" dirty="0">
                          <a:effectLst/>
                        </a:rPr>
                        <a:t>児童買春</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410</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a:effectLst/>
                        </a:rPr>
                        <a:t>444</a:t>
                      </a:r>
                      <a:endPar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a:effectLst/>
                        </a:rPr>
                        <a:t>435</a:t>
                      </a:r>
                      <a:endPar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a:effectLst/>
                        </a:rPr>
                        <a:t>492</a:t>
                      </a:r>
                      <a:endPar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a:effectLst/>
                        </a:rPr>
                        <a:t>493</a:t>
                      </a:r>
                      <a:endPar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extLst>
                  <a:ext uri="{0D108BD9-81ED-4DB2-BD59-A6C34878D82A}">
                    <a16:rowId xmlns:a16="http://schemas.microsoft.com/office/drawing/2014/main" xmlns="" val="4083466374"/>
                  </a:ext>
                </a:extLst>
              </a:tr>
              <a:tr h="347066">
                <a:tc>
                  <a:txBody>
                    <a:bodyPr/>
                    <a:lstStyle/>
                    <a:p>
                      <a:pPr algn="l" fontAlgn="ctr"/>
                      <a:r>
                        <a:rPr lang="ja-JP" altLang="en-US" sz="1600" u="none" strike="noStrike" dirty="0">
                          <a:effectLst/>
                        </a:rPr>
                        <a:t>児童ポルノ</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783</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a:effectLst/>
                        </a:rPr>
                        <a:t>883</a:t>
                      </a:r>
                      <a:endPar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a:effectLst/>
                        </a:rPr>
                        <a:t>1085</a:t>
                      </a:r>
                      <a:endPar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1124</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1248</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extLst>
                  <a:ext uri="{0D108BD9-81ED-4DB2-BD59-A6C34878D82A}">
                    <a16:rowId xmlns:a16="http://schemas.microsoft.com/office/drawing/2014/main" xmlns="" val="1954980675"/>
                  </a:ext>
                </a:extLst>
              </a:tr>
              <a:tr h="496670">
                <a:tc>
                  <a:txBody>
                    <a:bodyPr/>
                    <a:lstStyle/>
                    <a:p>
                      <a:pPr algn="l" fontAlgn="ctr"/>
                      <a:r>
                        <a:rPr lang="zh-TW" altLang="en-US" sz="1600" u="none" strike="noStrike" dirty="0">
                          <a:effectLst/>
                        </a:rPr>
                        <a:t>青少年保護育成条例違反</a:t>
                      </a:r>
                      <a:endParaRPr lang="zh-TW"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481</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434</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520</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690</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a:effectLst/>
                        </a:rPr>
                        <a:t>657</a:t>
                      </a:r>
                      <a:endPar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extLst>
                  <a:ext uri="{0D108BD9-81ED-4DB2-BD59-A6C34878D82A}">
                    <a16:rowId xmlns:a16="http://schemas.microsoft.com/office/drawing/2014/main" xmlns="" val="2853667756"/>
                  </a:ext>
                </a:extLst>
              </a:tr>
              <a:tr h="496670">
                <a:tc>
                  <a:txBody>
                    <a:bodyPr/>
                    <a:lstStyle/>
                    <a:p>
                      <a:pPr algn="l" fontAlgn="ctr"/>
                      <a:r>
                        <a:rPr lang="ja-JP" altLang="en-US" sz="1600" u="none" strike="noStrike" dirty="0">
                          <a:effectLst/>
                        </a:rPr>
                        <a:t>出会い系サイト規制法違反</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412</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464</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363</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339</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279</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extLst>
                  <a:ext uri="{0D108BD9-81ED-4DB2-BD59-A6C34878D82A}">
                    <a16:rowId xmlns:a16="http://schemas.microsoft.com/office/drawing/2014/main" xmlns="" val="1820656497"/>
                  </a:ext>
                </a:extLst>
              </a:tr>
              <a:tr h="347066">
                <a:tc>
                  <a:txBody>
                    <a:bodyPr/>
                    <a:lstStyle/>
                    <a:p>
                      <a:pPr algn="l" fontAlgn="ctr"/>
                      <a:r>
                        <a:rPr lang="ja-JP" altLang="en-US" sz="1600" u="none" strike="noStrike" dirty="0">
                          <a:effectLst/>
                        </a:rPr>
                        <a:t>わいせつ物頒布等</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a:effectLst/>
                        </a:rPr>
                        <a:t>218</a:t>
                      </a:r>
                      <a:endPar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699</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929</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781</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a:effectLst/>
                        </a:rPr>
                        <a:t>840</a:t>
                      </a:r>
                      <a:endPar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extLst>
                  <a:ext uri="{0D108BD9-81ED-4DB2-BD59-A6C34878D82A}">
                    <a16:rowId xmlns:a16="http://schemas.microsoft.com/office/drawing/2014/main" xmlns="" val="1106537896"/>
                  </a:ext>
                </a:extLst>
              </a:tr>
              <a:tr h="347066">
                <a:tc>
                  <a:txBody>
                    <a:bodyPr/>
                    <a:lstStyle/>
                    <a:p>
                      <a:pPr algn="l" fontAlgn="ctr"/>
                      <a:r>
                        <a:rPr lang="ja-JP" altLang="en-US" sz="1600" u="none" strike="noStrike" dirty="0">
                          <a:effectLst/>
                        </a:rPr>
                        <a:t>脅迫</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a:effectLst/>
                        </a:rPr>
                        <a:t>67</a:t>
                      </a:r>
                      <a:endPar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81</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162</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189</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313</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extLst>
                  <a:ext uri="{0D108BD9-81ED-4DB2-BD59-A6C34878D82A}">
                    <a16:rowId xmlns:a16="http://schemas.microsoft.com/office/drawing/2014/main" xmlns="" val="1026602344"/>
                  </a:ext>
                </a:extLst>
              </a:tr>
              <a:tr h="347066">
                <a:tc>
                  <a:txBody>
                    <a:bodyPr/>
                    <a:lstStyle/>
                    <a:p>
                      <a:pPr algn="l" fontAlgn="ctr"/>
                      <a:r>
                        <a:rPr lang="zh-TW" altLang="en-US" sz="1600" u="none" strike="noStrike" dirty="0">
                          <a:effectLst/>
                        </a:rPr>
                        <a:t>著作権法違反</a:t>
                      </a:r>
                      <a:endParaRPr lang="zh-TW"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a:effectLst/>
                        </a:rPr>
                        <a:t>368</a:t>
                      </a:r>
                      <a:endPar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a:effectLst/>
                        </a:rPr>
                        <a:t>409</a:t>
                      </a:r>
                      <a:endPar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472</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731</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824</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extLst>
                  <a:ext uri="{0D108BD9-81ED-4DB2-BD59-A6C34878D82A}">
                    <a16:rowId xmlns:a16="http://schemas.microsoft.com/office/drawing/2014/main" xmlns="" val="371339919"/>
                  </a:ext>
                </a:extLst>
              </a:tr>
              <a:tr h="347066">
                <a:tc>
                  <a:txBody>
                    <a:bodyPr/>
                    <a:lstStyle/>
                    <a:p>
                      <a:pPr algn="l" fontAlgn="ctr"/>
                      <a:r>
                        <a:rPr lang="ja-JP" altLang="en-US" sz="1600" u="none" strike="noStrike" dirty="0">
                          <a:effectLst/>
                        </a:rPr>
                        <a:t>商標法違反</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a:effectLst/>
                        </a:rPr>
                        <a:t>119</a:t>
                      </a:r>
                      <a:endPar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a:effectLst/>
                        </a:rPr>
                        <a:t>212</a:t>
                      </a:r>
                      <a:endParaRPr lang="en-US" altLang="ja-JP" sz="18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184</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197</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tc>
                  <a:txBody>
                    <a:bodyPr/>
                    <a:lstStyle/>
                    <a:p>
                      <a:pPr algn="r" fontAlgn="ctr"/>
                      <a:r>
                        <a:rPr lang="en-US" altLang="ja-JP" sz="1800" u="none" strike="noStrike" dirty="0">
                          <a:effectLst/>
                        </a:rPr>
                        <a:t>308</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noFill/>
                  </a:tcPr>
                </a:tc>
                <a:extLst>
                  <a:ext uri="{0D108BD9-81ED-4DB2-BD59-A6C34878D82A}">
                    <a16:rowId xmlns:a16="http://schemas.microsoft.com/office/drawing/2014/main" xmlns="" val="3088189876"/>
                  </a:ext>
                </a:extLst>
              </a:tr>
              <a:tr h="347066">
                <a:tc>
                  <a:txBody>
                    <a:bodyPr/>
                    <a:lstStyle/>
                    <a:p>
                      <a:pPr algn="l" fontAlgn="ctr"/>
                      <a:r>
                        <a:rPr lang="ja-JP" altLang="en-US" sz="1600" u="none" strike="noStrike" dirty="0">
                          <a:effectLst/>
                        </a:rPr>
                        <a:t>その他</a:t>
                      </a:r>
                      <a:endParaRPr lang="ja-JP" altLang="en-US" sz="16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r" fontAlgn="ctr"/>
                      <a:r>
                        <a:rPr lang="en-US" altLang="ja-JP" sz="1800" u="none" strike="noStrike" dirty="0">
                          <a:effectLst/>
                        </a:rPr>
                        <a:t>775</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r" fontAlgn="ctr"/>
                      <a:r>
                        <a:rPr lang="en-US" altLang="ja-JP" sz="1800" u="none" strike="noStrike" dirty="0">
                          <a:effectLst/>
                        </a:rPr>
                        <a:t>863</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r" fontAlgn="ctr"/>
                      <a:r>
                        <a:rPr lang="en-US" altLang="ja-JP" sz="1800" u="none" strike="noStrike" dirty="0">
                          <a:effectLst/>
                        </a:rPr>
                        <a:t>1106</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r" fontAlgn="ctr"/>
                      <a:r>
                        <a:rPr lang="en-US" altLang="ja-JP" sz="1800" u="none" strike="noStrike" dirty="0">
                          <a:effectLst/>
                        </a:rPr>
                        <a:t>1156</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r" fontAlgn="ctr"/>
                      <a:r>
                        <a:rPr lang="en-US" altLang="ja-JP" sz="1800" u="none" strike="noStrike" dirty="0">
                          <a:effectLst/>
                        </a:rPr>
                        <a:t>1254</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342628629"/>
                  </a:ext>
                </a:extLst>
              </a:tr>
              <a:tr h="347066">
                <a:tc>
                  <a:txBody>
                    <a:bodyPr/>
                    <a:lstStyle/>
                    <a:p>
                      <a:pPr algn="ctr" fontAlgn="ctr"/>
                      <a:r>
                        <a:rPr lang="ja-JP" altLang="en-US" sz="1800" u="none" strike="noStrike" dirty="0">
                          <a:effectLst/>
                        </a:rPr>
                        <a:t>合計</a:t>
                      </a:r>
                      <a:endParaRPr lang="ja-JP" altLang="en-US"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n-US" altLang="ja-JP" sz="1800" u="none" strike="noStrike" dirty="0">
                          <a:effectLst/>
                        </a:rPr>
                        <a:t>5,199</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n-US" altLang="ja-JP" sz="1800" u="none" strike="noStrike" dirty="0">
                          <a:effectLst/>
                        </a:rPr>
                        <a:t>5,388</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n-US" altLang="ja-JP" sz="1800" u="none" strike="noStrike" dirty="0">
                          <a:effectLst/>
                        </a:rPr>
                        <a:t>6,613</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n-US" altLang="ja-JP" sz="1800" u="none" strike="noStrike" dirty="0">
                          <a:effectLst/>
                        </a:rPr>
                        <a:t>6,655</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ctr"/>
                      <a:r>
                        <a:rPr lang="en-US" altLang="ja-JP" sz="1800" u="none" strike="noStrike" dirty="0">
                          <a:effectLst/>
                        </a:rPr>
                        <a:t>7,349</a:t>
                      </a:r>
                      <a:endParaRPr lang="en-US" altLang="ja-JP" sz="18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3933347316"/>
                  </a:ext>
                </a:extLst>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smtClean="0"/>
              <a:t>１．５　メディアリテラシー</a:t>
            </a:r>
            <a:endParaRPr kumimoji="1" lang="ja-JP" altLang="en-US" dirty="0"/>
          </a:p>
        </p:txBody>
      </p:sp>
      <p:sp>
        <p:nvSpPr>
          <p:cNvPr id="9" name="フッター プレースホルダ 8"/>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a:t>版</a:t>
            </a:r>
            <a:endParaRPr kumimoji="1" lang="ja-JP" altLang="en-US"/>
          </a:p>
        </p:txBody>
      </p:sp>
      <p:sp>
        <p:nvSpPr>
          <p:cNvPr id="10" name="スライド番号プレースホルダ 9"/>
          <p:cNvSpPr>
            <a:spLocks noGrp="1"/>
          </p:cNvSpPr>
          <p:nvPr>
            <p:ph type="sldNum" sz="quarter" idx="12"/>
          </p:nvPr>
        </p:nvSpPr>
        <p:spPr/>
        <p:txBody>
          <a:bodyPr/>
          <a:lstStyle/>
          <a:p>
            <a:fld id="{B211093D-99D4-4AB0-851E-D1C2D8D59B7C}" type="slidenum">
              <a:rPr kumimoji="1" lang="ja-JP" altLang="en-US" smtClean="0"/>
              <a:pPr/>
              <a:t>21</a:t>
            </a:fld>
            <a:endParaRPr kumimoji="1" lang="ja-JP" altLang="en-US"/>
          </a:p>
        </p:txBody>
      </p:sp>
      <p:sp>
        <p:nvSpPr>
          <p:cNvPr id="3" name="テキスト ボックス 2"/>
          <p:cNvSpPr txBox="1"/>
          <p:nvPr/>
        </p:nvSpPr>
        <p:spPr>
          <a:xfrm>
            <a:off x="356964" y="1669665"/>
            <a:ext cx="8429684" cy="1477328"/>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buFont typeface="Arial" pitchFamily="34" charset="0"/>
              <a:buChar char="•"/>
            </a:pPr>
            <a:r>
              <a:rPr lang="ja-JP" altLang="ja-JP" dirty="0" smtClean="0"/>
              <a:t>時間と空間に関係なく起こり、一瞬にして世界中に被害が広まる。</a:t>
            </a:r>
          </a:p>
          <a:p>
            <a:pPr>
              <a:buFont typeface="Arial" pitchFamily="34" charset="0"/>
              <a:buChar char="•"/>
            </a:pPr>
            <a:r>
              <a:rPr lang="ja-JP" altLang="ja-JP" dirty="0" smtClean="0"/>
              <a:t>国境が無いため、法律の適用を逃れることができる。</a:t>
            </a:r>
          </a:p>
          <a:p>
            <a:pPr>
              <a:buFont typeface="Arial" pitchFamily="34" charset="0"/>
              <a:buChar char="•"/>
            </a:pPr>
            <a:r>
              <a:rPr lang="ja-JP" altLang="ja-JP" dirty="0" smtClean="0"/>
              <a:t>年齢・性別に関係なく巻き込まれる。</a:t>
            </a:r>
          </a:p>
          <a:p>
            <a:pPr>
              <a:buFont typeface="Arial" pitchFamily="34" charset="0"/>
              <a:buChar char="•"/>
            </a:pPr>
            <a:r>
              <a:rPr lang="ja-JP" altLang="ja-JP" dirty="0" smtClean="0"/>
              <a:t>ネットワークで身を隠すことにより、軽い気持ちで犯罪を犯す（被害に遭う）。</a:t>
            </a:r>
          </a:p>
          <a:p>
            <a:pPr>
              <a:buFont typeface="Arial" pitchFamily="34" charset="0"/>
              <a:buChar char="•"/>
            </a:pPr>
            <a:r>
              <a:rPr lang="ja-JP" altLang="ja-JP" dirty="0" smtClean="0"/>
              <a:t>被害者と加害者の識別が困難な場合がある。</a:t>
            </a:r>
            <a:endParaRPr kumimoji="1" lang="ja-JP" altLang="en-US" dirty="0"/>
          </a:p>
        </p:txBody>
      </p:sp>
      <p:sp>
        <p:nvSpPr>
          <p:cNvPr id="4" name="テキスト ボックス 3"/>
          <p:cNvSpPr txBox="1"/>
          <p:nvPr/>
        </p:nvSpPr>
        <p:spPr>
          <a:xfrm>
            <a:off x="356964" y="1213954"/>
            <a:ext cx="3206730" cy="40011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kumimoji="1" lang="ja-JP" altLang="en-US" sz="2000" dirty="0" smtClean="0"/>
              <a:t>サイバー犯罪の特徴</a:t>
            </a:r>
            <a:endParaRPr kumimoji="1" lang="ja-JP" altLang="en-US" sz="2000" dirty="0"/>
          </a:p>
        </p:txBody>
      </p:sp>
      <p:sp>
        <p:nvSpPr>
          <p:cNvPr id="5" name="テキスト ボックス 4"/>
          <p:cNvSpPr txBox="1"/>
          <p:nvPr/>
        </p:nvSpPr>
        <p:spPr>
          <a:xfrm>
            <a:off x="358726" y="3225177"/>
            <a:ext cx="2428892" cy="40011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kumimoji="1" lang="ja-JP" altLang="en-US" sz="2000" dirty="0" smtClean="0"/>
              <a:t>ルールとマナー</a:t>
            </a:r>
            <a:endParaRPr kumimoji="1" lang="ja-JP" altLang="en-US" sz="2000" dirty="0"/>
          </a:p>
        </p:txBody>
      </p:sp>
      <p:sp>
        <p:nvSpPr>
          <p:cNvPr id="6" name="テキスト ボックス 5"/>
          <p:cNvSpPr txBox="1"/>
          <p:nvPr/>
        </p:nvSpPr>
        <p:spPr>
          <a:xfrm>
            <a:off x="356964" y="3660096"/>
            <a:ext cx="8429684" cy="1200329"/>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buFont typeface="Wingdings" pitchFamily="2" charset="2"/>
              <a:buChar char="ü"/>
            </a:pPr>
            <a:r>
              <a:rPr lang="ja-JP" altLang="ja-JP" dirty="0" smtClean="0"/>
              <a:t>他人に迷惑をかけないか。名誉毀損などにあたる書き込みをしていないか。</a:t>
            </a:r>
          </a:p>
          <a:p>
            <a:pPr>
              <a:buFont typeface="Wingdings" pitchFamily="2" charset="2"/>
              <a:buChar char="ü"/>
            </a:pPr>
            <a:r>
              <a:rPr lang="ja-JP" altLang="ja-JP" dirty="0" smtClean="0"/>
              <a:t>自分が犯罪に巻き込まれないか。詐欺や個人情報流出などの危険はないか。</a:t>
            </a:r>
            <a:endParaRPr lang="en-US" altLang="ja-JP" dirty="0" smtClean="0"/>
          </a:p>
          <a:p>
            <a:pPr>
              <a:buFont typeface="Wingdings" pitchFamily="2" charset="2"/>
              <a:buChar char="ü"/>
            </a:pPr>
            <a:r>
              <a:rPr lang="ja-JP" altLang="ja-JP" dirty="0" smtClean="0"/>
              <a:t>違法行為に当たらないか。違法サイトを見ていないか。</a:t>
            </a:r>
          </a:p>
          <a:p>
            <a:pPr>
              <a:buFont typeface="Wingdings" pitchFamily="2" charset="2"/>
              <a:buChar char="ü"/>
            </a:pPr>
            <a:r>
              <a:rPr lang="ja-JP" altLang="ja-JP" dirty="0" smtClean="0"/>
              <a:t>ウィルス対策をしているか。コンピュータやシステムが危険にさらされないか。</a:t>
            </a:r>
            <a:endParaRPr kumimoji="1" lang="ja-JP" altLang="en-US" dirty="0"/>
          </a:p>
        </p:txBody>
      </p:sp>
      <p:sp>
        <p:nvSpPr>
          <p:cNvPr id="7" name="テキスト ボックス 6"/>
          <p:cNvSpPr txBox="1"/>
          <p:nvPr/>
        </p:nvSpPr>
        <p:spPr>
          <a:xfrm>
            <a:off x="356964" y="4929197"/>
            <a:ext cx="4935116" cy="40011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kumimoji="1" lang="ja-JP" altLang="en-US" sz="2000" b="1" dirty="0" smtClean="0"/>
              <a:t>メディアリテラシー</a:t>
            </a:r>
            <a:r>
              <a:rPr lang="ja-JP" altLang="ja-JP" sz="2000" dirty="0" smtClean="0"/>
              <a:t>（</a:t>
            </a:r>
            <a:r>
              <a:rPr lang="en-US" altLang="ja-JP" sz="2000" dirty="0" smtClean="0"/>
              <a:t>Media Literacy</a:t>
            </a:r>
            <a:r>
              <a:rPr lang="ja-JP" altLang="ja-JP" sz="2000" dirty="0" smtClean="0"/>
              <a:t>）</a:t>
            </a:r>
            <a:endParaRPr kumimoji="1" lang="ja-JP" altLang="en-US" sz="2000" b="1" dirty="0"/>
          </a:p>
        </p:txBody>
      </p:sp>
      <p:sp>
        <p:nvSpPr>
          <p:cNvPr id="8" name="テキスト ボックス 7"/>
          <p:cNvSpPr txBox="1"/>
          <p:nvPr/>
        </p:nvSpPr>
        <p:spPr>
          <a:xfrm>
            <a:off x="356964" y="5381164"/>
            <a:ext cx="8358440"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buFont typeface="Wingdings" pitchFamily="2" charset="2"/>
              <a:buChar char="u"/>
            </a:pPr>
            <a:r>
              <a:rPr lang="ja-JP" altLang="ja-JP" dirty="0" smtClean="0"/>
              <a:t>情報媒体を正しく使いこなす能力</a:t>
            </a:r>
            <a:endParaRPr lang="en-US" altLang="ja-JP" dirty="0" smtClean="0"/>
          </a:p>
          <a:p>
            <a:pPr>
              <a:buFont typeface="Wingdings" pitchFamily="2" charset="2"/>
              <a:buChar char="u"/>
            </a:pPr>
            <a:r>
              <a:rPr lang="ja-JP" altLang="ja-JP" dirty="0" smtClean="0"/>
              <a:t>自ら信憑性を確かめ、情報を選ぶ能力</a:t>
            </a:r>
            <a:endParaRPr lang="en-US" altLang="ja-JP" dirty="0" smtClean="0"/>
          </a:p>
          <a:p>
            <a:pPr>
              <a:buFont typeface="Wingdings" pitchFamily="2" charset="2"/>
              <a:buChar char="u"/>
            </a:pPr>
            <a:r>
              <a:rPr lang="ja-JP" altLang="ja-JP" dirty="0" smtClean="0"/>
              <a:t>ルールは万全でない</a:t>
            </a:r>
            <a:r>
              <a:rPr lang="ja-JP" altLang="en-US" dirty="0" smtClean="0"/>
              <a:t>ので、</a:t>
            </a:r>
            <a:r>
              <a:rPr lang="ja-JP" altLang="ja-JP" dirty="0" smtClean="0"/>
              <a:t>ユーザ自身が身につけるべき能力</a:t>
            </a:r>
            <a:endParaRPr kumimoji="1" lang="ja-JP"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1.1.1</a:t>
            </a:r>
            <a:r>
              <a:rPr lang="ja-JP" altLang="ja-JP" dirty="0" smtClean="0"/>
              <a:t>　ネットショッピング</a:t>
            </a:r>
            <a:endParaRPr kumimoji="1" lang="ja-JP" altLang="en-US" dirty="0"/>
          </a:p>
        </p:txBody>
      </p:sp>
      <p:sp>
        <p:nvSpPr>
          <p:cNvPr id="10" name="フッター プレースホルダ 9"/>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11" name="スライド番号プレースホルダ 10"/>
          <p:cNvSpPr>
            <a:spLocks noGrp="1"/>
          </p:cNvSpPr>
          <p:nvPr>
            <p:ph type="sldNum" sz="quarter" idx="12"/>
          </p:nvPr>
        </p:nvSpPr>
        <p:spPr/>
        <p:txBody>
          <a:bodyPr/>
          <a:lstStyle/>
          <a:p>
            <a:fld id="{B211093D-99D4-4AB0-851E-D1C2D8D59B7C}" type="slidenum">
              <a:rPr kumimoji="1" lang="ja-JP" altLang="en-US" smtClean="0"/>
              <a:pPr/>
              <a:t>3</a:t>
            </a:fld>
            <a:endParaRPr kumimoji="1" lang="ja-JP" altLang="en-US"/>
          </a:p>
        </p:txBody>
      </p:sp>
      <p:sp>
        <p:nvSpPr>
          <p:cNvPr id="3" name="テキスト ボックス 2"/>
          <p:cNvSpPr txBox="1"/>
          <p:nvPr/>
        </p:nvSpPr>
        <p:spPr>
          <a:xfrm>
            <a:off x="628650" y="1285860"/>
            <a:ext cx="7886700" cy="1138773"/>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a:buFont typeface="Wingdings" pitchFamily="2" charset="2"/>
              <a:buChar char="l"/>
            </a:pPr>
            <a:r>
              <a:rPr lang="ja-JP" altLang="ja-JP" sz="2400" dirty="0"/>
              <a:t>カタログを</a:t>
            </a:r>
            <a:r>
              <a:rPr lang="en-US" altLang="ja-JP" sz="2400" dirty="0"/>
              <a:t>Web</a:t>
            </a:r>
            <a:r>
              <a:rPr lang="ja-JP" altLang="ja-JP" sz="2400" dirty="0"/>
              <a:t>ページに掲載し</a:t>
            </a:r>
            <a:r>
              <a:rPr lang="ja-JP" altLang="ja-JP" sz="2400" dirty="0" smtClean="0"/>
              <a:t>、</a:t>
            </a:r>
            <a:r>
              <a:rPr lang="ja-JP" altLang="en-US" sz="2400" dirty="0"/>
              <a:t>受注</a:t>
            </a:r>
            <a:r>
              <a:rPr lang="ja-JP" altLang="en-US" sz="2400" dirty="0" smtClean="0"/>
              <a:t>を行う。</a:t>
            </a:r>
            <a:endParaRPr lang="en-US" altLang="ja-JP" sz="2400" dirty="0" smtClean="0"/>
          </a:p>
          <a:p>
            <a:pPr>
              <a:buFont typeface="Wingdings" pitchFamily="2" charset="2"/>
              <a:buChar char="l"/>
            </a:pPr>
            <a:r>
              <a:rPr lang="ja-JP" altLang="ja-JP" sz="2400" dirty="0"/>
              <a:t>顧客の情報はデータベースを設置して</a:t>
            </a:r>
            <a:r>
              <a:rPr lang="ja-JP" altLang="ja-JP" sz="2400" dirty="0" smtClean="0"/>
              <a:t>管理</a:t>
            </a:r>
            <a:r>
              <a:rPr lang="ja-JP" altLang="en-US" sz="2400" dirty="0" smtClean="0"/>
              <a:t>する</a:t>
            </a:r>
            <a:r>
              <a:rPr lang="ja-JP" altLang="en-US" dirty="0" smtClean="0"/>
              <a:t>。</a:t>
            </a:r>
            <a:endParaRPr lang="en-US" altLang="ja-JP" dirty="0"/>
          </a:p>
          <a:p>
            <a:pPr lvl="1"/>
            <a:r>
              <a:rPr lang="ja-JP" altLang="en-US" sz="2000" dirty="0" smtClean="0"/>
              <a:t>→</a:t>
            </a:r>
            <a:r>
              <a:rPr lang="ja-JP" altLang="ja-JP" sz="2000" dirty="0" smtClean="0"/>
              <a:t>ショッピングに関する記録（購入商品、購入時期、個数等）</a:t>
            </a:r>
            <a:endParaRPr kumimoji="1" lang="ja-JP" altLang="en-US" sz="2000" dirty="0"/>
          </a:p>
        </p:txBody>
      </p:sp>
      <p:sp>
        <p:nvSpPr>
          <p:cNvPr id="4" name="テキスト ボックス 3"/>
          <p:cNvSpPr txBox="1"/>
          <p:nvPr/>
        </p:nvSpPr>
        <p:spPr>
          <a:xfrm>
            <a:off x="628650" y="3714752"/>
            <a:ext cx="7886700" cy="83099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buFont typeface="Wingdings" pitchFamily="2" charset="2"/>
              <a:buChar char="u"/>
            </a:pPr>
            <a:r>
              <a:rPr lang="ja-JP" altLang="ja-JP" sz="2400" dirty="0"/>
              <a:t>郵送料と比較して通信費が大幅に</a:t>
            </a:r>
            <a:r>
              <a:rPr lang="ja-JP" altLang="ja-JP" sz="2400" dirty="0" smtClean="0"/>
              <a:t>節減</a:t>
            </a:r>
            <a:r>
              <a:rPr lang="ja-JP" altLang="en-US" sz="2400" dirty="0" smtClean="0"/>
              <a:t>される。</a:t>
            </a:r>
            <a:endParaRPr lang="en-US" altLang="ja-JP" sz="2400" dirty="0" smtClean="0"/>
          </a:p>
          <a:p>
            <a:pPr>
              <a:buFont typeface="Wingdings" pitchFamily="2" charset="2"/>
              <a:buChar char="u"/>
            </a:pPr>
            <a:r>
              <a:rPr lang="ja-JP" altLang="ja-JP" sz="2400" dirty="0" smtClean="0"/>
              <a:t>自動</a:t>
            </a:r>
            <a:r>
              <a:rPr lang="ja-JP" altLang="ja-JP" sz="2400" dirty="0"/>
              <a:t>管理できる</a:t>
            </a:r>
            <a:r>
              <a:rPr lang="ja-JP" altLang="ja-JP" sz="2400" dirty="0" smtClean="0"/>
              <a:t>部分</a:t>
            </a:r>
            <a:r>
              <a:rPr lang="ja-JP" altLang="en-US" sz="2400" dirty="0" smtClean="0"/>
              <a:t>が</a:t>
            </a:r>
            <a:r>
              <a:rPr lang="ja-JP" altLang="ja-JP" sz="2400" dirty="0" smtClean="0"/>
              <a:t>多くあ</a:t>
            </a:r>
            <a:r>
              <a:rPr lang="ja-JP" altLang="en-US" sz="2400" dirty="0" smtClean="0"/>
              <a:t>る</a:t>
            </a:r>
            <a:r>
              <a:rPr lang="ja-JP" altLang="ja-JP" sz="2400" dirty="0" smtClean="0"/>
              <a:t>。</a:t>
            </a:r>
            <a:endParaRPr kumimoji="1" lang="ja-JP" altLang="en-US" sz="2400" dirty="0"/>
          </a:p>
        </p:txBody>
      </p:sp>
      <p:sp>
        <p:nvSpPr>
          <p:cNvPr id="6" name="テキスト ボックス 5"/>
          <p:cNvSpPr txBox="1"/>
          <p:nvPr/>
        </p:nvSpPr>
        <p:spPr>
          <a:xfrm>
            <a:off x="1785918" y="2571744"/>
            <a:ext cx="6602506" cy="1077218"/>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ja-JP" altLang="ja-JP" sz="2400" dirty="0" smtClean="0"/>
              <a:t>購買意欲につながるような情報</a:t>
            </a:r>
            <a:r>
              <a:rPr lang="ja-JP" altLang="en-US" sz="2400" dirty="0" smtClean="0"/>
              <a:t>を</a:t>
            </a:r>
            <a:endParaRPr lang="en-US" altLang="ja-JP" sz="2400" dirty="0" smtClean="0"/>
          </a:p>
          <a:p>
            <a:pPr lvl="1">
              <a:buFont typeface="Wingdings" pitchFamily="2" charset="2"/>
              <a:buChar char="ü"/>
            </a:pPr>
            <a:r>
              <a:rPr lang="ja-JP" altLang="en-US" sz="2000" dirty="0"/>
              <a:t>　</a:t>
            </a:r>
            <a:r>
              <a:rPr lang="ja-JP" altLang="ja-JP" sz="2000" dirty="0" smtClean="0"/>
              <a:t>メール</a:t>
            </a:r>
            <a:r>
              <a:rPr lang="ja-JP" altLang="en-US" sz="2000" dirty="0"/>
              <a:t>で</a:t>
            </a:r>
            <a:r>
              <a:rPr lang="ja-JP" altLang="ja-JP" sz="2000" dirty="0" smtClean="0"/>
              <a:t>送信</a:t>
            </a:r>
            <a:r>
              <a:rPr lang="ja-JP" altLang="en-US" sz="2000" dirty="0" smtClean="0"/>
              <a:t>する。</a:t>
            </a:r>
            <a:endParaRPr lang="en-US" altLang="ja-JP" sz="2000" dirty="0" smtClean="0"/>
          </a:p>
          <a:p>
            <a:pPr lvl="1">
              <a:buFont typeface="Wingdings" pitchFamily="2" charset="2"/>
              <a:buChar char="ü"/>
            </a:pPr>
            <a:r>
              <a:rPr lang="ja-JP" altLang="en-US" sz="2000" dirty="0"/>
              <a:t>　</a:t>
            </a:r>
            <a:r>
              <a:rPr lang="en-US" altLang="ja-JP" sz="2000" dirty="0" smtClean="0"/>
              <a:t>Web</a:t>
            </a:r>
            <a:r>
              <a:rPr lang="ja-JP" altLang="ja-JP" sz="2000" dirty="0" smtClean="0"/>
              <a:t>ページにアクセスしたとき表示</a:t>
            </a:r>
            <a:r>
              <a:rPr lang="ja-JP" altLang="en-US" sz="2000" dirty="0" smtClean="0"/>
              <a:t>する。</a:t>
            </a:r>
            <a:endParaRPr lang="ja-JP" altLang="en-US" sz="2000" dirty="0"/>
          </a:p>
        </p:txBody>
      </p:sp>
      <p:sp>
        <p:nvSpPr>
          <p:cNvPr id="7" name="テキスト ボックス 6"/>
          <p:cNvSpPr txBox="1"/>
          <p:nvPr/>
        </p:nvSpPr>
        <p:spPr>
          <a:xfrm>
            <a:off x="3214678" y="4714884"/>
            <a:ext cx="4813706" cy="400110"/>
          </a:xfrm>
          <a:prstGeom prst="rect">
            <a:avLst/>
          </a:prstGeom>
          <a:noFill/>
        </p:spPr>
        <p:txBody>
          <a:bodyPr wrap="square" rtlCol="0">
            <a:spAutoFit/>
          </a:bodyPr>
          <a:lstStyle/>
          <a:p>
            <a:r>
              <a:rPr kumimoji="1" lang="ja-JP" altLang="en-US" sz="2000" dirty="0" smtClean="0"/>
              <a:t>電子商取引では相手の顔が見えない。</a:t>
            </a:r>
            <a:endParaRPr kumimoji="1" lang="ja-JP" altLang="en-US" sz="2000" dirty="0"/>
          </a:p>
        </p:txBody>
      </p:sp>
      <p:sp>
        <p:nvSpPr>
          <p:cNvPr id="8" name="テキスト ボックス 7"/>
          <p:cNvSpPr txBox="1"/>
          <p:nvPr/>
        </p:nvSpPr>
        <p:spPr>
          <a:xfrm>
            <a:off x="628650" y="5357826"/>
            <a:ext cx="7886700" cy="830997"/>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buFont typeface="Wingdings" pitchFamily="2" charset="2"/>
              <a:buChar char="n"/>
            </a:pPr>
            <a:r>
              <a:rPr lang="ja-JP" altLang="en-US" sz="2400" dirty="0" smtClean="0"/>
              <a:t>代金</a:t>
            </a:r>
            <a:r>
              <a:rPr lang="ja-JP" altLang="en-US" sz="2400" dirty="0"/>
              <a:t>をだまし取られるネット</a:t>
            </a:r>
            <a:r>
              <a:rPr lang="ja-JP" altLang="en-US" sz="2400" dirty="0" smtClean="0"/>
              <a:t>詐欺</a:t>
            </a:r>
            <a:endParaRPr lang="en-US" altLang="ja-JP" sz="2400" dirty="0" smtClean="0"/>
          </a:p>
          <a:p>
            <a:pPr>
              <a:buFont typeface="Wingdings" pitchFamily="2" charset="2"/>
              <a:buChar char="n"/>
            </a:pPr>
            <a:r>
              <a:rPr kumimoji="1" lang="ja-JP" altLang="en-US" sz="2400" dirty="0"/>
              <a:t>顧客情報の外部流出</a:t>
            </a:r>
          </a:p>
        </p:txBody>
      </p:sp>
      <p:sp>
        <p:nvSpPr>
          <p:cNvPr id="9" name="下矢印 8"/>
          <p:cNvSpPr/>
          <p:nvPr/>
        </p:nvSpPr>
        <p:spPr>
          <a:xfrm>
            <a:off x="1571604" y="4714884"/>
            <a:ext cx="1143008" cy="571504"/>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1.1.2</a:t>
            </a:r>
            <a:r>
              <a:rPr lang="ja-JP" altLang="ja-JP" dirty="0" smtClean="0"/>
              <a:t>　情報検索</a:t>
            </a:r>
            <a:endParaRPr kumimoji="1" lang="ja-JP" altLang="en-US" dirty="0"/>
          </a:p>
        </p:txBody>
      </p:sp>
      <p:sp>
        <p:nvSpPr>
          <p:cNvPr id="9" name="フッター プレースホルダ 8"/>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10" name="スライド番号プレースホルダ 9"/>
          <p:cNvSpPr>
            <a:spLocks noGrp="1"/>
          </p:cNvSpPr>
          <p:nvPr>
            <p:ph type="sldNum" sz="quarter" idx="12"/>
          </p:nvPr>
        </p:nvSpPr>
        <p:spPr/>
        <p:txBody>
          <a:bodyPr/>
          <a:lstStyle/>
          <a:p>
            <a:fld id="{B211093D-99D4-4AB0-851E-D1C2D8D59B7C}" type="slidenum">
              <a:rPr kumimoji="1" lang="ja-JP" altLang="en-US" smtClean="0"/>
              <a:pPr/>
              <a:t>4</a:t>
            </a:fld>
            <a:endParaRPr kumimoji="1" lang="ja-JP" altLang="en-US"/>
          </a:p>
        </p:txBody>
      </p:sp>
      <p:sp>
        <p:nvSpPr>
          <p:cNvPr id="3" name="テキスト ボックス 2"/>
          <p:cNvSpPr txBox="1"/>
          <p:nvPr/>
        </p:nvSpPr>
        <p:spPr>
          <a:xfrm>
            <a:off x="500034" y="1571612"/>
            <a:ext cx="2728904" cy="76944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kumimoji="1" lang="ja-JP" altLang="en-US" sz="2400" dirty="0" smtClean="0"/>
              <a:t>検索エンジン</a:t>
            </a:r>
            <a:endParaRPr kumimoji="1" lang="en-US" altLang="ja-JP" sz="2400" dirty="0" smtClean="0"/>
          </a:p>
          <a:p>
            <a:r>
              <a:rPr kumimoji="1" lang="ja-JP" altLang="en-US" sz="2000" dirty="0" smtClean="0"/>
              <a:t>（</a:t>
            </a:r>
            <a:r>
              <a:rPr kumimoji="1" lang="en-US" altLang="ja-JP" sz="2000" dirty="0" smtClean="0"/>
              <a:t>Search Engine</a:t>
            </a:r>
            <a:r>
              <a:rPr kumimoji="1" lang="ja-JP" altLang="en-US" sz="2000" dirty="0" smtClean="0"/>
              <a:t>）</a:t>
            </a:r>
            <a:endParaRPr kumimoji="1" lang="ja-JP" altLang="en-US" sz="2000" dirty="0"/>
          </a:p>
        </p:txBody>
      </p:sp>
      <p:sp>
        <p:nvSpPr>
          <p:cNvPr id="4" name="テキスト ボックス 3"/>
          <p:cNvSpPr txBox="1"/>
          <p:nvPr/>
        </p:nvSpPr>
        <p:spPr>
          <a:xfrm>
            <a:off x="4214810" y="1571612"/>
            <a:ext cx="4605662" cy="83099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kumimoji="1" lang="ja-JP" altLang="en-US" sz="2400" dirty="0" smtClean="0"/>
              <a:t>ポータルサイト</a:t>
            </a:r>
            <a:r>
              <a:rPr kumimoji="1" lang="ja-JP" altLang="en-US" sz="2000" dirty="0" smtClean="0"/>
              <a:t>（</a:t>
            </a:r>
            <a:r>
              <a:rPr kumimoji="1" lang="en-US" altLang="ja-JP" sz="2000" dirty="0" smtClean="0"/>
              <a:t>Portal Site</a:t>
            </a:r>
            <a:r>
              <a:rPr kumimoji="1" lang="ja-JP" altLang="en-US" sz="2000" dirty="0" smtClean="0"/>
              <a:t>）</a:t>
            </a:r>
            <a:endParaRPr kumimoji="1" lang="en-US" altLang="ja-JP" sz="2000" dirty="0" smtClean="0"/>
          </a:p>
          <a:p>
            <a:r>
              <a:rPr lang="ja-JP" altLang="en-US" sz="2400" dirty="0" smtClean="0"/>
              <a:t>　→インターネットへの入り口</a:t>
            </a:r>
            <a:endParaRPr kumimoji="1" lang="ja-JP" altLang="en-US" sz="2400" dirty="0"/>
          </a:p>
        </p:txBody>
      </p:sp>
      <p:sp>
        <p:nvSpPr>
          <p:cNvPr id="5" name="等号 4"/>
          <p:cNvSpPr/>
          <p:nvPr/>
        </p:nvSpPr>
        <p:spPr>
          <a:xfrm>
            <a:off x="3357554" y="1857364"/>
            <a:ext cx="857256" cy="285752"/>
          </a:xfrm>
          <a:prstGeom prst="mathEqual">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ボックス 5"/>
          <p:cNvSpPr txBox="1"/>
          <p:nvPr/>
        </p:nvSpPr>
        <p:spPr>
          <a:xfrm>
            <a:off x="500034" y="2643182"/>
            <a:ext cx="8320438" cy="126188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buFont typeface="Wingdings" pitchFamily="2" charset="2"/>
              <a:buChar char="l"/>
            </a:pPr>
            <a:r>
              <a:rPr lang="ja-JP" altLang="ja-JP" sz="2000" dirty="0" smtClean="0"/>
              <a:t>ディレクトリ型</a:t>
            </a:r>
            <a:endParaRPr lang="en-US" altLang="ja-JP" sz="2000" dirty="0" smtClean="0"/>
          </a:p>
          <a:p>
            <a:pPr lvl="1"/>
            <a:r>
              <a:rPr lang="ja-JP" altLang="ja-JP" dirty="0" smtClean="0"/>
              <a:t>カテゴリー別に分類して検索する</a:t>
            </a:r>
            <a:endParaRPr lang="en-US" altLang="ja-JP" dirty="0" smtClean="0"/>
          </a:p>
          <a:p>
            <a:pPr>
              <a:buFont typeface="Wingdings" pitchFamily="2" charset="2"/>
              <a:buChar char="l"/>
            </a:pPr>
            <a:r>
              <a:rPr lang="ja-JP" altLang="ja-JP" sz="2000" dirty="0" smtClean="0"/>
              <a:t>全文検索型</a:t>
            </a:r>
            <a:endParaRPr lang="en-US" altLang="ja-JP" sz="2000" dirty="0" smtClean="0"/>
          </a:p>
          <a:p>
            <a:pPr lvl="1"/>
            <a:r>
              <a:rPr lang="ja-JP" altLang="ja-JP" dirty="0" smtClean="0"/>
              <a:t>データベースに蓄えた</a:t>
            </a:r>
            <a:r>
              <a:rPr lang="en-US" altLang="ja-JP" dirty="0" smtClean="0"/>
              <a:t>Web</a:t>
            </a:r>
            <a:r>
              <a:rPr lang="ja-JP" altLang="ja-JP" dirty="0" smtClean="0"/>
              <a:t>サイト全文の中からキーワードによって検索</a:t>
            </a:r>
            <a:endParaRPr kumimoji="1" lang="ja-JP" altLang="en-US" dirty="0"/>
          </a:p>
        </p:txBody>
      </p:sp>
      <p:sp>
        <p:nvSpPr>
          <p:cNvPr id="7" name="テキスト ボックス 6"/>
          <p:cNvSpPr txBox="1"/>
          <p:nvPr/>
        </p:nvSpPr>
        <p:spPr>
          <a:xfrm>
            <a:off x="1357290" y="4000504"/>
            <a:ext cx="6572296" cy="1231106"/>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ja-JP" altLang="en-US" sz="2000" dirty="0" smtClean="0"/>
              <a:t>■</a:t>
            </a:r>
            <a:r>
              <a:rPr lang="ja-JP" altLang="ja-JP" sz="2000" dirty="0" smtClean="0"/>
              <a:t>検索エンジンへの情報登録</a:t>
            </a:r>
            <a:endParaRPr lang="en-US" altLang="ja-JP" sz="2000" dirty="0" smtClean="0"/>
          </a:p>
          <a:p>
            <a:pPr lvl="1">
              <a:buFont typeface="Wingdings" pitchFamily="2" charset="2"/>
              <a:buChar char="ü"/>
            </a:pPr>
            <a:r>
              <a:rPr lang="ja-JP" altLang="ja-JP" dirty="0" smtClean="0"/>
              <a:t>申請に応じてスタッフにより手作業で行なわれる</a:t>
            </a:r>
            <a:r>
              <a:rPr lang="ja-JP" altLang="en-US" dirty="0" smtClean="0"/>
              <a:t>。</a:t>
            </a:r>
            <a:endParaRPr lang="en-US" altLang="ja-JP" dirty="0" smtClean="0"/>
          </a:p>
          <a:p>
            <a:pPr lvl="1">
              <a:buFont typeface="Wingdings" pitchFamily="2" charset="2"/>
              <a:buChar char="ü"/>
            </a:pPr>
            <a:r>
              <a:rPr lang="ja-JP" altLang="ja-JP" dirty="0" smtClean="0"/>
              <a:t>ロボットと呼ばれるプログラムを使って、</a:t>
            </a:r>
            <a:r>
              <a:rPr lang="en-US" altLang="ja-JP" dirty="0" smtClean="0"/>
              <a:t>Web</a:t>
            </a:r>
            <a:r>
              <a:rPr lang="ja-JP" altLang="ja-JP" dirty="0" smtClean="0"/>
              <a:t>ページの内容やアドレスを収集</a:t>
            </a:r>
            <a:r>
              <a:rPr lang="ja-JP" altLang="en-US" dirty="0" smtClean="0"/>
              <a:t>する。→ロボット型</a:t>
            </a:r>
            <a:endParaRPr kumimoji="1" lang="ja-JP" altLang="en-US" dirty="0"/>
          </a:p>
        </p:txBody>
      </p:sp>
      <p:sp>
        <p:nvSpPr>
          <p:cNvPr id="8" name="テキスト ボックス 7"/>
          <p:cNvSpPr txBox="1"/>
          <p:nvPr/>
        </p:nvSpPr>
        <p:spPr>
          <a:xfrm>
            <a:off x="1357290" y="5286388"/>
            <a:ext cx="6572296" cy="92333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ja-JP" altLang="en-US" dirty="0" smtClean="0"/>
              <a:t>■</a:t>
            </a:r>
            <a:r>
              <a:rPr lang="ja-JP" altLang="ja-JP" dirty="0" smtClean="0"/>
              <a:t>検索エンジン</a:t>
            </a:r>
            <a:r>
              <a:rPr lang="ja-JP" altLang="en-US" dirty="0" smtClean="0"/>
              <a:t>の運営費：</a:t>
            </a:r>
            <a:r>
              <a:rPr lang="ja-JP" altLang="ja-JP" dirty="0" smtClean="0"/>
              <a:t>企業広告の掲載料</a:t>
            </a:r>
            <a:endParaRPr lang="en-US" altLang="ja-JP" dirty="0" smtClean="0"/>
          </a:p>
          <a:p>
            <a:pPr lvl="1">
              <a:buFont typeface="Wingdings" pitchFamily="2" charset="2"/>
              <a:buChar char="ü"/>
            </a:pPr>
            <a:r>
              <a:rPr lang="ja-JP" altLang="ja-JP" dirty="0" smtClean="0"/>
              <a:t>一般のユーザは無料で利用</a:t>
            </a:r>
            <a:r>
              <a:rPr lang="ja-JP" altLang="en-US" dirty="0" smtClean="0"/>
              <a:t>可</a:t>
            </a:r>
            <a:endParaRPr lang="en-US" altLang="ja-JP" dirty="0" smtClean="0"/>
          </a:p>
          <a:p>
            <a:pPr lvl="1">
              <a:buFont typeface="Wingdings" pitchFamily="2" charset="2"/>
              <a:buChar char="ü"/>
            </a:pPr>
            <a:r>
              <a:rPr lang="ja-JP" altLang="ja-JP" dirty="0" smtClean="0"/>
              <a:t>企業の広報手段</a:t>
            </a:r>
            <a:endParaRPr kumimoji="1" lang="ja-JP"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t>1.1.3</a:t>
            </a:r>
            <a:r>
              <a:rPr lang="ja-JP" altLang="ja-JP" dirty="0" smtClean="0"/>
              <a:t>　</a:t>
            </a:r>
            <a:r>
              <a:rPr lang="ja-JP" altLang="ja-JP" sz="2800" dirty="0" smtClean="0"/>
              <a:t>ネットワーク・コミュニケーション</a:t>
            </a:r>
            <a:endParaRPr kumimoji="1" lang="ja-JP" altLang="en-US" sz="2800" dirty="0"/>
          </a:p>
        </p:txBody>
      </p:sp>
      <p:sp>
        <p:nvSpPr>
          <p:cNvPr id="11" name="フッター プレースホルダ 10"/>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12" name="スライド番号プレースホルダ 11"/>
          <p:cNvSpPr>
            <a:spLocks noGrp="1"/>
          </p:cNvSpPr>
          <p:nvPr>
            <p:ph type="sldNum" sz="quarter" idx="12"/>
          </p:nvPr>
        </p:nvSpPr>
        <p:spPr/>
        <p:txBody>
          <a:bodyPr/>
          <a:lstStyle/>
          <a:p>
            <a:fld id="{B211093D-99D4-4AB0-851E-D1C2D8D59B7C}" type="slidenum">
              <a:rPr kumimoji="1" lang="ja-JP" altLang="en-US" smtClean="0"/>
              <a:pPr/>
              <a:t>5</a:t>
            </a:fld>
            <a:endParaRPr kumimoji="1" lang="ja-JP" altLang="en-US"/>
          </a:p>
        </p:txBody>
      </p:sp>
      <p:sp>
        <p:nvSpPr>
          <p:cNvPr id="3" name="テキスト ボックス 2"/>
          <p:cNvSpPr txBox="1"/>
          <p:nvPr/>
        </p:nvSpPr>
        <p:spPr>
          <a:xfrm>
            <a:off x="285720" y="1357298"/>
            <a:ext cx="5222384"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ja-JP" sz="2400" dirty="0" smtClean="0"/>
              <a:t>Web</a:t>
            </a:r>
            <a:r>
              <a:rPr lang="ja-JP" altLang="ja-JP" sz="2400" dirty="0" smtClean="0"/>
              <a:t>メール</a:t>
            </a:r>
            <a:r>
              <a:rPr lang="en-US" altLang="ja-JP" sz="2400" dirty="0" smtClean="0"/>
              <a:t> (Webmail)</a:t>
            </a:r>
            <a:endParaRPr kumimoji="1" lang="ja-JP" altLang="en-US" sz="2400" dirty="0"/>
          </a:p>
        </p:txBody>
      </p:sp>
      <p:sp>
        <p:nvSpPr>
          <p:cNvPr id="4" name="テキスト ボックス 3"/>
          <p:cNvSpPr txBox="1"/>
          <p:nvPr/>
        </p:nvSpPr>
        <p:spPr>
          <a:xfrm>
            <a:off x="285720" y="2357430"/>
            <a:ext cx="5222384"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ja-JP" sz="2400" dirty="0" smtClean="0"/>
              <a:t>Web</a:t>
            </a:r>
            <a:r>
              <a:rPr lang="ja-JP" altLang="ja-JP" sz="2400" dirty="0" smtClean="0"/>
              <a:t>ページの掲載</a:t>
            </a:r>
            <a:endParaRPr kumimoji="1" lang="ja-JP" altLang="en-US" sz="2400" dirty="0"/>
          </a:p>
        </p:txBody>
      </p:sp>
      <p:sp>
        <p:nvSpPr>
          <p:cNvPr id="5" name="テキスト ボックス 4"/>
          <p:cNvSpPr txBox="1"/>
          <p:nvPr/>
        </p:nvSpPr>
        <p:spPr>
          <a:xfrm>
            <a:off x="285720" y="3609766"/>
            <a:ext cx="5222384"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ja-JP" altLang="en-US" sz="2400" dirty="0" smtClean="0"/>
              <a:t>コミュニティ型サイト（</a:t>
            </a:r>
            <a:r>
              <a:rPr lang="en-US" altLang="ja-JP" sz="2400" dirty="0" smtClean="0"/>
              <a:t>SNS</a:t>
            </a:r>
            <a:r>
              <a:rPr lang="ja-JP" altLang="en-US" sz="2400" dirty="0" smtClean="0"/>
              <a:t>）</a:t>
            </a:r>
            <a:endParaRPr kumimoji="1" lang="ja-JP" altLang="en-US" sz="2400" dirty="0"/>
          </a:p>
        </p:txBody>
      </p:sp>
      <p:sp>
        <p:nvSpPr>
          <p:cNvPr id="6" name="テキスト ボックス 5"/>
          <p:cNvSpPr txBox="1"/>
          <p:nvPr/>
        </p:nvSpPr>
        <p:spPr>
          <a:xfrm>
            <a:off x="285720" y="5519134"/>
            <a:ext cx="5222384"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ja-JP" altLang="ja-JP" sz="2400" dirty="0" smtClean="0"/>
              <a:t>オンラインゲーム</a:t>
            </a:r>
            <a:r>
              <a:rPr lang="en-US" altLang="ja-JP" sz="2400" dirty="0" smtClean="0"/>
              <a:t> (Online Game)</a:t>
            </a:r>
            <a:endParaRPr kumimoji="1" lang="ja-JP" altLang="en-US" sz="2400" dirty="0"/>
          </a:p>
        </p:txBody>
      </p:sp>
      <p:sp>
        <p:nvSpPr>
          <p:cNvPr id="7" name="テキスト ボックス 6"/>
          <p:cNvSpPr txBox="1"/>
          <p:nvPr/>
        </p:nvSpPr>
        <p:spPr>
          <a:xfrm>
            <a:off x="428596" y="1928802"/>
            <a:ext cx="8358246" cy="338554"/>
          </a:xfrm>
          <a:prstGeom prst="rect">
            <a:avLst/>
          </a:prstGeom>
          <a:noFill/>
        </p:spPr>
        <p:txBody>
          <a:bodyPr wrap="square" rtlCol="0">
            <a:spAutoFit/>
          </a:bodyPr>
          <a:lstStyle/>
          <a:p>
            <a:r>
              <a:rPr lang="en-US" altLang="ja-JP" sz="1600" dirty="0" smtClean="0"/>
              <a:t>Web</a:t>
            </a:r>
            <a:r>
              <a:rPr lang="ja-JP" altLang="ja-JP" sz="1600" dirty="0" smtClean="0"/>
              <a:t>ページを閲覧する環境</a:t>
            </a:r>
            <a:r>
              <a:rPr lang="ja-JP" altLang="en-US" sz="1600" dirty="0" smtClean="0"/>
              <a:t>が</a:t>
            </a:r>
            <a:r>
              <a:rPr lang="ja-JP" altLang="ja-JP" sz="1600" dirty="0" smtClean="0"/>
              <a:t>あれば、出先からでも電子メールを送受信</a:t>
            </a:r>
            <a:r>
              <a:rPr lang="ja-JP" altLang="en-US" sz="1600" dirty="0" smtClean="0"/>
              <a:t>可能</a:t>
            </a:r>
            <a:endParaRPr kumimoji="1" lang="ja-JP" altLang="en-US" sz="1600" dirty="0"/>
          </a:p>
        </p:txBody>
      </p:sp>
      <p:sp>
        <p:nvSpPr>
          <p:cNvPr id="8" name="テキスト ボックス 7"/>
          <p:cNvSpPr txBox="1"/>
          <p:nvPr/>
        </p:nvSpPr>
        <p:spPr>
          <a:xfrm>
            <a:off x="428596" y="2928934"/>
            <a:ext cx="8358246" cy="584775"/>
          </a:xfrm>
          <a:prstGeom prst="rect">
            <a:avLst/>
          </a:prstGeom>
          <a:noFill/>
        </p:spPr>
        <p:txBody>
          <a:bodyPr wrap="square" rtlCol="0">
            <a:spAutoFit/>
          </a:bodyPr>
          <a:lstStyle/>
          <a:p>
            <a:pPr>
              <a:buFont typeface="Wingdings" pitchFamily="2" charset="2"/>
              <a:buChar char="u"/>
            </a:pPr>
            <a:r>
              <a:rPr lang="ja-JP" altLang="ja-JP" sz="1600" dirty="0" smtClean="0"/>
              <a:t>ブログ</a:t>
            </a:r>
            <a:r>
              <a:rPr lang="ja-JP" altLang="en-US" sz="1600" dirty="0" smtClean="0"/>
              <a:t>（</a:t>
            </a:r>
            <a:r>
              <a:rPr lang="en-US" altLang="ja-JP" sz="1600" dirty="0" smtClean="0"/>
              <a:t>Blog</a:t>
            </a:r>
            <a:r>
              <a:rPr lang="ja-JP" altLang="en-US" sz="1600" dirty="0" smtClean="0"/>
              <a:t>）</a:t>
            </a:r>
            <a:endParaRPr lang="en-US" altLang="ja-JP" sz="1600" dirty="0" smtClean="0"/>
          </a:p>
          <a:p>
            <a:pPr>
              <a:buFont typeface="Wingdings" pitchFamily="2" charset="2"/>
              <a:buChar char="u"/>
            </a:pPr>
            <a:r>
              <a:rPr lang="ja-JP" altLang="ja-JP" sz="1600" dirty="0" smtClean="0"/>
              <a:t>プロフ</a:t>
            </a:r>
            <a:endParaRPr kumimoji="1" lang="ja-JP" altLang="en-US" sz="1600" dirty="0"/>
          </a:p>
        </p:txBody>
      </p:sp>
      <p:sp>
        <p:nvSpPr>
          <p:cNvPr id="9" name="テキスト ボックス 8"/>
          <p:cNvSpPr txBox="1"/>
          <p:nvPr/>
        </p:nvSpPr>
        <p:spPr>
          <a:xfrm>
            <a:off x="321439" y="4181345"/>
            <a:ext cx="8572560" cy="338554"/>
          </a:xfrm>
          <a:prstGeom prst="rect">
            <a:avLst/>
          </a:prstGeom>
          <a:noFill/>
        </p:spPr>
        <p:txBody>
          <a:bodyPr wrap="square" rtlCol="0">
            <a:spAutoFit/>
          </a:bodyPr>
          <a:lstStyle/>
          <a:p>
            <a:r>
              <a:rPr lang="ja-JP" altLang="ja-JP" sz="1600" dirty="0" smtClean="0"/>
              <a:t>人と人とのコミュニケーションを促進・サポートすることを目的とした会員制の</a:t>
            </a:r>
            <a:r>
              <a:rPr lang="en-US" altLang="ja-JP" sz="1600" dirty="0" smtClean="0"/>
              <a:t>Web</a:t>
            </a:r>
            <a:r>
              <a:rPr lang="ja-JP" altLang="ja-JP" sz="1600" dirty="0" smtClean="0"/>
              <a:t>サイト</a:t>
            </a:r>
            <a:endParaRPr kumimoji="1" lang="ja-JP" altLang="en-US" sz="1600" dirty="0"/>
          </a:p>
        </p:txBody>
      </p:sp>
      <p:sp>
        <p:nvSpPr>
          <p:cNvPr id="10" name="テキスト ボックス 9"/>
          <p:cNvSpPr txBox="1"/>
          <p:nvPr/>
        </p:nvSpPr>
        <p:spPr>
          <a:xfrm>
            <a:off x="339331" y="6025900"/>
            <a:ext cx="6715172" cy="338554"/>
          </a:xfrm>
          <a:prstGeom prst="rect">
            <a:avLst/>
          </a:prstGeom>
          <a:noFill/>
        </p:spPr>
        <p:txBody>
          <a:bodyPr wrap="square" rtlCol="0">
            <a:spAutoFit/>
          </a:bodyPr>
          <a:lstStyle/>
          <a:p>
            <a:r>
              <a:rPr lang="ja-JP" altLang="ja-JP" sz="1600" dirty="0" smtClean="0"/>
              <a:t>同時に複数の人がインターネットを介して行うコンピュータゲーム</a:t>
            </a:r>
            <a:endParaRPr kumimoji="1" lang="ja-JP" altLang="en-US" sz="1600" dirty="0"/>
          </a:p>
        </p:txBody>
      </p:sp>
      <p:sp>
        <p:nvSpPr>
          <p:cNvPr id="13" name="テキスト ボックス 12"/>
          <p:cNvSpPr txBox="1"/>
          <p:nvPr/>
        </p:nvSpPr>
        <p:spPr>
          <a:xfrm>
            <a:off x="285720" y="4519131"/>
            <a:ext cx="5222384"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ja-JP" altLang="en-US" sz="2400" dirty="0" smtClean="0"/>
              <a:t>対話アプリ</a:t>
            </a:r>
            <a:endParaRPr kumimoji="1" lang="ja-JP" altLang="en-US" sz="2400" dirty="0"/>
          </a:p>
        </p:txBody>
      </p:sp>
      <p:sp>
        <p:nvSpPr>
          <p:cNvPr id="14" name="テキスト ボックス 13"/>
          <p:cNvSpPr txBox="1"/>
          <p:nvPr/>
        </p:nvSpPr>
        <p:spPr>
          <a:xfrm>
            <a:off x="321439" y="5080688"/>
            <a:ext cx="4970641" cy="338554"/>
          </a:xfrm>
          <a:prstGeom prst="rect">
            <a:avLst/>
          </a:prstGeom>
          <a:noFill/>
        </p:spPr>
        <p:txBody>
          <a:bodyPr wrap="square" rtlCol="0">
            <a:spAutoFit/>
          </a:bodyPr>
          <a:lstStyle/>
          <a:p>
            <a:r>
              <a:rPr lang="ja-JP" altLang="en-US" sz="1600" dirty="0" smtClean="0"/>
              <a:t>無料で通話やメッセージのやりとりができるアプリ</a:t>
            </a:r>
            <a:endParaRPr kumimoji="1" lang="ja-JP" altLang="en-US" sz="1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1.1.4</a:t>
            </a:r>
            <a:r>
              <a:rPr kumimoji="1" lang="ja-JP" altLang="en-US" dirty="0" smtClean="0"/>
              <a:t>　スマートフォンとタブレット端末</a:t>
            </a:r>
            <a:endParaRPr kumimoji="1" lang="ja-JP" altLang="en-US" dirty="0"/>
          </a:p>
        </p:txBody>
      </p:sp>
      <p:sp>
        <p:nvSpPr>
          <p:cNvPr id="3" name="フッター プレースホルダー 2"/>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4" name="スライド番号プレースホルダー 3"/>
          <p:cNvSpPr>
            <a:spLocks noGrp="1"/>
          </p:cNvSpPr>
          <p:nvPr>
            <p:ph type="sldNum" sz="quarter" idx="12"/>
          </p:nvPr>
        </p:nvSpPr>
        <p:spPr/>
        <p:txBody>
          <a:bodyPr/>
          <a:lstStyle/>
          <a:p>
            <a:fld id="{B211093D-99D4-4AB0-851E-D1C2D8D59B7C}" type="slidenum">
              <a:rPr kumimoji="1" lang="ja-JP" altLang="en-US" smtClean="0"/>
              <a:pPr/>
              <a:t>6</a:t>
            </a:fld>
            <a:endParaRPr kumimoji="1" lang="ja-JP" altLang="en-US"/>
          </a:p>
        </p:txBody>
      </p:sp>
      <p:sp>
        <p:nvSpPr>
          <p:cNvPr id="5" name="テキスト ボックス 4"/>
          <p:cNvSpPr txBox="1"/>
          <p:nvPr/>
        </p:nvSpPr>
        <p:spPr>
          <a:xfrm>
            <a:off x="1979712" y="1988840"/>
            <a:ext cx="5184576" cy="369332"/>
          </a:xfrm>
          <a:prstGeom prst="rect">
            <a:avLst/>
          </a:prstGeom>
          <a:noFill/>
        </p:spPr>
        <p:txBody>
          <a:bodyPr wrap="square" rtlCol="0">
            <a:spAutoFit/>
          </a:bodyPr>
          <a:lstStyle/>
          <a:p>
            <a:r>
              <a:rPr kumimoji="1" lang="ja-JP" altLang="en-US" dirty="0" smtClean="0"/>
              <a:t>スマートフォン：小型化されたパソコン</a:t>
            </a:r>
            <a:endParaRPr kumimoji="1" lang="ja-JP" altLang="en-US" dirty="0"/>
          </a:p>
        </p:txBody>
      </p:sp>
      <p:sp>
        <p:nvSpPr>
          <p:cNvPr id="6" name="テキスト ボックス 5"/>
          <p:cNvSpPr txBox="1"/>
          <p:nvPr/>
        </p:nvSpPr>
        <p:spPr>
          <a:xfrm>
            <a:off x="1979712" y="2656323"/>
            <a:ext cx="6192688" cy="369332"/>
          </a:xfrm>
          <a:prstGeom prst="rect">
            <a:avLst/>
          </a:prstGeom>
          <a:noFill/>
        </p:spPr>
        <p:txBody>
          <a:bodyPr wrap="square" rtlCol="0">
            <a:spAutoFit/>
          </a:bodyPr>
          <a:lstStyle/>
          <a:p>
            <a:r>
              <a:rPr kumimoji="1" lang="ja-JP" altLang="en-US" dirty="0" smtClean="0"/>
              <a:t>タブレット端末：パソコンとスマートフォンの中間的存在</a:t>
            </a:r>
            <a:endParaRPr kumimoji="1" lang="ja-JP" altLang="en-US" dirty="0"/>
          </a:p>
        </p:txBody>
      </p:sp>
      <p:sp>
        <p:nvSpPr>
          <p:cNvPr id="7" name="左大かっこ 6"/>
          <p:cNvSpPr/>
          <p:nvPr/>
        </p:nvSpPr>
        <p:spPr>
          <a:xfrm>
            <a:off x="1763688" y="1916832"/>
            <a:ext cx="216024" cy="1108823"/>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8" name="テキスト ボックス 7"/>
          <p:cNvSpPr txBox="1"/>
          <p:nvPr/>
        </p:nvSpPr>
        <p:spPr>
          <a:xfrm>
            <a:off x="632506" y="2187352"/>
            <a:ext cx="1059174" cy="64633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r>
              <a:rPr kumimoji="1" lang="ja-JP" altLang="en-US" dirty="0" smtClean="0"/>
              <a:t>爆発的普及</a:t>
            </a:r>
            <a:endParaRPr kumimoji="1" lang="ja-JP" altLang="en-US" dirty="0"/>
          </a:p>
        </p:txBody>
      </p:sp>
      <p:sp>
        <p:nvSpPr>
          <p:cNvPr id="9" name="テキスト ボックス 8"/>
          <p:cNvSpPr txBox="1"/>
          <p:nvPr/>
        </p:nvSpPr>
        <p:spPr>
          <a:xfrm>
            <a:off x="628650" y="4183170"/>
            <a:ext cx="1063030" cy="36933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kumimoji="1" lang="ja-JP" altLang="en-US" dirty="0" smtClean="0"/>
              <a:t>問題</a:t>
            </a:r>
            <a:endParaRPr kumimoji="1" lang="ja-JP" altLang="en-US" dirty="0"/>
          </a:p>
        </p:txBody>
      </p:sp>
      <p:sp>
        <p:nvSpPr>
          <p:cNvPr id="10" name="テキスト ボックス 9"/>
          <p:cNvSpPr txBox="1"/>
          <p:nvPr/>
        </p:nvSpPr>
        <p:spPr>
          <a:xfrm>
            <a:off x="1979712" y="4044671"/>
            <a:ext cx="5616624"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ja-JP" altLang="en-US" dirty="0" smtClean="0"/>
              <a:t>歩きスマホ</a:t>
            </a:r>
            <a:endParaRPr kumimoji="1" lang="en-US" altLang="ja-JP" dirty="0" smtClean="0"/>
          </a:p>
          <a:p>
            <a:r>
              <a:rPr kumimoji="1" lang="ja-JP" altLang="en-US" dirty="0" smtClean="0"/>
              <a:t>個人情報の抜き取り（</a:t>
            </a:r>
            <a:r>
              <a:rPr kumimoji="1" lang="en-US" altLang="ja-JP" dirty="0" err="1" smtClean="0"/>
              <a:t>WiFi</a:t>
            </a:r>
            <a:r>
              <a:rPr kumimoji="1" lang="ja-JP" altLang="en-US" dirty="0" smtClean="0"/>
              <a:t>のハニーポット）</a:t>
            </a:r>
            <a:endParaRPr kumimoji="1" lang="ja-JP" altLang="en-US" dirty="0"/>
          </a:p>
        </p:txBody>
      </p:sp>
    </p:spTree>
    <p:extLst>
      <p:ext uri="{BB962C8B-B14F-4D97-AF65-F5344CB8AC3E}">
        <p14:creationId xmlns:p14="http://schemas.microsoft.com/office/powerpoint/2010/main" val="40891672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ja-JP" dirty="0" smtClean="0"/>
              <a:t>１．２　電子化される情報</a:t>
            </a:r>
            <a:endParaRPr kumimoji="1" lang="ja-JP" altLang="en-US" dirty="0"/>
          </a:p>
        </p:txBody>
      </p:sp>
      <p:sp>
        <p:nvSpPr>
          <p:cNvPr id="8" name="フッター プレースホルダ 7"/>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9" name="スライド番号プレースホルダ 8"/>
          <p:cNvSpPr>
            <a:spLocks noGrp="1"/>
          </p:cNvSpPr>
          <p:nvPr>
            <p:ph type="sldNum" sz="quarter" idx="12"/>
          </p:nvPr>
        </p:nvSpPr>
        <p:spPr/>
        <p:txBody>
          <a:bodyPr/>
          <a:lstStyle/>
          <a:p>
            <a:fld id="{B211093D-99D4-4AB0-851E-D1C2D8D59B7C}" type="slidenum">
              <a:rPr kumimoji="1" lang="ja-JP" altLang="en-US" smtClean="0"/>
              <a:pPr/>
              <a:t>7</a:t>
            </a:fld>
            <a:endParaRPr kumimoji="1" lang="ja-JP" altLang="en-US"/>
          </a:p>
        </p:txBody>
      </p:sp>
      <p:sp>
        <p:nvSpPr>
          <p:cNvPr id="3" name="テキスト ボックス 2"/>
          <p:cNvSpPr txBox="1"/>
          <p:nvPr/>
        </p:nvSpPr>
        <p:spPr>
          <a:xfrm>
            <a:off x="357158" y="1357298"/>
            <a:ext cx="7599218" cy="76944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ja-JP" altLang="en-US" sz="2400" dirty="0" smtClean="0"/>
              <a:t>情報の</a:t>
            </a:r>
            <a:r>
              <a:rPr lang="ja-JP" altLang="ja-JP" sz="2400" dirty="0" smtClean="0"/>
              <a:t>デジタル化</a:t>
            </a:r>
            <a:endParaRPr lang="en-US" altLang="ja-JP" sz="2400" dirty="0" smtClean="0"/>
          </a:p>
          <a:p>
            <a:r>
              <a:rPr lang="ja-JP" altLang="en-US" sz="2000" dirty="0" smtClean="0"/>
              <a:t>　→</a:t>
            </a:r>
            <a:r>
              <a:rPr lang="en-US" altLang="ja-JP" sz="2000" dirty="0" smtClean="0"/>
              <a:t>"0"</a:t>
            </a:r>
            <a:r>
              <a:rPr lang="ja-JP" altLang="ja-JP" sz="2000" dirty="0" smtClean="0"/>
              <a:t>と</a:t>
            </a:r>
            <a:r>
              <a:rPr lang="en-US" altLang="ja-JP" sz="2000" dirty="0" smtClean="0"/>
              <a:t>"1"</a:t>
            </a:r>
            <a:r>
              <a:rPr lang="ja-JP" altLang="ja-JP" sz="2000" dirty="0" smtClean="0"/>
              <a:t>の</a:t>
            </a:r>
            <a:r>
              <a:rPr lang="en-US" altLang="ja-JP" sz="2000" dirty="0" smtClean="0"/>
              <a:t>2</a:t>
            </a:r>
            <a:r>
              <a:rPr lang="ja-JP" altLang="ja-JP" sz="2000" dirty="0" err="1" smtClean="0"/>
              <a:t>つの</a:t>
            </a:r>
            <a:r>
              <a:rPr lang="ja-JP" altLang="ja-JP" sz="2000" dirty="0" smtClean="0"/>
              <a:t>値を組み合わせて表されるデータに変換</a:t>
            </a:r>
            <a:endParaRPr kumimoji="1" lang="ja-JP" altLang="en-US" sz="2000" dirty="0"/>
          </a:p>
        </p:txBody>
      </p:sp>
      <p:sp>
        <p:nvSpPr>
          <p:cNvPr id="4" name="テキスト ボックス 3"/>
          <p:cNvSpPr txBox="1"/>
          <p:nvPr/>
        </p:nvSpPr>
        <p:spPr>
          <a:xfrm>
            <a:off x="642910" y="2214554"/>
            <a:ext cx="7215238" cy="646331"/>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ja-JP" altLang="en-US" dirty="0" smtClean="0"/>
              <a:t>メディア：</a:t>
            </a:r>
            <a:r>
              <a:rPr lang="en-US" altLang="ja-JP" dirty="0" smtClean="0"/>
              <a:t>CD</a:t>
            </a:r>
            <a:r>
              <a:rPr lang="ja-JP" altLang="en-US" dirty="0" err="1" smtClean="0"/>
              <a:t>、</a:t>
            </a:r>
            <a:r>
              <a:rPr lang="en-US" altLang="ja-JP" dirty="0" smtClean="0"/>
              <a:t>DVD</a:t>
            </a:r>
            <a:r>
              <a:rPr lang="ja-JP" altLang="en-US" dirty="0" err="1" smtClean="0"/>
              <a:t>、</a:t>
            </a:r>
            <a:r>
              <a:rPr lang="en-US" altLang="ja-JP" dirty="0" smtClean="0"/>
              <a:t>USB</a:t>
            </a:r>
            <a:r>
              <a:rPr lang="ja-JP" altLang="en-US" dirty="0" smtClean="0"/>
              <a:t>メモリなど</a:t>
            </a:r>
            <a:endParaRPr lang="en-US" altLang="ja-JP" dirty="0" smtClean="0"/>
          </a:p>
          <a:p>
            <a:r>
              <a:rPr kumimoji="1" lang="ja-JP" altLang="en-US" dirty="0" smtClean="0"/>
              <a:t>　→デジタル化された情報を持ち運ぶための媒体</a:t>
            </a:r>
            <a:endParaRPr kumimoji="1" lang="ja-JP" altLang="en-US" dirty="0"/>
          </a:p>
        </p:txBody>
      </p:sp>
      <p:sp>
        <p:nvSpPr>
          <p:cNvPr id="5" name="テキスト ボックス 4"/>
          <p:cNvSpPr txBox="1"/>
          <p:nvPr/>
        </p:nvSpPr>
        <p:spPr>
          <a:xfrm>
            <a:off x="357158" y="3143248"/>
            <a:ext cx="7599218" cy="46166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ja-JP" altLang="en-US" sz="2400" dirty="0" smtClean="0"/>
              <a:t>デジタル化され、活用されている情報</a:t>
            </a:r>
            <a:endParaRPr kumimoji="1" lang="ja-JP" altLang="en-US" sz="2400" dirty="0"/>
          </a:p>
        </p:txBody>
      </p:sp>
      <p:sp>
        <p:nvSpPr>
          <p:cNvPr id="6" name="テキスト ボックス 5"/>
          <p:cNvSpPr txBox="1"/>
          <p:nvPr/>
        </p:nvSpPr>
        <p:spPr>
          <a:xfrm>
            <a:off x="642910" y="3714752"/>
            <a:ext cx="7215238" cy="2554545"/>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buFont typeface="Wingdings" pitchFamily="2" charset="2"/>
              <a:buChar char="l"/>
            </a:pPr>
            <a:r>
              <a:rPr kumimoji="1" lang="en-US" altLang="ja-JP" sz="1600" dirty="0" smtClean="0"/>
              <a:t>eBook</a:t>
            </a:r>
            <a:r>
              <a:rPr lang="ja-JP" altLang="ja-JP" sz="1600" dirty="0" smtClean="0"/>
              <a:t>（イーブック）</a:t>
            </a:r>
            <a:endParaRPr lang="en-US" altLang="ja-JP" sz="1600" dirty="0" smtClean="0"/>
          </a:p>
          <a:p>
            <a:pPr lvl="1"/>
            <a:r>
              <a:rPr lang="ja-JP" altLang="ja-JP" sz="1600" dirty="0" smtClean="0"/>
              <a:t>コンピュータ、</a:t>
            </a:r>
            <a:r>
              <a:rPr lang="en-US" altLang="ja-JP" sz="1600" dirty="0" smtClean="0"/>
              <a:t>PDA</a:t>
            </a:r>
            <a:r>
              <a:rPr lang="ja-JP" altLang="ja-JP" sz="1600" dirty="0" err="1" smtClean="0"/>
              <a:t>、</a:t>
            </a:r>
            <a:r>
              <a:rPr lang="ja-JP" altLang="ja-JP" sz="1600" dirty="0" smtClean="0"/>
              <a:t>携帯電話などの画面上で読まれる書籍</a:t>
            </a:r>
            <a:endParaRPr kumimoji="1" lang="en-US" altLang="ja-JP" sz="1600" dirty="0" smtClean="0"/>
          </a:p>
          <a:p>
            <a:pPr>
              <a:buFont typeface="Wingdings" pitchFamily="2" charset="2"/>
              <a:buChar char="l"/>
            </a:pPr>
            <a:r>
              <a:rPr lang="ja-JP" altLang="en-US" sz="1600" dirty="0" smtClean="0"/>
              <a:t>電子マネー</a:t>
            </a:r>
            <a:r>
              <a:rPr lang="ja-JP" altLang="ja-JP" sz="1600" dirty="0" smtClean="0"/>
              <a:t>（</a:t>
            </a:r>
            <a:r>
              <a:rPr lang="en-US" altLang="ja-JP" sz="1600" dirty="0" smtClean="0"/>
              <a:t>Electronic Money</a:t>
            </a:r>
            <a:r>
              <a:rPr lang="ja-JP" altLang="ja-JP" sz="1600" dirty="0" smtClean="0"/>
              <a:t>）</a:t>
            </a:r>
            <a:endParaRPr lang="en-US" altLang="ja-JP" sz="1600" dirty="0" smtClean="0"/>
          </a:p>
          <a:p>
            <a:pPr lvl="1"/>
            <a:r>
              <a:rPr lang="ja-JP" altLang="ja-JP" sz="1600" dirty="0" smtClean="0"/>
              <a:t>電子商取引をするためのデジタル化された通貨</a:t>
            </a:r>
            <a:endParaRPr lang="en-US" altLang="ja-JP" sz="1600" dirty="0" smtClean="0"/>
          </a:p>
          <a:p>
            <a:pPr>
              <a:buFont typeface="Wingdings" pitchFamily="2" charset="2"/>
              <a:buChar char="l"/>
            </a:pPr>
            <a:r>
              <a:rPr kumimoji="1" lang="en-US" altLang="ja-JP" sz="1600" dirty="0" smtClean="0"/>
              <a:t>POS</a:t>
            </a:r>
            <a:r>
              <a:rPr lang="ja-JP" altLang="ja-JP" sz="1600" dirty="0" smtClean="0"/>
              <a:t>（</a:t>
            </a:r>
            <a:r>
              <a:rPr lang="en-US" altLang="ja-JP" sz="1600" dirty="0" smtClean="0"/>
              <a:t>Point of Sales</a:t>
            </a:r>
            <a:r>
              <a:rPr lang="ja-JP" altLang="ja-JP" sz="1600" dirty="0" smtClean="0"/>
              <a:t>）</a:t>
            </a:r>
            <a:endParaRPr lang="en-US" altLang="ja-JP" sz="1600" dirty="0" smtClean="0"/>
          </a:p>
          <a:p>
            <a:pPr lvl="1"/>
            <a:r>
              <a:rPr lang="ja-JP" altLang="ja-JP" sz="1600" dirty="0" smtClean="0"/>
              <a:t>商品が売買</a:t>
            </a:r>
            <a:r>
              <a:rPr lang="ja-JP" altLang="en-US" sz="1600" dirty="0" smtClean="0"/>
              <a:t>情報をリアルタイムに集計するシステム</a:t>
            </a:r>
            <a:endParaRPr kumimoji="1" lang="en-US" altLang="ja-JP" sz="1600" dirty="0" smtClean="0"/>
          </a:p>
          <a:p>
            <a:pPr>
              <a:buFont typeface="Wingdings" pitchFamily="2" charset="2"/>
              <a:buChar char="l"/>
            </a:pPr>
            <a:r>
              <a:rPr lang="en-US" altLang="ja-JP" sz="1600" dirty="0" smtClean="0"/>
              <a:t>GPS</a:t>
            </a:r>
            <a:r>
              <a:rPr lang="ja-JP" altLang="ja-JP" sz="1600" dirty="0" smtClean="0"/>
              <a:t>（</a:t>
            </a:r>
            <a:r>
              <a:rPr lang="en-US" altLang="ja-JP" sz="1600" dirty="0" smtClean="0"/>
              <a:t>Global Positioning System</a:t>
            </a:r>
            <a:r>
              <a:rPr lang="ja-JP" altLang="ja-JP" sz="1600" dirty="0" smtClean="0"/>
              <a:t>）</a:t>
            </a:r>
            <a:endParaRPr lang="en-US" altLang="ja-JP" sz="1600" dirty="0" smtClean="0"/>
          </a:p>
          <a:p>
            <a:pPr marL="457200" lvl="2"/>
            <a:r>
              <a:rPr lang="ja-JP" altLang="ja-JP" sz="1600" dirty="0"/>
              <a:t>人工衛星を利用して地球上における位置を割り出す</a:t>
            </a:r>
            <a:r>
              <a:rPr lang="ja-JP" altLang="ja-JP" sz="1600" dirty="0" smtClean="0"/>
              <a:t>システム</a:t>
            </a:r>
            <a:endParaRPr lang="en-US" altLang="ja-JP" sz="1600" dirty="0" smtClean="0"/>
          </a:p>
          <a:p>
            <a:pPr>
              <a:buFont typeface="Wingdings" pitchFamily="2" charset="2"/>
              <a:buChar char="l"/>
            </a:pPr>
            <a:r>
              <a:rPr lang="ja-JP" altLang="en-US" sz="1600" dirty="0" smtClean="0"/>
              <a:t>マイナンバー制度</a:t>
            </a:r>
            <a:endParaRPr lang="en-US" altLang="ja-JP" sz="1600" dirty="0" smtClean="0"/>
          </a:p>
          <a:p>
            <a:pPr lvl="1"/>
            <a:r>
              <a:rPr kumimoji="1" lang="ja-JP" altLang="en-US" sz="1600" dirty="0" smtClean="0"/>
              <a:t>国民の社会保障・税番号制度</a:t>
            </a:r>
            <a:endParaRPr kumimoji="1" lang="ja-JP" altLang="en-US" sz="1600" dirty="0"/>
          </a:p>
        </p:txBody>
      </p:sp>
      <p:pic>
        <p:nvPicPr>
          <p:cNvPr id="1026" name="Picture 2" descr="2"/>
          <p:cNvPicPr>
            <a:picLocks noChangeAspect="1" noChangeArrowheads="1"/>
          </p:cNvPicPr>
          <p:nvPr/>
        </p:nvPicPr>
        <p:blipFill>
          <a:blip r:embed="rId2" cstate="print"/>
          <a:srcRect/>
          <a:stretch>
            <a:fillRect/>
          </a:stretch>
        </p:blipFill>
        <p:spPr bwMode="auto">
          <a:xfrm>
            <a:off x="6804248" y="4430918"/>
            <a:ext cx="1927225" cy="1716087"/>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ja-JP" dirty="0" smtClean="0"/>
              <a:t>１．３　ネットワークの仕組み</a:t>
            </a:r>
            <a:endParaRPr kumimoji="1" lang="ja-JP" altLang="en-US" dirty="0"/>
          </a:p>
        </p:txBody>
      </p:sp>
      <p:sp>
        <p:nvSpPr>
          <p:cNvPr id="8" name="フッター プレースホルダ 7"/>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9" name="スライド番号プレースホルダ 8"/>
          <p:cNvSpPr>
            <a:spLocks noGrp="1"/>
          </p:cNvSpPr>
          <p:nvPr>
            <p:ph type="sldNum" sz="quarter" idx="12"/>
          </p:nvPr>
        </p:nvSpPr>
        <p:spPr/>
        <p:txBody>
          <a:bodyPr/>
          <a:lstStyle/>
          <a:p>
            <a:fld id="{B211093D-99D4-4AB0-851E-D1C2D8D59B7C}" type="slidenum">
              <a:rPr kumimoji="1" lang="ja-JP" altLang="en-US" smtClean="0"/>
              <a:pPr/>
              <a:t>8</a:t>
            </a:fld>
            <a:endParaRPr kumimoji="1" lang="ja-JP" altLang="en-US"/>
          </a:p>
        </p:txBody>
      </p:sp>
      <p:sp>
        <p:nvSpPr>
          <p:cNvPr id="3" name="テキスト ボックス 2"/>
          <p:cNvSpPr txBox="1"/>
          <p:nvPr/>
        </p:nvSpPr>
        <p:spPr>
          <a:xfrm>
            <a:off x="678766" y="1262706"/>
            <a:ext cx="3643338" cy="523220"/>
          </a:xfrm>
          <a:prstGeom prst="rect">
            <a:avLst/>
          </a:prstGeom>
          <a:noFill/>
        </p:spPr>
        <p:txBody>
          <a:bodyPr wrap="square" rtlCol="0">
            <a:spAutoFit/>
          </a:bodyPr>
          <a:lstStyle/>
          <a:p>
            <a:r>
              <a:rPr lang="en-US" altLang="ja-JP" sz="2800" dirty="0" smtClean="0">
                <a:latin typeface="+mj-lt"/>
              </a:rPr>
              <a:t>1.3.1</a:t>
            </a:r>
            <a:r>
              <a:rPr lang="ja-JP" altLang="ja-JP" sz="2800" dirty="0" smtClean="0"/>
              <a:t>　プロバイダ</a:t>
            </a:r>
            <a:endParaRPr lang="ja-JP" altLang="ja-JP" sz="2800" dirty="0"/>
          </a:p>
        </p:txBody>
      </p:sp>
      <p:sp>
        <p:nvSpPr>
          <p:cNvPr id="4" name="テキスト ボックス 3"/>
          <p:cNvSpPr txBox="1"/>
          <p:nvPr/>
        </p:nvSpPr>
        <p:spPr>
          <a:xfrm>
            <a:off x="827584" y="1785926"/>
            <a:ext cx="7848872" cy="769441"/>
          </a:xfrm>
          <a:prstGeom prst="rect">
            <a:avLst/>
          </a:prstGeom>
          <a:noFill/>
        </p:spPr>
        <p:txBody>
          <a:bodyPr wrap="square" rtlCol="0">
            <a:spAutoFit/>
          </a:bodyPr>
          <a:lstStyle/>
          <a:p>
            <a:r>
              <a:rPr lang="ja-JP" altLang="en-US" sz="2400" dirty="0" smtClean="0"/>
              <a:t>●</a:t>
            </a:r>
            <a:r>
              <a:rPr lang="en-US" altLang="ja-JP" sz="2400" dirty="0" smtClean="0"/>
              <a:t>ISP</a:t>
            </a:r>
            <a:r>
              <a:rPr lang="ja-JP" altLang="ja-JP" sz="2400" dirty="0" smtClean="0"/>
              <a:t>（</a:t>
            </a:r>
            <a:r>
              <a:rPr lang="en-US" altLang="ja-JP" sz="2400" dirty="0" smtClean="0"/>
              <a:t>Internet Service Provider</a:t>
            </a:r>
            <a:r>
              <a:rPr lang="ja-JP" altLang="ja-JP" sz="2400" dirty="0" smtClean="0"/>
              <a:t>）</a:t>
            </a:r>
            <a:endParaRPr lang="en-US" altLang="ja-JP" sz="2400" dirty="0" smtClean="0"/>
          </a:p>
          <a:p>
            <a:r>
              <a:rPr lang="ja-JP" altLang="en-US" sz="2000" dirty="0" smtClean="0"/>
              <a:t>　　</a:t>
            </a:r>
            <a:r>
              <a:rPr lang="ja-JP" altLang="ja-JP" dirty="0" smtClean="0"/>
              <a:t>インターネットでさまざまなサービスを提供している運用団体</a:t>
            </a:r>
            <a:endParaRPr kumimoji="1" lang="ja-JP" altLang="en-US" dirty="0"/>
          </a:p>
        </p:txBody>
      </p:sp>
      <p:sp>
        <p:nvSpPr>
          <p:cNvPr id="5" name="テキスト ボックス 4"/>
          <p:cNvSpPr txBox="1"/>
          <p:nvPr/>
        </p:nvSpPr>
        <p:spPr>
          <a:xfrm>
            <a:off x="1214414" y="2643182"/>
            <a:ext cx="7143800" cy="267765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buFont typeface="Arial" pitchFamily="34" charset="0"/>
              <a:buChar char="•"/>
            </a:pPr>
            <a:r>
              <a:rPr lang="en-US" altLang="ja-JP" sz="2400" dirty="0" smtClean="0"/>
              <a:t>ISDN</a:t>
            </a:r>
            <a:r>
              <a:rPr lang="ja-JP" altLang="ja-JP" sz="2400" dirty="0" smtClean="0"/>
              <a:t>（</a:t>
            </a:r>
            <a:r>
              <a:rPr lang="en-US" altLang="ja-JP" sz="2400" dirty="0" smtClean="0"/>
              <a:t>Integrated Services Digital Network</a:t>
            </a:r>
            <a:r>
              <a:rPr lang="ja-JP" altLang="ja-JP" sz="2400" dirty="0" smtClean="0"/>
              <a:t>）</a:t>
            </a:r>
            <a:endParaRPr lang="en-US" altLang="ja-JP" sz="2400" dirty="0" smtClean="0"/>
          </a:p>
          <a:p>
            <a:pPr lvl="1"/>
            <a:r>
              <a:rPr lang="ja-JP" altLang="ja-JP" dirty="0" smtClean="0"/>
              <a:t>統合デジタル通信網</a:t>
            </a:r>
            <a:endParaRPr lang="en-US" altLang="ja-JP" dirty="0" smtClean="0"/>
          </a:p>
          <a:p>
            <a:pPr>
              <a:buFont typeface="Arial" pitchFamily="34" charset="0"/>
              <a:buChar char="•"/>
            </a:pPr>
            <a:r>
              <a:rPr lang="en-US" altLang="ja-JP" sz="2400" dirty="0" smtClean="0"/>
              <a:t>ADSL</a:t>
            </a:r>
            <a:r>
              <a:rPr lang="ja-JP" altLang="ja-JP" sz="2400" dirty="0" smtClean="0"/>
              <a:t>（</a:t>
            </a:r>
            <a:r>
              <a:rPr lang="en-US" altLang="ja-JP" sz="2400" dirty="0" smtClean="0"/>
              <a:t>Asymmetric Digital Subscriber Line</a:t>
            </a:r>
            <a:r>
              <a:rPr lang="ja-JP" altLang="ja-JP" sz="2400" dirty="0" smtClean="0"/>
              <a:t>）</a:t>
            </a:r>
            <a:endParaRPr lang="en-US" altLang="ja-JP" sz="2400" dirty="0" smtClean="0"/>
          </a:p>
          <a:p>
            <a:pPr lvl="1"/>
            <a:r>
              <a:rPr lang="ja-JP" altLang="ja-JP" dirty="0" smtClean="0"/>
              <a:t>非対称デジタル加入線</a:t>
            </a:r>
            <a:endParaRPr lang="en-US" altLang="ja-JP" dirty="0" smtClean="0"/>
          </a:p>
          <a:p>
            <a:pPr>
              <a:buFont typeface="Arial" pitchFamily="34" charset="0"/>
              <a:buChar char="•"/>
            </a:pPr>
            <a:r>
              <a:rPr lang="en-US" altLang="ja-JP" sz="2400" dirty="0" err="1" smtClean="0"/>
              <a:t>CATV</a:t>
            </a:r>
            <a:r>
              <a:rPr lang="ja-JP" altLang="ja-JP" sz="2400" dirty="0" smtClean="0"/>
              <a:t>（</a:t>
            </a:r>
            <a:r>
              <a:rPr lang="en-US" altLang="ja-JP" sz="2400" dirty="0" smtClean="0"/>
              <a:t>Community Antenna </a:t>
            </a:r>
            <a:r>
              <a:rPr lang="en-US" altLang="ja-JP" sz="2400" dirty="0" err="1" smtClean="0"/>
              <a:t>TeleVision</a:t>
            </a:r>
            <a:r>
              <a:rPr lang="ja-JP" altLang="ja-JP" sz="2400" dirty="0" smtClean="0"/>
              <a:t>）</a:t>
            </a:r>
            <a:endParaRPr lang="en-US" altLang="ja-JP" sz="2400" dirty="0" smtClean="0"/>
          </a:p>
          <a:p>
            <a:pPr lvl="1"/>
            <a:r>
              <a:rPr lang="ja-JP" altLang="ja-JP" dirty="0" smtClean="0"/>
              <a:t>ケーブルテレビ</a:t>
            </a:r>
            <a:endParaRPr lang="en-US" altLang="ja-JP" dirty="0" smtClean="0"/>
          </a:p>
          <a:p>
            <a:pPr>
              <a:buFont typeface="Arial" pitchFamily="34" charset="0"/>
              <a:buChar char="•"/>
            </a:pPr>
            <a:r>
              <a:rPr lang="en-US" altLang="ja-JP" sz="2400" dirty="0" err="1" smtClean="0"/>
              <a:t>FTTH</a:t>
            </a:r>
            <a:r>
              <a:rPr lang="ja-JP" altLang="ja-JP" sz="2400" dirty="0" smtClean="0"/>
              <a:t>（</a:t>
            </a:r>
            <a:r>
              <a:rPr lang="en-US" altLang="ja-JP" sz="2400" dirty="0" smtClean="0"/>
              <a:t>Fiber to the Home</a:t>
            </a:r>
            <a:r>
              <a:rPr lang="ja-JP" altLang="ja-JP" sz="2400" dirty="0" smtClean="0"/>
              <a:t>）</a:t>
            </a:r>
            <a:endParaRPr lang="en-US" altLang="ja-JP" sz="2400" dirty="0" smtClean="0"/>
          </a:p>
          <a:p>
            <a:pPr lvl="1"/>
            <a:r>
              <a:rPr lang="ja-JP" altLang="ja-JP" dirty="0" smtClean="0"/>
              <a:t>光ファイバ回線</a:t>
            </a:r>
            <a:endParaRPr kumimoji="1" lang="ja-JP" altLang="en-US" dirty="0"/>
          </a:p>
        </p:txBody>
      </p:sp>
      <p:sp>
        <p:nvSpPr>
          <p:cNvPr id="7" name="テキスト ボックス 6"/>
          <p:cNvSpPr txBox="1"/>
          <p:nvPr/>
        </p:nvSpPr>
        <p:spPr>
          <a:xfrm>
            <a:off x="642910" y="5429264"/>
            <a:ext cx="7715304" cy="923330"/>
          </a:xfrm>
          <a:prstGeom prst="rect">
            <a:avLst/>
          </a:prstGeom>
          <a:noFill/>
        </p:spPr>
        <p:txBody>
          <a:bodyPr wrap="square" rtlCol="0">
            <a:spAutoFit/>
          </a:bodyPr>
          <a:lstStyle/>
          <a:p>
            <a:pPr>
              <a:buFont typeface="Wingdings" pitchFamily="2" charset="2"/>
              <a:buChar char="ü"/>
            </a:pPr>
            <a:r>
              <a:rPr lang="ja-JP" altLang="ja-JP" dirty="0" smtClean="0"/>
              <a:t>回線速度やサービス内容に応じた料金体系</a:t>
            </a:r>
            <a:endParaRPr lang="en-US" altLang="ja-JP" dirty="0" smtClean="0"/>
          </a:p>
          <a:p>
            <a:pPr>
              <a:buFont typeface="Wingdings" pitchFamily="2" charset="2"/>
              <a:buChar char="ü"/>
            </a:pPr>
            <a:r>
              <a:rPr lang="ja-JP" altLang="ja-JP" dirty="0" smtClean="0"/>
              <a:t>ユーザのコンピュータとプロバイダが提供するネットワーク回線の間に、接続方法に応じた信号に変換するための機器が必要</a:t>
            </a:r>
            <a:endParaRPr kumimoji="1" lang="ja-JP"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AutoShape 9"/>
          <p:cNvSpPr>
            <a:spLocks noChangeShapeType="1"/>
          </p:cNvSpPr>
          <p:nvPr/>
        </p:nvSpPr>
        <p:spPr bwMode="auto">
          <a:xfrm flipH="1">
            <a:off x="7000892" y="1500175"/>
            <a:ext cx="642942" cy="714379"/>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ja-JP" altLang="en-US" sz="1100"/>
          </a:p>
        </p:txBody>
      </p:sp>
      <p:sp>
        <p:nvSpPr>
          <p:cNvPr id="2" name="タイトル 1"/>
          <p:cNvSpPr>
            <a:spLocks noGrp="1"/>
          </p:cNvSpPr>
          <p:nvPr>
            <p:ph type="title"/>
          </p:nvPr>
        </p:nvSpPr>
        <p:spPr/>
        <p:txBody>
          <a:bodyPr>
            <a:normAutofit/>
          </a:bodyPr>
          <a:lstStyle/>
          <a:p>
            <a:r>
              <a:rPr lang="en-US" altLang="ja-JP" dirty="0" smtClean="0"/>
              <a:t>1.3.2</a:t>
            </a:r>
            <a:r>
              <a:rPr lang="ja-JP" altLang="ja-JP" dirty="0" smtClean="0"/>
              <a:t>　サーバとクライアント</a:t>
            </a:r>
            <a:endParaRPr kumimoji="1" lang="ja-JP" altLang="en-US" dirty="0"/>
          </a:p>
        </p:txBody>
      </p:sp>
      <p:sp>
        <p:nvSpPr>
          <p:cNvPr id="22" name="フッター プレースホルダ 21"/>
          <p:cNvSpPr>
            <a:spLocks noGrp="1"/>
          </p:cNvSpPr>
          <p:nvPr>
            <p:ph type="ftr" sz="quarter" idx="11"/>
          </p:nvPr>
        </p:nvSpPr>
        <p:spPr/>
        <p:txBody>
          <a:bodyPr/>
          <a:lstStyle/>
          <a:p>
            <a:r>
              <a:rPr kumimoji="1" lang="ja-JP" altLang="en-US" dirty="0" smtClean="0"/>
              <a:t>モバイルネットワーク時代の情報</a:t>
            </a:r>
            <a:r>
              <a:rPr kumimoji="1" lang="ja-JP" altLang="en-US" dirty="0" smtClean="0"/>
              <a:t>倫理</a:t>
            </a:r>
            <a:r>
              <a:rPr lang="ja-JP" altLang="en-US" dirty="0"/>
              <a:t>　第</a:t>
            </a:r>
            <a:r>
              <a:rPr lang="en-US" altLang="ja-JP" dirty="0"/>
              <a:t>2</a:t>
            </a:r>
            <a:r>
              <a:rPr lang="ja-JP" altLang="en-US" dirty="0"/>
              <a:t>版</a:t>
            </a:r>
            <a:endParaRPr kumimoji="1" lang="ja-JP" altLang="en-US" dirty="0"/>
          </a:p>
        </p:txBody>
      </p:sp>
      <p:sp>
        <p:nvSpPr>
          <p:cNvPr id="23" name="スライド番号プレースホルダ 22"/>
          <p:cNvSpPr>
            <a:spLocks noGrp="1"/>
          </p:cNvSpPr>
          <p:nvPr>
            <p:ph type="sldNum" sz="quarter" idx="12"/>
          </p:nvPr>
        </p:nvSpPr>
        <p:spPr/>
        <p:txBody>
          <a:bodyPr/>
          <a:lstStyle/>
          <a:p>
            <a:fld id="{B211093D-99D4-4AB0-851E-D1C2D8D59B7C}" type="slidenum">
              <a:rPr kumimoji="1" lang="ja-JP" altLang="en-US" smtClean="0"/>
              <a:pPr/>
              <a:t>9</a:t>
            </a:fld>
            <a:endParaRPr kumimoji="1" lang="ja-JP" altLang="en-US"/>
          </a:p>
        </p:txBody>
      </p:sp>
      <p:sp>
        <p:nvSpPr>
          <p:cNvPr id="3" name="テキスト ボックス 2"/>
          <p:cNvSpPr txBox="1"/>
          <p:nvPr/>
        </p:nvSpPr>
        <p:spPr>
          <a:xfrm>
            <a:off x="357158" y="1357298"/>
            <a:ext cx="5812122"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buFont typeface="Wingdings" pitchFamily="2" charset="2"/>
              <a:buChar char="l"/>
            </a:pPr>
            <a:r>
              <a:rPr lang="ja-JP" altLang="ja-JP" sz="2000" dirty="0" smtClean="0"/>
              <a:t>サーバ</a:t>
            </a:r>
            <a:r>
              <a:rPr lang="en-US" altLang="ja-JP" sz="2000" dirty="0" smtClean="0"/>
              <a:t>(Server)</a:t>
            </a:r>
          </a:p>
          <a:p>
            <a:pPr lvl="1"/>
            <a:r>
              <a:rPr lang="ja-JP" altLang="ja-JP" sz="1600" dirty="0" smtClean="0"/>
              <a:t>サービスを提供するハードウェアもしくはソフトウェア</a:t>
            </a:r>
            <a:endParaRPr lang="en-US" altLang="ja-JP" sz="1600" dirty="0" smtClean="0"/>
          </a:p>
          <a:p>
            <a:pPr>
              <a:buFont typeface="Wingdings" pitchFamily="2" charset="2"/>
              <a:buChar char="l"/>
            </a:pPr>
            <a:r>
              <a:rPr lang="ja-JP" altLang="ja-JP" sz="2000" dirty="0" smtClean="0"/>
              <a:t>クライアント（</a:t>
            </a:r>
            <a:r>
              <a:rPr lang="en-US" altLang="ja-JP" sz="2000" dirty="0" smtClean="0"/>
              <a:t>Client</a:t>
            </a:r>
            <a:r>
              <a:rPr lang="ja-JP" altLang="ja-JP" sz="2000" dirty="0" smtClean="0"/>
              <a:t>）</a:t>
            </a:r>
            <a:endParaRPr lang="en-US" altLang="ja-JP" sz="2000" dirty="0" smtClean="0"/>
          </a:p>
          <a:p>
            <a:pPr lvl="1"/>
            <a:r>
              <a:rPr lang="ja-JP" altLang="ja-JP" sz="1600" dirty="0" smtClean="0"/>
              <a:t>ユーザ側のコンピュータ</a:t>
            </a:r>
            <a:endParaRPr kumimoji="1" lang="ja-JP" altLang="en-US" sz="1600" dirty="0"/>
          </a:p>
        </p:txBody>
      </p:sp>
      <p:sp>
        <p:nvSpPr>
          <p:cNvPr id="21516"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1515" name="AutoShape 11"/>
          <p:cNvSpPr>
            <a:spLocks noChangeShapeType="1"/>
          </p:cNvSpPr>
          <p:nvPr/>
        </p:nvSpPr>
        <p:spPr bwMode="auto">
          <a:xfrm>
            <a:off x="7358082" y="2468870"/>
            <a:ext cx="655694" cy="45719"/>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ja-JP" altLang="en-US" sz="1100"/>
          </a:p>
        </p:txBody>
      </p:sp>
      <p:sp>
        <p:nvSpPr>
          <p:cNvPr id="21514" name="AutoShape 10"/>
          <p:cNvSpPr>
            <a:spLocks noChangeShapeType="1"/>
          </p:cNvSpPr>
          <p:nvPr/>
        </p:nvSpPr>
        <p:spPr bwMode="auto">
          <a:xfrm>
            <a:off x="7358081" y="2786059"/>
            <a:ext cx="357191" cy="142876"/>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ja-JP" altLang="en-US" sz="1100"/>
          </a:p>
        </p:txBody>
      </p:sp>
      <p:sp>
        <p:nvSpPr>
          <p:cNvPr id="21513" name="AutoShape 9"/>
          <p:cNvSpPr>
            <a:spLocks noChangeShapeType="1"/>
          </p:cNvSpPr>
          <p:nvPr/>
        </p:nvSpPr>
        <p:spPr bwMode="auto">
          <a:xfrm flipH="1">
            <a:off x="7286643" y="1951979"/>
            <a:ext cx="474424" cy="26257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ja-JP" altLang="en-US" sz="1100"/>
          </a:p>
        </p:txBody>
      </p:sp>
      <p:sp>
        <p:nvSpPr>
          <p:cNvPr id="21512" name="AutoShape 8"/>
          <p:cNvSpPr>
            <a:spLocks noChangeArrowheads="1"/>
          </p:cNvSpPr>
          <p:nvPr/>
        </p:nvSpPr>
        <p:spPr bwMode="auto">
          <a:xfrm>
            <a:off x="6561658" y="2230744"/>
            <a:ext cx="904795" cy="571500"/>
          </a:xfrm>
          <a:prstGeom prst="roundRect">
            <a:avLst>
              <a:gd name="adj" fmla="val 16667"/>
            </a:avLst>
          </a:prstGeom>
          <a:solidFill>
            <a:srgbClr val="FFFFFF"/>
          </a:solidFill>
          <a:ln w="28575">
            <a:solidFill>
              <a:srgbClr val="000000"/>
            </a:solidFill>
            <a:round/>
            <a:headEnd/>
            <a:tailEnd/>
          </a:ln>
        </p:spPr>
        <p:txBody>
          <a:bodyPr vert="horz" wrap="square" lIns="74295" tIns="889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1" lang="en-US" altLang="ja-JP" sz="1100"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1" lang="ja-JP" sz="1100"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rPr>
              <a:t>サーバ</a:t>
            </a:r>
            <a:endParaRPr kumimoji="1" lang="ja-JP" sz="11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1511" name="AutoShape 7"/>
          <p:cNvSpPr>
            <a:spLocks noChangeArrowheads="1"/>
          </p:cNvSpPr>
          <p:nvPr/>
        </p:nvSpPr>
        <p:spPr bwMode="auto">
          <a:xfrm>
            <a:off x="7759162" y="1857364"/>
            <a:ext cx="956241" cy="214314"/>
          </a:xfrm>
          <a:prstGeom prst="roundRect">
            <a:avLst>
              <a:gd name="adj" fmla="val 16667"/>
            </a:avLst>
          </a:prstGeom>
          <a:solidFill>
            <a:srgbClr val="FFFFFF"/>
          </a:solidFill>
          <a:ln w="9525">
            <a:solidFill>
              <a:srgbClr val="000000"/>
            </a:solidFill>
            <a:round/>
            <a:headEnd/>
            <a:tailEnd/>
          </a:ln>
        </p:spPr>
        <p:txBody>
          <a:bodyPr vert="horz" wrap="square" lIns="74295" tIns="3600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sz="1100" b="0" i="0" u="none" strike="noStrike" cap="none" normalizeH="0" baseline="0" smtClean="0">
                <a:ln>
                  <a:noFill/>
                </a:ln>
                <a:solidFill>
                  <a:schemeClr val="tx1"/>
                </a:solidFill>
                <a:effectLst/>
                <a:latin typeface="ＭＳ Ｐゴシック" pitchFamily="50" charset="-128"/>
                <a:ea typeface="ＭＳ Ｐゴシック" pitchFamily="50" charset="-128"/>
                <a:cs typeface="Times New Roman" pitchFamily="18" charset="0"/>
              </a:rPr>
              <a:t>クライアント</a:t>
            </a:r>
            <a:endParaRPr kumimoji="1" lang="ja-JP" sz="11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1510" name="AutoShape 6"/>
          <p:cNvSpPr>
            <a:spLocks noChangeArrowheads="1"/>
          </p:cNvSpPr>
          <p:nvPr/>
        </p:nvSpPr>
        <p:spPr bwMode="auto">
          <a:xfrm>
            <a:off x="7985202" y="2406004"/>
            <a:ext cx="944515" cy="237178"/>
          </a:xfrm>
          <a:prstGeom prst="roundRect">
            <a:avLst>
              <a:gd name="adj" fmla="val 16667"/>
            </a:avLst>
          </a:prstGeom>
          <a:solidFill>
            <a:srgbClr val="FFFFFF"/>
          </a:solidFill>
          <a:ln w="9525">
            <a:solidFill>
              <a:srgbClr val="000000"/>
            </a:solidFill>
            <a:round/>
            <a:headEnd/>
            <a:tailEnd/>
          </a:ln>
        </p:spPr>
        <p:txBody>
          <a:bodyPr vert="horz" wrap="square" lIns="74295" tIns="3600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sz="1100"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rPr>
              <a:t>クライアント</a:t>
            </a:r>
            <a:endParaRPr kumimoji="1" lang="ja-JP" sz="11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1509" name="AutoShape 5"/>
          <p:cNvSpPr>
            <a:spLocks noChangeArrowheads="1"/>
          </p:cNvSpPr>
          <p:nvPr/>
        </p:nvSpPr>
        <p:spPr bwMode="auto">
          <a:xfrm>
            <a:off x="6286512" y="1428736"/>
            <a:ext cx="912401" cy="214314"/>
          </a:xfrm>
          <a:prstGeom prst="roundRect">
            <a:avLst>
              <a:gd name="adj" fmla="val 16667"/>
            </a:avLst>
          </a:prstGeom>
          <a:solidFill>
            <a:srgbClr val="FFFFFF"/>
          </a:solidFill>
          <a:ln w="9525">
            <a:solidFill>
              <a:srgbClr val="000000"/>
            </a:solidFill>
            <a:round/>
            <a:headEnd/>
            <a:tailEnd/>
          </a:ln>
        </p:spPr>
        <p:txBody>
          <a:bodyPr vert="horz" wrap="square" lIns="74295" tIns="3600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sz="1100"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rPr>
              <a:t>クライアント</a:t>
            </a:r>
            <a:endParaRPr kumimoji="1" lang="ja-JP" sz="11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1508" name="AutoShape 4"/>
          <p:cNvSpPr>
            <a:spLocks noChangeArrowheads="1"/>
          </p:cNvSpPr>
          <p:nvPr/>
        </p:nvSpPr>
        <p:spPr bwMode="auto">
          <a:xfrm>
            <a:off x="7429520" y="1357298"/>
            <a:ext cx="971478" cy="237178"/>
          </a:xfrm>
          <a:prstGeom prst="roundRect">
            <a:avLst>
              <a:gd name="adj" fmla="val 16667"/>
            </a:avLst>
          </a:prstGeom>
          <a:solidFill>
            <a:srgbClr val="FFFFFF"/>
          </a:solidFill>
          <a:ln w="9525">
            <a:solidFill>
              <a:srgbClr val="000000"/>
            </a:solidFill>
            <a:round/>
            <a:headEnd/>
            <a:tailEnd/>
          </a:ln>
        </p:spPr>
        <p:txBody>
          <a:bodyPr vert="horz" wrap="square" lIns="74295" tIns="3600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sz="1100" b="0" i="0" u="none" strike="noStrike" cap="none" normalizeH="0" baseline="0" smtClean="0">
                <a:ln>
                  <a:noFill/>
                </a:ln>
                <a:solidFill>
                  <a:schemeClr val="tx1"/>
                </a:solidFill>
                <a:effectLst/>
                <a:latin typeface="ＭＳ Ｐゴシック" pitchFamily="50" charset="-128"/>
                <a:ea typeface="ＭＳ Ｐゴシック" pitchFamily="50" charset="-128"/>
                <a:cs typeface="Times New Roman" pitchFamily="18" charset="0"/>
              </a:rPr>
              <a:t>クライアント</a:t>
            </a:r>
            <a:endParaRPr kumimoji="1" lang="ja-JP" sz="11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1506" name="AutoShape 2"/>
          <p:cNvSpPr>
            <a:spLocks noChangeArrowheads="1"/>
          </p:cNvSpPr>
          <p:nvPr/>
        </p:nvSpPr>
        <p:spPr bwMode="auto">
          <a:xfrm>
            <a:off x="7715272" y="2857496"/>
            <a:ext cx="956241" cy="228927"/>
          </a:xfrm>
          <a:prstGeom prst="roundRect">
            <a:avLst>
              <a:gd name="adj" fmla="val 16667"/>
            </a:avLst>
          </a:prstGeom>
          <a:solidFill>
            <a:srgbClr val="FFFFFF"/>
          </a:solidFill>
          <a:ln w="9525">
            <a:solidFill>
              <a:srgbClr val="000000"/>
            </a:solidFill>
            <a:round/>
            <a:headEnd/>
            <a:tailEnd/>
          </a:ln>
        </p:spPr>
        <p:txBody>
          <a:bodyPr vert="horz" wrap="square" lIns="74295" tIns="36000" rIns="74295" bIns="889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sz="1100" b="0" i="0" u="none" strike="noStrike" cap="none" normalizeH="0" baseline="0" dirty="0" smtClean="0">
                <a:ln>
                  <a:noFill/>
                </a:ln>
                <a:solidFill>
                  <a:schemeClr val="tx1"/>
                </a:solidFill>
                <a:effectLst/>
                <a:latin typeface="ＭＳ Ｐゴシック" pitchFamily="50" charset="-128"/>
                <a:ea typeface="ＭＳ Ｐゴシック" pitchFamily="50" charset="-128"/>
                <a:cs typeface="Times New Roman" pitchFamily="18" charset="0"/>
              </a:rPr>
              <a:t>クライアント</a:t>
            </a:r>
            <a:endParaRPr kumimoji="1" lang="ja-JP" sz="11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1524" name="Rectangle 2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ja-JP" sz="1800" b="0" i="0" u="none" strike="noStrike" cap="none" normalizeH="0" baseline="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8" name="AutoShape 9"/>
          <p:cNvSpPr>
            <a:spLocks noChangeShapeType="1"/>
          </p:cNvSpPr>
          <p:nvPr/>
        </p:nvSpPr>
        <p:spPr bwMode="auto">
          <a:xfrm>
            <a:off x="6669421" y="1643051"/>
            <a:ext cx="117157" cy="571504"/>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ja-JP" altLang="en-US" sz="1100"/>
          </a:p>
        </p:txBody>
      </p:sp>
      <p:graphicFrame>
        <p:nvGraphicFramePr>
          <p:cNvPr id="21" name="表 20"/>
          <p:cNvGraphicFramePr>
            <a:graphicFrameLocks noGrp="1"/>
          </p:cNvGraphicFramePr>
          <p:nvPr/>
        </p:nvGraphicFramePr>
        <p:xfrm>
          <a:off x="428596" y="3429000"/>
          <a:ext cx="8001056" cy="2857520"/>
        </p:xfrm>
        <a:graphic>
          <a:graphicData uri="http://schemas.openxmlformats.org/drawingml/2006/table">
            <a:tbl>
              <a:tblPr/>
              <a:tblGrid>
                <a:gridCol w="4578382">
                  <a:extLst>
                    <a:ext uri="{9D8B030D-6E8A-4147-A177-3AD203B41FA5}">
                      <a16:colId xmlns:a16="http://schemas.microsoft.com/office/drawing/2014/main" xmlns="" val="20000"/>
                    </a:ext>
                  </a:extLst>
                </a:gridCol>
                <a:gridCol w="3422674">
                  <a:extLst>
                    <a:ext uri="{9D8B030D-6E8A-4147-A177-3AD203B41FA5}">
                      <a16:colId xmlns:a16="http://schemas.microsoft.com/office/drawing/2014/main" xmlns="" val="20001"/>
                    </a:ext>
                  </a:extLst>
                </a:gridCol>
              </a:tblGrid>
              <a:tr h="357190">
                <a:tc>
                  <a:txBody>
                    <a:bodyPr/>
                    <a:lstStyle/>
                    <a:p>
                      <a:pPr algn="ctr">
                        <a:spcAft>
                          <a:spcPts val="0"/>
                        </a:spcAft>
                      </a:pPr>
                      <a:r>
                        <a:rPr lang="ja-JP" sz="1800" kern="100" dirty="0">
                          <a:latin typeface="Century"/>
                          <a:ea typeface="HGSｺﾞｼｯｸM"/>
                          <a:cs typeface="Times New Roman"/>
                        </a:rPr>
                        <a:t>サーバ名</a:t>
                      </a:r>
                      <a:endParaRPr lang="ja-JP" sz="1800" kern="100" dirty="0">
                        <a:latin typeface="Century"/>
                        <a:ea typeface="ＭＳ 明朝"/>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ja-JP" sz="1800" kern="100" dirty="0">
                          <a:latin typeface="Century"/>
                          <a:ea typeface="HGSｺﾞｼｯｸM"/>
                          <a:cs typeface="Times New Roman"/>
                        </a:rPr>
                        <a:t>サービス・役割</a:t>
                      </a:r>
                      <a:endParaRPr lang="ja-JP" sz="1800" kern="100" dirty="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357190">
                <a:tc>
                  <a:txBody>
                    <a:bodyPr/>
                    <a:lstStyle/>
                    <a:p>
                      <a:pPr algn="just">
                        <a:spcAft>
                          <a:spcPts val="0"/>
                        </a:spcAft>
                      </a:pPr>
                      <a:r>
                        <a:rPr lang="en-US" sz="1800" kern="100" dirty="0">
                          <a:latin typeface="HGSｺﾞｼｯｸM"/>
                          <a:ea typeface="ＭＳ 明朝"/>
                          <a:cs typeface="Times New Roman"/>
                        </a:rPr>
                        <a:t>WWW (World Wide Web)</a:t>
                      </a:r>
                      <a:endParaRPr lang="ja-JP" sz="1800" kern="100" dirty="0">
                        <a:latin typeface="Century"/>
                        <a:ea typeface="ＭＳ 明朝"/>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n-US" sz="1800" kern="100" dirty="0">
                          <a:latin typeface="HGSｺﾞｼｯｸM"/>
                          <a:ea typeface="ＭＳ 明朝"/>
                          <a:cs typeface="Times New Roman"/>
                        </a:rPr>
                        <a:t>WWW</a:t>
                      </a:r>
                      <a:r>
                        <a:rPr lang="ja-JP" sz="1800" kern="100" dirty="0">
                          <a:latin typeface="Century"/>
                          <a:ea typeface="HGSｺﾞｼｯｸM"/>
                          <a:cs typeface="Times New Roman"/>
                        </a:rPr>
                        <a:t>コンテンツ公開</a:t>
                      </a:r>
                      <a:endParaRPr lang="ja-JP" sz="1800" kern="100" dirty="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xmlns="" val="10001"/>
                  </a:ext>
                </a:extLst>
              </a:tr>
              <a:tr h="357190">
                <a:tc>
                  <a:txBody>
                    <a:bodyPr/>
                    <a:lstStyle/>
                    <a:p>
                      <a:pPr algn="just">
                        <a:spcAft>
                          <a:spcPts val="0"/>
                        </a:spcAft>
                      </a:pPr>
                      <a:r>
                        <a:rPr lang="en-US" sz="1800" kern="100" dirty="0">
                          <a:latin typeface="HGSｺﾞｼｯｸM"/>
                          <a:ea typeface="ＭＳ 明朝"/>
                          <a:cs typeface="Times New Roman"/>
                        </a:rPr>
                        <a:t>SMTP (Simple Mail Transfer Protocol)</a:t>
                      </a:r>
                      <a:endParaRPr lang="ja-JP" sz="1800" kern="100" dirty="0">
                        <a:latin typeface="Century"/>
                        <a:ea typeface="ＭＳ 明朝"/>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ja-JP" sz="1800" kern="100">
                          <a:latin typeface="Century"/>
                          <a:ea typeface="HGSｺﾞｼｯｸM"/>
                          <a:cs typeface="Times New Roman"/>
                        </a:rPr>
                        <a:t>メール送受信</a:t>
                      </a:r>
                      <a:endParaRPr lang="ja-JP" sz="1800" kern="10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xmlns="" val="10002"/>
                  </a:ext>
                </a:extLst>
              </a:tr>
              <a:tr h="357190">
                <a:tc>
                  <a:txBody>
                    <a:bodyPr/>
                    <a:lstStyle/>
                    <a:p>
                      <a:pPr algn="just">
                        <a:spcAft>
                          <a:spcPts val="0"/>
                        </a:spcAft>
                      </a:pPr>
                      <a:r>
                        <a:rPr lang="en-US" sz="1800" kern="100" dirty="0" err="1">
                          <a:latin typeface="HGSｺﾞｼｯｸM"/>
                          <a:ea typeface="ＭＳ 明朝"/>
                          <a:cs typeface="Times New Roman"/>
                        </a:rPr>
                        <a:t>POP3</a:t>
                      </a:r>
                      <a:r>
                        <a:rPr lang="en-US" sz="1800" kern="100" dirty="0">
                          <a:latin typeface="HGSｺﾞｼｯｸM"/>
                          <a:ea typeface="ＭＳ 明朝"/>
                          <a:cs typeface="Times New Roman"/>
                        </a:rPr>
                        <a:t> (Post Office Protocol </a:t>
                      </a:r>
                      <a:r>
                        <a:rPr lang="en-US" sz="1800" kern="100" dirty="0" err="1">
                          <a:latin typeface="HGSｺﾞｼｯｸM"/>
                          <a:ea typeface="ＭＳ 明朝"/>
                          <a:cs typeface="Times New Roman"/>
                        </a:rPr>
                        <a:t>ver.3</a:t>
                      </a:r>
                      <a:r>
                        <a:rPr lang="en-US" sz="1800" kern="100" dirty="0">
                          <a:latin typeface="HGSｺﾞｼｯｸM"/>
                          <a:ea typeface="ＭＳ 明朝"/>
                          <a:cs typeface="Times New Roman"/>
                        </a:rPr>
                        <a:t>)</a:t>
                      </a:r>
                      <a:endParaRPr lang="ja-JP" sz="1800" kern="100" dirty="0">
                        <a:latin typeface="Century"/>
                        <a:ea typeface="ＭＳ 明朝"/>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ja-JP" sz="1800" kern="100" dirty="0">
                          <a:latin typeface="Century"/>
                          <a:ea typeface="HGSｺﾞｼｯｸM"/>
                          <a:cs typeface="Times New Roman"/>
                        </a:rPr>
                        <a:t>メール受信</a:t>
                      </a:r>
                      <a:endParaRPr lang="ja-JP" sz="1800" kern="100" dirty="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xmlns="" val="10003"/>
                  </a:ext>
                </a:extLst>
              </a:tr>
              <a:tr h="357190">
                <a:tc>
                  <a:txBody>
                    <a:bodyPr/>
                    <a:lstStyle/>
                    <a:p>
                      <a:pPr algn="just">
                        <a:spcAft>
                          <a:spcPts val="0"/>
                        </a:spcAft>
                      </a:pPr>
                      <a:r>
                        <a:rPr lang="en-US" sz="1800" kern="100">
                          <a:latin typeface="HGSｺﾞｼｯｸM"/>
                          <a:ea typeface="ＭＳ 明朝"/>
                          <a:cs typeface="Times New Roman"/>
                        </a:rPr>
                        <a:t>FTP (File Transfer Protocol)</a:t>
                      </a:r>
                      <a:endParaRPr lang="ja-JP" sz="1800" kern="100">
                        <a:latin typeface="Century"/>
                        <a:ea typeface="ＭＳ 明朝"/>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ja-JP" sz="1800" kern="100" dirty="0">
                          <a:latin typeface="Century"/>
                          <a:ea typeface="HGSｺﾞｼｯｸM"/>
                          <a:cs typeface="Times New Roman"/>
                        </a:rPr>
                        <a:t>ファイル転送</a:t>
                      </a:r>
                      <a:endParaRPr lang="ja-JP" sz="1800" kern="100" dirty="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xmlns="" val="10004"/>
                  </a:ext>
                </a:extLst>
              </a:tr>
              <a:tr h="357190">
                <a:tc>
                  <a:txBody>
                    <a:bodyPr/>
                    <a:lstStyle/>
                    <a:p>
                      <a:pPr algn="just">
                        <a:spcAft>
                          <a:spcPts val="0"/>
                        </a:spcAft>
                      </a:pPr>
                      <a:r>
                        <a:rPr lang="en-US" sz="1800" kern="100">
                          <a:latin typeface="HGSｺﾞｼｯｸM"/>
                          <a:ea typeface="ＭＳ 明朝"/>
                          <a:cs typeface="Times New Roman"/>
                        </a:rPr>
                        <a:t>DNS (Domain Name Sysytem)</a:t>
                      </a:r>
                      <a:endParaRPr lang="ja-JP" sz="1800" kern="100">
                        <a:latin typeface="Century"/>
                        <a:ea typeface="ＭＳ 明朝"/>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en-US" sz="1800" kern="100" dirty="0">
                          <a:latin typeface="HGSｺﾞｼｯｸM"/>
                          <a:ea typeface="ＭＳ 明朝"/>
                          <a:cs typeface="Times New Roman"/>
                        </a:rPr>
                        <a:t>IP</a:t>
                      </a:r>
                      <a:r>
                        <a:rPr lang="ja-JP" sz="1800" kern="100" dirty="0">
                          <a:latin typeface="Century"/>
                          <a:ea typeface="HGSｺﾞｼｯｸM"/>
                          <a:cs typeface="Times New Roman"/>
                        </a:rPr>
                        <a:t>アドレス変換</a:t>
                      </a:r>
                      <a:endParaRPr lang="ja-JP" sz="1800" kern="100" dirty="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xmlns="" val="10005"/>
                  </a:ext>
                </a:extLst>
              </a:tr>
              <a:tr h="357190">
                <a:tc>
                  <a:txBody>
                    <a:bodyPr/>
                    <a:lstStyle/>
                    <a:p>
                      <a:pPr algn="just">
                        <a:spcAft>
                          <a:spcPts val="0"/>
                        </a:spcAft>
                      </a:pPr>
                      <a:r>
                        <a:rPr lang="en-US" sz="1800" kern="100">
                          <a:latin typeface="HGSｺﾞｼｯｸM"/>
                          <a:ea typeface="ＭＳ 明朝"/>
                          <a:cs typeface="Times New Roman"/>
                        </a:rPr>
                        <a:t>DHCP (Dynamic Host Configuration Protocol)</a:t>
                      </a:r>
                      <a:endParaRPr lang="ja-JP" sz="1800" kern="100">
                        <a:latin typeface="Century"/>
                        <a:ea typeface="ＭＳ 明朝"/>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en-US" sz="1800" kern="100" dirty="0">
                          <a:latin typeface="HGSｺﾞｼｯｸM"/>
                          <a:ea typeface="ＭＳ 明朝"/>
                          <a:cs typeface="Times New Roman"/>
                        </a:rPr>
                        <a:t>IP</a:t>
                      </a:r>
                      <a:r>
                        <a:rPr lang="ja-JP" sz="1800" kern="100" dirty="0">
                          <a:latin typeface="Century"/>
                          <a:ea typeface="HGSｺﾞｼｯｸM"/>
                          <a:cs typeface="Times New Roman"/>
                        </a:rPr>
                        <a:t>アドレス自動割り付け</a:t>
                      </a:r>
                      <a:endParaRPr lang="ja-JP" sz="1800" kern="100" dirty="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xmlns="" val="10006"/>
                  </a:ext>
                </a:extLst>
              </a:tr>
              <a:tr h="357190">
                <a:tc>
                  <a:txBody>
                    <a:bodyPr/>
                    <a:lstStyle/>
                    <a:p>
                      <a:pPr algn="just">
                        <a:spcAft>
                          <a:spcPts val="0"/>
                        </a:spcAft>
                      </a:pPr>
                      <a:r>
                        <a:rPr lang="en-US" sz="1800" kern="100">
                          <a:latin typeface="HGSｺﾞｼｯｸM"/>
                          <a:ea typeface="ＭＳ 明朝"/>
                          <a:cs typeface="Times New Roman"/>
                        </a:rPr>
                        <a:t>PROXY</a:t>
                      </a:r>
                      <a:endParaRPr lang="ja-JP" sz="1800" kern="100">
                        <a:latin typeface="Century"/>
                        <a:ea typeface="ＭＳ 明朝"/>
                        <a:cs typeface="Times New Roman"/>
                      </a:endParaRPr>
                    </a:p>
                  </a:txBody>
                  <a:tcPr marL="68580" marR="68580" marT="0" marB="0">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spcAft>
                          <a:spcPts val="0"/>
                        </a:spcAft>
                      </a:pPr>
                      <a:r>
                        <a:rPr lang="ja-JP" sz="1800" kern="100" dirty="0">
                          <a:latin typeface="Century"/>
                          <a:ea typeface="HGSｺﾞｼｯｸM"/>
                          <a:cs typeface="Times New Roman"/>
                        </a:rPr>
                        <a:t>代理サーバ</a:t>
                      </a:r>
                      <a:endParaRPr lang="ja-JP" sz="1800" kern="100" dirty="0">
                        <a:latin typeface="Century"/>
                        <a:ea typeface="ＭＳ 明朝"/>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bl>
          </a:graphicData>
        </a:graphic>
      </p:graphicFrame>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410</TotalTime>
  <Words>1775</Words>
  <Application>Microsoft Office PowerPoint</Application>
  <PresentationFormat>画面に合わせる (4:3)</PresentationFormat>
  <Paragraphs>424</Paragraphs>
  <Slides>21</Slides>
  <Notes>0</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21</vt:i4>
      </vt:variant>
    </vt:vector>
  </HeadingPairs>
  <TitlesOfParts>
    <vt:vector size="34" baseType="lpstr">
      <vt:lpstr>HGSｺﾞｼｯｸM</vt:lpstr>
      <vt:lpstr>ＭＳ Ｐゴシック</vt:lpstr>
      <vt:lpstr>ＭＳ 明朝</vt:lpstr>
      <vt:lpstr>新細明體</vt:lpstr>
      <vt:lpstr>游ゴシック</vt:lpstr>
      <vt:lpstr>游ゴシック Light</vt:lpstr>
      <vt:lpstr>Arial</vt:lpstr>
      <vt:lpstr>Calibri</vt:lpstr>
      <vt:lpstr>Century</vt:lpstr>
      <vt:lpstr>Impact</vt:lpstr>
      <vt:lpstr>Times New Roman</vt:lpstr>
      <vt:lpstr>Wingdings</vt:lpstr>
      <vt:lpstr>Office テーマ</vt:lpstr>
      <vt:lpstr>モバイルネットワーク時代の情報倫理 ［第2版］　＜近代科学社刊＞</vt:lpstr>
      <vt:lpstr>１．１　情報活用による生活の変化</vt:lpstr>
      <vt:lpstr>1.1.1　ネットショッピング</vt:lpstr>
      <vt:lpstr>1.1.2　情報検索</vt:lpstr>
      <vt:lpstr>1.1.3　ネットワーク・コミュニケーション</vt:lpstr>
      <vt:lpstr>1.1.4　スマートフォンとタブレット端末</vt:lpstr>
      <vt:lpstr>１．２　電子化される情報</vt:lpstr>
      <vt:lpstr>１．３　ネットワークの仕組み</vt:lpstr>
      <vt:lpstr>1.3.2　サーバとクライアント</vt:lpstr>
      <vt:lpstr>通信プロトコルとポート番号</vt:lpstr>
      <vt:lpstr>1.3.3　パケット通信方式</vt:lpstr>
      <vt:lpstr>1.3.4　インターネットのアドレス</vt:lpstr>
      <vt:lpstr>ドメインネームの仕組み</vt:lpstr>
      <vt:lpstr>グローバルとプライベート</vt:lpstr>
      <vt:lpstr>MACアドレス</vt:lpstr>
      <vt:lpstr>1.3.5　電子メールの送受信</vt:lpstr>
      <vt:lpstr>1.3.6　WWW</vt:lpstr>
      <vt:lpstr>1.3.7　クラウドコンピューティング</vt:lpstr>
      <vt:lpstr>１．４　サイバー犯罪の傾向と検挙状況</vt:lpstr>
      <vt:lpstr>ネットワーク利用犯罪</vt:lpstr>
      <vt:lpstr>１．５　メディアリテラシー</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モバイルネットワーク時代の情報倫理 ＜近代科学社刊＞</dc:title>
  <dc:creator>t-ymzm</dc:creator>
  <cp:lastModifiedBy>山口 幸治</cp:lastModifiedBy>
  <cp:revision>108</cp:revision>
  <dcterms:created xsi:type="dcterms:W3CDTF">2009-10-08T01:06:36Z</dcterms:created>
  <dcterms:modified xsi:type="dcterms:W3CDTF">2015-11-30T10:23:37Z</dcterms:modified>
</cp:coreProperties>
</file>