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446"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89CBC8-F23A-4445-B9E3-39D1B2EB5A9D}" type="datetimeFigureOut">
              <a:rPr kumimoji="1" lang="ja-JP" altLang="en-US" smtClean="0"/>
              <a:pPr/>
              <a:t>2015/11/30</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18E7BC-8F1B-415A-B78E-D238A3C2A699}" type="slidenum">
              <a:rPr kumimoji="1" lang="ja-JP" altLang="en-US" smtClean="0"/>
              <a:pPr/>
              <a:t>‹#›</a:t>
            </a:fld>
            <a:endParaRPr kumimoji="1" lang="ja-JP" altLang="en-US"/>
          </a:p>
        </p:txBody>
      </p:sp>
    </p:spTree>
    <p:extLst>
      <p:ext uri="{BB962C8B-B14F-4D97-AF65-F5344CB8AC3E}">
        <p14:creationId xmlns:p14="http://schemas.microsoft.com/office/powerpoint/2010/main" val="93736582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0E07F3F6-9ECE-4E13-B3FE-B819323FE951}"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DCCE67C3-D886-450B-902A-984565178A8F}" type="slidenum">
              <a:rPr kumimoji="1" lang="ja-JP" altLang="en-US" smtClean="0"/>
              <a:pPr/>
              <a:t>‹#›</a:t>
            </a:fld>
            <a:endParaRPr kumimoji="1" lang="ja-JP" altLang="en-US"/>
          </a:p>
        </p:txBody>
      </p:sp>
    </p:spTree>
    <p:extLst>
      <p:ext uri="{BB962C8B-B14F-4D97-AF65-F5344CB8AC3E}">
        <p14:creationId xmlns:p14="http://schemas.microsoft.com/office/powerpoint/2010/main" val="29904070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7AD01A-0BB5-462C-95AB-CF0B5E630E73}"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DCCE67C3-D886-450B-902A-984565178A8F}" type="slidenum">
              <a:rPr kumimoji="1" lang="ja-JP" altLang="en-US" smtClean="0"/>
              <a:pPr/>
              <a:t>‹#›</a:t>
            </a:fld>
            <a:endParaRPr kumimoji="1" lang="ja-JP" altLang="en-US"/>
          </a:p>
        </p:txBody>
      </p:sp>
    </p:spTree>
    <p:extLst>
      <p:ext uri="{BB962C8B-B14F-4D97-AF65-F5344CB8AC3E}">
        <p14:creationId xmlns:p14="http://schemas.microsoft.com/office/powerpoint/2010/main" val="4062404847"/>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7AD01A-0BB5-462C-95AB-CF0B5E630E73}"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DCCE67C3-D886-450B-902A-984565178A8F}" type="slidenum">
              <a:rPr kumimoji="1" lang="ja-JP" altLang="en-US" smtClean="0"/>
              <a:pPr/>
              <a:t>‹#›</a:t>
            </a:fld>
            <a:endParaRPr kumimoji="1" lang="ja-JP" altLang="en-US"/>
          </a:p>
        </p:txBody>
      </p:sp>
    </p:spTree>
    <p:extLst>
      <p:ext uri="{BB962C8B-B14F-4D97-AF65-F5344CB8AC3E}">
        <p14:creationId xmlns:p14="http://schemas.microsoft.com/office/powerpoint/2010/main" val="1908941485"/>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2992476-A511-4560-BA72-1D50E8E99532}"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DCCE67C3-D886-450B-902A-984565178A8F}" type="slidenum">
              <a:rPr kumimoji="1" lang="ja-JP" altLang="en-US" smtClean="0"/>
              <a:pPr/>
              <a:t>‹#›</a:t>
            </a:fld>
            <a:endParaRPr kumimoji="1" lang="ja-JP" altLang="en-US"/>
          </a:p>
        </p:txBody>
      </p:sp>
    </p:spTree>
    <p:extLst>
      <p:ext uri="{BB962C8B-B14F-4D97-AF65-F5344CB8AC3E}">
        <p14:creationId xmlns:p14="http://schemas.microsoft.com/office/powerpoint/2010/main" val="590589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7937D2E-2479-485F-B85B-8CF9F1C1B159}"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DCCE67C3-D886-450B-902A-984565178A8F}" type="slidenum">
              <a:rPr kumimoji="1" lang="ja-JP" altLang="en-US" smtClean="0"/>
              <a:pPr/>
              <a:t>‹#›</a:t>
            </a:fld>
            <a:endParaRPr kumimoji="1" lang="ja-JP" altLang="en-US"/>
          </a:p>
        </p:txBody>
      </p:sp>
    </p:spTree>
    <p:extLst>
      <p:ext uri="{BB962C8B-B14F-4D97-AF65-F5344CB8AC3E}">
        <p14:creationId xmlns:p14="http://schemas.microsoft.com/office/powerpoint/2010/main" val="153666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091499E3-401D-4E53-B4E2-8633E7DE9798}" type="datetime1">
              <a:rPr kumimoji="1" lang="ja-JP" altLang="en-US" smtClean="0"/>
              <a:pPr/>
              <a:t>2015/11/30</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7" name="スライド番号プレースホルダー 6"/>
          <p:cNvSpPr>
            <a:spLocks noGrp="1"/>
          </p:cNvSpPr>
          <p:nvPr>
            <p:ph type="sldNum" sz="quarter" idx="12"/>
          </p:nvPr>
        </p:nvSpPr>
        <p:spPr/>
        <p:txBody>
          <a:bodyPr/>
          <a:lstStyle/>
          <a:p>
            <a:fld id="{DCCE67C3-D886-450B-902A-984565178A8F}" type="slidenum">
              <a:rPr kumimoji="1" lang="ja-JP" altLang="en-US" smtClean="0"/>
              <a:pPr/>
              <a:t>‹#›</a:t>
            </a:fld>
            <a:endParaRPr kumimoji="1" lang="ja-JP" altLang="en-US"/>
          </a:p>
        </p:txBody>
      </p:sp>
    </p:spTree>
    <p:extLst>
      <p:ext uri="{BB962C8B-B14F-4D97-AF65-F5344CB8AC3E}">
        <p14:creationId xmlns:p14="http://schemas.microsoft.com/office/powerpoint/2010/main" val="2795640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C5234B2-C5AD-4CE6-97BD-6375FD5AF60F}" type="datetime1">
              <a:rPr kumimoji="1" lang="ja-JP" altLang="en-US" smtClean="0"/>
              <a:pPr/>
              <a:t>2015/11/30</a:t>
            </a:fld>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9" name="スライド番号プレースホルダー 8"/>
          <p:cNvSpPr>
            <a:spLocks noGrp="1"/>
          </p:cNvSpPr>
          <p:nvPr>
            <p:ph type="sldNum" sz="quarter" idx="12"/>
          </p:nvPr>
        </p:nvSpPr>
        <p:spPr/>
        <p:txBody>
          <a:bodyPr/>
          <a:lstStyle/>
          <a:p>
            <a:fld id="{DCCE67C3-D886-450B-902A-984565178A8F}" type="slidenum">
              <a:rPr kumimoji="1" lang="ja-JP" altLang="en-US" smtClean="0"/>
              <a:pPr/>
              <a:t>‹#›</a:t>
            </a:fld>
            <a:endParaRPr kumimoji="1" lang="ja-JP" altLang="en-US"/>
          </a:p>
        </p:txBody>
      </p:sp>
    </p:spTree>
    <p:extLst>
      <p:ext uri="{BB962C8B-B14F-4D97-AF65-F5344CB8AC3E}">
        <p14:creationId xmlns:p14="http://schemas.microsoft.com/office/powerpoint/2010/main" val="2070796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DC15C7F-48B2-481C-AF9C-93458CFCEE1E}" type="datetime1">
              <a:rPr kumimoji="1" lang="ja-JP" altLang="en-US" smtClean="0"/>
              <a:pPr/>
              <a:t>2015/11/30</a:t>
            </a:fld>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5" name="スライド番号プレースホルダー 4"/>
          <p:cNvSpPr>
            <a:spLocks noGrp="1"/>
          </p:cNvSpPr>
          <p:nvPr>
            <p:ph type="sldNum" sz="quarter" idx="12"/>
          </p:nvPr>
        </p:nvSpPr>
        <p:spPr/>
        <p:txBody>
          <a:bodyPr/>
          <a:lstStyle/>
          <a:p>
            <a:fld id="{DCCE67C3-D886-450B-902A-984565178A8F}" type="slidenum">
              <a:rPr kumimoji="1" lang="ja-JP" altLang="en-US" smtClean="0"/>
              <a:pPr/>
              <a:t>‹#›</a:t>
            </a:fld>
            <a:endParaRPr kumimoji="1" lang="ja-JP" altLang="en-US"/>
          </a:p>
        </p:txBody>
      </p:sp>
    </p:spTree>
    <p:extLst>
      <p:ext uri="{BB962C8B-B14F-4D97-AF65-F5344CB8AC3E}">
        <p14:creationId xmlns:p14="http://schemas.microsoft.com/office/powerpoint/2010/main" val="29285246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50FB791-BE7F-4BBE-95F6-357D26354E37}" type="datetime1">
              <a:rPr kumimoji="1" lang="ja-JP" altLang="en-US" smtClean="0"/>
              <a:pPr/>
              <a:t>2015/11/30</a:t>
            </a:fld>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4" name="スライド番号プレースホルダー 3"/>
          <p:cNvSpPr>
            <a:spLocks noGrp="1"/>
          </p:cNvSpPr>
          <p:nvPr>
            <p:ph type="sldNum" sz="quarter" idx="12"/>
          </p:nvPr>
        </p:nvSpPr>
        <p:spPr/>
        <p:txBody>
          <a:bodyPr/>
          <a:lstStyle/>
          <a:p>
            <a:fld id="{DCCE67C3-D886-450B-902A-984565178A8F}" type="slidenum">
              <a:rPr kumimoji="1" lang="ja-JP" altLang="en-US" smtClean="0"/>
              <a:pPr/>
              <a:t>‹#›</a:t>
            </a:fld>
            <a:endParaRPr kumimoji="1" lang="ja-JP" altLang="en-US"/>
          </a:p>
        </p:txBody>
      </p:sp>
    </p:spTree>
    <p:extLst>
      <p:ext uri="{BB962C8B-B14F-4D97-AF65-F5344CB8AC3E}">
        <p14:creationId xmlns:p14="http://schemas.microsoft.com/office/powerpoint/2010/main" val="87335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C7AD01A-0BB5-462C-95AB-CF0B5E630E73}" type="datetime1">
              <a:rPr kumimoji="1" lang="ja-JP" altLang="en-US" smtClean="0"/>
              <a:pPr/>
              <a:t>2015/11/30</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7" name="スライド番号プレースホルダー 6"/>
          <p:cNvSpPr>
            <a:spLocks noGrp="1"/>
          </p:cNvSpPr>
          <p:nvPr>
            <p:ph type="sldNum" sz="quarter" idx="12"/>
          </p:nvPr>
        </p:nvSpPr>
        <p:spPr/>
        <p:txBody>
          <a:bodyPr/>
          <a:lstStyle/>
          <a:p>
            <a:fld id="{DCCE67C3-D886-450B-902A-984565178A8F}" type="slidenum">
              <a:rPr kumimoji="1" lang="ja-JP" altLang="en-US" smtClean="0"/>
              <a:pPr/>
              <a:t>‹#›</a:t>
            </a:fld>
            <a:endParaRPr kumimoji="1" lang="ja-JP" altLang="en-US"/>
          </a:p>
        </p:txBody>
      </p:sp>
    </p:spTree>
    <p:extLst>
      <p:ext uri="{BB962C8B-B14F-4D97-AF65-F5344CB8AC3E}">
        <p14:creationId xmlns:p14="http://schemas.microsoft.com/office/powerpoint/2010/main" val="1523993092"/>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E83521D-3C7F-48BA-B9FC-5C058E6E39A4}" type="datetime1">
              <a:rPr kumimoji="1" lang="ja-JP" altLang="en-US" smtClean="0"/>
              <a:pPr/>
              <a:t>2015/11/30</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7" name="スライド番号プレースホルダー 6"/>
          <p:cNvSpPr>
            <a:spLocks noGrp="1"/>
          </p:cNvSpPr>
          <p:nvPr>
            <p:ph type="sldNum" sz="quarter" idx="12"/>
          </p:nvPr>
        </p:nvSpPr>
        <p:spPr/>
        <p:txBody>
          <a:bodyPr/>
          <a:lstStyle/>
          <a:p>
            <a:fld id="{DCCE67C3-D886-450B-902A-984565178A8F}" type="slidenum">
              <a:rPr kumimoji="1" lang="ja-JP" altLang="en-US" smtClean="0"/>
              <a:pPr/>
              <a:t>‹#›</a:t>
            </a:fld>
            <a:endParaRPr kumimoji="1" lang="ja-JP" altLang="en-US"/>
          </a:p>
        </p:txBody>
      </p:sp>
    </p:spTree>
    <p:extLst>
      <p:ext uri="{BB962C8B-B14F-4D97-AF65-F5344CB8AC3E}">
        <p14:creationId xmlns:p14="http://schemas.microsoft.com/office/powerpoint/2010/main" val="25885494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C7AD01A-0BB5-462C-95AB-CF0B5E630E73}" type="datetime1">
              <a:rPr kumimoji="1" lang="ja-JP" altLang="en-US" smtClean="0"/>
              <a:pPr/>
              <a:t>2015/11/30</a:t>
            </a:fld>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CCE67C3-D886-450B-902A-984565178A8F}" type="slidenum">
              <a:rPr kumimoji="1" lang="ja-JP" altLang="en-US" smtClean="0"/>
              <a:pPr/>
              <a:t>‹#›</a:t>
            </a:fld>
            <a:endParaRPr kumimoji="1" lang="ja-JP" altLang="en-US"/>
          </a:p>
        </p:txBody>
      </p:sp>
    </p:spTree>
    <p:extLst>
      <p:ext uri="{BB962C8B-B14F-4D97-AF65-F5344CB8AC3E}">
        <p14:creationId xmlns:p14="http://schemas.microsoft.com/office/powerpoint/2010/main" val="10493335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5576" y="1122363"/>
            <a:ext cx="7632848" cy="2387600"/>
          </a:xfrm>
        </p:spPr>
        <p:txBody>
          <a:bodyPr>
            <a:normAutofit/>
          </a:bodyPr>
          <a:lstStyle/>
          <a:p>
            <a:r>
              <a:rPr kumimoji="1" lang="ja-JP" altLang="en-US" dirty="0" smtClean="0"/>
              <a:t>モバイルネットワーク時代の情報倫理</a:t>
            </a:r>
            <a:r>
              <a:rPr kumimoji="1" lang="en-US" altLang="ja-JP" dirty="0" smtClean="0"/>
              <a:t/>
            </a:r>
            <a:br>
              <a:rPr kumimoji="1" lang="en-US" altLang="ja-JP" dirty="0" smtClean="0"/>
            </a:br>
            <a:r>
              <a:rPr lang="ja-JP" altLang="en-US" sz="2200" dirty="0" smtClean="0"/>
              <a:t>［第</a:t>
            </a:r>
            <a:r>
              <a:rPr lang="en-US" altLang="ja-JP" sz="2200" dirty="0" smtClean="0"/>
              <a:t>2</a:t>
            </a:r>
            <a:r>
              <a:rPr lang="ja-JP" altLang="en-US" sz="2200" dirty="0" smtClean="0"/>
              <a:t>版］　＜近代科学社刊＞</a:t>
            </a:r>
            <a:endParaRPr kumimoji="1" lang="ja-JP" altLang="en-US" sz="2200" dirty="0"/>
          </a:p>
        </p:txBody>
      </p:sp>
      <p:sp>
        <p:nvSpPr>
          <p:cNvPr id="3" name="サブタイトル 2"/>
          <p:cNvSpPr>
            <a:spLocks noGrp="1"/>
          </p:cNvSpPr>
          <p:nvPr>
            <p:ph type="subTitle" idx="1"/>
          </p:nvPr>
        </p:nvSpPr>
        <p:spPr>
          <a:xfrm>
            <a:off x="1143000" y="4077072"/>
            <a:ext cx="6858000" cy="1180728"/>
          </a:xfrm>
        </p:spPr>
        <p:txBody>
          <a:bodyPr/>
          <a:lstStyle/>
          <a:p>
            <a:r>
              <a:rPr lang="ja-JP" altLang="en-US" dirty="0" smtClean="0"/>
              <a:t>第</a:t>
            </a:r>
            <a:r>
              <a:rPr lang="en-US" altLang="ja-JP" dirty="0" smtClean="0"/>
              <a:t>5</a:t>
            </a:r>
            <a:r>
              <a:rPr lang="ja-JP" altLang="en-US" dirty="0" smtClean="0"/>
              <a:t>章　インターネットと法律（後半）</a:t>
            </a:r>
            <a:endParaRPr kumimoji="1" lang="ja-JP" altLang="en-US" dirty="0"/>
          </a:p>
        </p:txBody>
      </p:sp>
      <p:pic>
        <p:nvPicPr>
          <p:cNvPr id="4" name="Picture 2" descr="19"/>
          <p:cNvPicPr>
            <a:picLocks noChangeAspect="1" noChangeArrowheads="1"/>
          </p:cNvPicPr>
          <p:nvPr/>
        </p:nvPicPr>
        <p:blipFill>
          <a:blip r:embed="rId2" cstate="print"/>
          <a:srcRect l="9818" t="14594" r="9818" b="14594"/>
          <a:stretch>
            <a:fillRect/>
          </a:stretch>
        </p:blipFill>
        <p:spPr bwMode="auto">
          <a:xfrm>
            <a:off x="6228184" y="4742652"/>
            <a:ext cx="2057952" cy="1214446"/>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800" dirty="0" smtClean="0"/>
              <a:t>5.10.2</a:t>
            </a:r>
            <a:r>
              <a:rPr lang="ja-JP" altLang="ja-JP" sz="2800" dirty="0" smtClean="0"/>
              <a:t>　インターネット異性紹介事業の届出制</a:t>
            </a:r>
            <a:endParaRPr kumimoji="1" lang="ja-JP" altLang="en-US" sz="2800"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10</a:t>
            </a:fld>
            <a:endParaRPr kumimoji="1" lang="ja-JP" altLang="en-US"/>
          </a:p>
        </p:txBody>
      </p:sp>
      <p:sp>
        <p:nvSpPr>
          <p:cNvPr id="5" name="テキスト ボックス 4"/>
          <p:cNvSpPr txBox="1"/>
          <p:nvPr/>
        </p:nvSpPr>
        <p:spPr>
          <a:xfrm>
            <a:off x="428596" y="1575801"/>
            <a:ext cx="4647460" cy="40011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n-US" altLang="ja-JP" sz="2000" dirty="0" smtClean="0">
                <a:solidFill>
                  <a:schemeClr val="tx1"/>
                </a:solidFill>
              </a:rPr>
              <a:t>2008</a:t>
            </a:r>
            <a:r>
              <a:rPr lang="ja-JP" altLang="ja-JP" sz="2000" dirty="0" smtClean="0">
                <a:solidFill>
                  <a:schemeClr val="tx1"/>
                </a:solidFill>
              </a:rPr>
              <a:t>年</a:t>
            </a:r>
            <a:r>
              <a:rPr lang="ja-JP" altLang="en-US" sz="2000" dirty="0" smtClean="0">
                <a:solidFill>
                  <a:schemeClr val="tx1"/>
                </a:solidFill>
              </a:rPr>
              <a:t>：出会い系サイト規制</a:t>
            </a:r>
            <a:r>
              <a:rPr lang="ja-JP" altLang="ja-JP" sz="2000" dirty="0" smtClean="0">
                <a:solidFill>
                  <a:schemeClr val="tx1"/>
                </a:solidFill>
              </a:rPr>
              <a:t>法改正</a:t>
            </a:r>
            <a:endParaRPr kumimoji="1" lang="ja-JP" altLang="en-US" sz="2000" dirty="0">
              <a:solidFill>
                <a:schemeClr val="tx1"/>
              </a:solidFill>
            </a:endParaRPr>
          </a:p>
        </p:txBody>
      </p:sp>
      <p:sp>
        <p:nvSpPr>
          <p:cNvPr id="6" name="テキスト ボックス 5"/>
          <p:cNvSpPr txBox="1"/>
          <p:nvPr/>
        </p:nvSpPr>
        <p:spPr>
          <a:xfrm>
            <a:off x="628650" y="2113085"/>
            <a:ext cx="7943878" cy="203132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Wingdings" pitchFamily="2" charset="2"/>
              <a:buChar char="u"/>
            </a:pPr>
            <a:r>
              <a:rPr lang="ja-JP" altLang="ja-JP" dirty="0" smtClean="0"/>
              <a:t>サイトの事業者について届出制が導入</a:t>
            </a:r>
            <a:endParaRPr lang="en-US" altLang="ja-JP" dirty="0" smtClean="0"/>
          </a:p>
          <a:p>
            <a:pPr lvl="1">
              <a:buFont typeface="Wingdings" pitchFamily="2" charset="2"/>
              <a:buChar char="ü"/>
            </a:pPr>
            <a:r>
              <a:rPr lang="ja-JP" altLang="ja-JP" dirty="0" smtClean="0"/>
              <a:t>事業開始の</a:t>
            </a:r>
            <a:r>
              <a:rPr lang="en-US" altLang="ja-JP" dirty="0" smtClean="0"/>
              <a:t>1</a:t>
            </a:r>
            <a:r>
              <a:rPr lang="ja-JP" altLang="ja-JP" dirty="0" smtClean="0"/>
              <a:t>ヶ月前までに</a:t>
            </a:r>
            <a:r>
              <a:rPr lang="ja-JP" altLang="en-US" dirty="0" smtClean="0"/>
              <a:t>届出が必要</a:t>
            </a:r>
            <a:endParaRPr lang="en-US" altLang="ja-JP" dirty="0" smtClean="0"/>
          </a:p>
          <a:p>
            <a:pPr lvl="1">
              <a:buFont typeface="Wingdings" pitchFamily="2" charset="2"/>
              <a:buChar char="ü"/>
            </a:pPr>
            <a:r>
              <a:rPr lang="ja-JP" altLang="ja-JP" dirty="0" smtClean="0"/>
              <a:t>既設の出会い系サイトについても</a:t>
            </a:r>
            <a:r>
              <a:rPr lang="en-US" altLang="ja-JP" dirty="0" smtClean="0"/>
              <a:t>1</a:t>
            </a:r>
            <a:r>
              <a:rPr lang="ja-JP" altLang="ja-JP" dirty="0" smtClean="0"/>
              <a:t>ヶ月以内に届出が必要</a:t>
            </a:r>
            <a:endParaRPr lang="en-US" altLang="ja-JP" dirty="0" smtClean="0"/>
          </a:p>
          <a:p>
            <a:pPr lvl="1">
              <a:buFont typeface="Wingdings" pitchFamily="2" charset="2"/>
              <a:buChar char="ü"/>
            </a:pPr>
            <a:r>
              <a:rPr lang="ja-JP" altLang="ja-JP" dirty="0" smtClean="0"/>
              <a:t>届出書に住民票の写し等</a:t>
            </a:r>
            <a:r>
              <a:rPr lang="ja-JP" altLang="en-US" dirty="0" smtClean="0"/>
              <a:t>を</a:t>
            </a:r>
            <a:r>
              <a:rPr lang="ja-JP" altLang="ja-JP" dirty="0" smtClean="0"/>
              <a:t>添付</a:t>
            </a:r>
            <a:endParaRPr lang="en-US" altLang="ja-JP" dirty="0" smtClean="0"/>
          </a:p>
          <a:p>
            <a:pPr>
              <a:buFont typeface="Wingdings" pitchFamily="2" charset="2"/>
              <a:buChar char="u"/>
            </a:pPr>
            <a:r>
              <a:rPr lang="ja-JP" altLang="ja-JP" dirty="0" smtClean="0"/>
              <a:t>届出先は事業の本拠となる事務所を管轄する公安委員会</a:t>
            </a:r>
            <a:endParaRPr lang="en-US" altLang="ja-JP" dirty="0" smtClean="0"/>
          </a:p>
          <a:p>
            <a:pPr lvl="1">
              <a:buFont typeface="Wingdings" pitchFamily="2" charset="2"/>
              <a:buChar char="ü"/>
            </a:pPr>
            <a:r>
              <a:rPr lang="ja-JP" altLang="ja-JP" dirty="0" smtClean="0"/>
              <a:t>公安委員会は事業者の監督として、事業者に対して報告・資料請求、指示、事業停止および廃止命令等を行うことができ</a:t>
            </a:r>
            <a:r>
              <a:rPr lang="ja-JP" altLang="en-US" dirty="0" smtClean="0"/>
              <a:t>る。</a:t>
            </a:r>
            <a:endParaRPr kumimoji="1" lang="ja-JP" altLang="en-US" dirty="0"/>
          </a:p>
        </p:txBody>
      </p:sp>
      <p:sp>
        <p:nvSpPr>
          <p:cNvPr id="8" name="テキスト ボックス 7"/>
          <p:cNvSpPr txBox="1"/>
          <p:nvPr/>
        </p:nvSpPr>
        <p:spPr>
          <a:xfrm>
            <a:off x="428596" y="4401322"/>
            <a:ext cx="5511556"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smtClean="0"/>
              <a:t>インターネット異性紹介事業</a:t>
            </a:r>
            <a:r>
              <a:rPr lang="ja-JP" altLang="en-US" dirty="0" smtClean="0"/>
              <a:t>者としての</a:t>
            </a:r>
            <a:r>
              <a:rPr lang="ja-JP" altLang="ja-JP" dirty="0" smtClean="0"/>
              <a:t>欠格事由</a:t>
            </a:r>
            <a:endParaRPr kumimoji="1" lang="ja-JP" altLang="en-US" dirty="0"/>
          </a:p>
        </p:txBody>
      </p:sp>
      <p:sp>
        <p:nvSpPr>
          <p:cNvPr id="9" name="テキスト ボックス 8"/>
          <p:cNvSpPr txBox="1"/>
          <p:nvPr/>
        </p:nvSpPr>
        <p:spPr>
          <a:xfrm>
            <a:off x="628650" y="4899110"/>
            <a:ext cx="7943878" cy="120032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ü"/>
            </a:pPr>
            <a:r>
              <a:rPr lang="ja-JP" altLang="ja-JP" dirty="0" smtClean="0"/>
              <a:t>児童買春・児童ポルノ等で処罰され、</a:t>
            </a:r>
            <a:r>
              <a:rPr lang="en-US" altLang="ja-JP" dirty="0" smtClean="0"/>
              <a:t>5</a:t>
            </a:r>
            <a:r>
              <a:rPr lang="ja-JP" altLang="ja-JP" dirty="0" smtClean="0"/>
              <a:t>年を経過していない者</a:t>
            </a:r>
          </a:p>
          <a:p>
            <a:pPr>
              <a:buFont typeface="Wingdings" pitchFamily="2" charset="2"/>
              <a:buChar char="ü"/>
            </a:pPr>
            <a:r>
              <a:rPr lang="ja-JP" altLang="ja-JP" dirty="0" smtClean="0"/>
              <a:t>最近</a:t>
            </a:r>
            <a:r>
              <a:rPr lang="en-US" altLang="ja-JP" dirty="0" smtClean="0"/>
              <a:t>5</a:t>
            </a:r>
            <a:r>
              <a:rPr lang="ja-JP" altLang="ja-JP" dirty="0" smtClean="0"/>
              <a:t>年間に事業停止命令または事業廃止命令に違反した者</a:t>
            </a:r>
          </a:p>
          <a:p>
            <a:pPr>
              <a:buFont typeface="Wingdings" pitchFamily="2" charset="2"/>
              <a:buChar char="ü"/>
            </a:pPr>
            <a:r>
              <a:rPr lang="ja-JP" altLang="ja-JP" dirty="0" smtClean="0"/>
              <a:t>暴力団員または暴力団員でなくなった日から</a:t>
            </a:r>
            <a:r>
              <a:rPr lang="en-US" altLang="ja-JP" dirty="0" smtClean="0"/>
              <a:t>5</a:t>
            </a:r>
            <a:r>
              <a:rPr lang="ja-JP" altLang="ja-JP" dirty="0" smtClean="0"/>
              <a:t>年を経過しない者</a:t>
            </a:r>
          </a:p>
          <a:p>
            <a:pPr>
              <a:buFont typeface="Wingdings" pitchFamily="2" charset="2"/>
              <a:buChar char="ü"/>
            </a:pPr>
            <a:r>
              <a:rPr lang="ja-JP" altLang="ja-JP" dirty="0" smtClean="0"/>
              <a:t>未成年者</a:t>
            </a:r>
            <a:endParaRPr kumimoji="1" lang="ja-JP"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800" dirty="0" smtClean="0"/>
              <a:t>5.10.3</a:t>
            </a:r>
            <a:r>
              <a:rPr lang="ja-JP" altLang="ja-JP" sz="2800" dirty="0" smtClean="0"/>
              <a:t>　インターネット異性紹介事業者の義務</a:t>
            </a:r>
            <a:endParaRPr kumimoji="1" lang="ja-JP" altLang="en-US" sz="2800"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11</a:t>
            </a:fld>
            <a:endParaRPr kumimoji="1" lang="ja-JP" altLang="en-US"/>
          </a:p>
        </p:txBody>
      </p:sp>
      <p:sp>
        <p:nvSpPr>
          <p:cNvPr id="5" name="テキスト ボックス 4"/>
          <p:cNvSpPr txBox="1"/>
          <p:nvPr/>
        </p:nvSpPr>
        <p:spPr>
          <a:xfrm>
            <a:off x="622570" y="1302279"/>
            <a:ext cx="3351886"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en-US" sz="2000" dirty="0" smtClean="0"/>
              <a:t>サイト</a:t>
            </a:r>
            <a:r>
              <a:rPr lang="ja-JP" altLang="ja-JP" sz="2000" dirty="0" smtClean="0"/>
              <a:t>管理者としての義務</a:t>
            </a:r>
            <a:endParaRPr kumimoji="1" lang="ja-JP" altLang="en-US" sz="2000" dirty="0"/>
          </a:p>
        </p:txBody>
      </p:sp>
      <p:sp>
        <p:nvSpPr>
          <p:cNvPr id="6" name="テキスト ボックス 5"/>
          <p:cNvSpPr txBox="1"/>
          <p:nvPr/>
        </p:nvSpPr>
        <p:spPr>
          <a:xfrm>
            <a:off x="642910" y="1772651"/>
            <a:ext cx="8215370" cy="138499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Wingdings" pitchFamily="2" charset="2"/>
              <a:buChar char="u"/>
            </a:pPr>
            <a:r>
              <a:rPr lang="ja-JP" altLang="ja-JP" sz="2000" dirty="0" smtClean="0"/>
              <a:t>児童による利用の禁止を明示する。</a:t>
            </a:r>
          </a:p>
          <a:p>
            <a:pPr lvl="1">
              <a:buFont typeface="Arial" pitchFamily="34" charset="0"/>
              <a:buChar char="•"/>
            </a:pPr>
            <a:r>
              <a:rPr lang="ja-JP" altLang="ja-JP" sz="1600" dirty="0" smtClean="0"/>
              <a:t>出会い系サイトの広告や宣伝において、児童が利用してはならないことを明示しなければならない。</a:t>
            </a:r>
          </a:p>
          <a:p>
            <a:pPr lvl="1">
              <a:buFont typeface="Arial" pitchFamily="34" charset="0"/>
              <a:buChar char="•"/>
            </a:pPr>
            <a:r>
              <a:rPr lang="ja-JP" altLang="ja-JP" sz="1600" dirty="0" smtClean="0"/>
              <a:t>また、利用しようとする者に、児童が利用してはならないことをウェブページ上に表示するなどして伝達しなければならない。</a:t>
            </a:r>
            <a:endParaRPr kumimoji="1" lang="ja-JP" altLang="en-US" sz="1600" dirty="0"/>
          </a:p>
        </p:txBody>
      </p:sp>
      <p:sp>
        <p:nvSpPr>
          <p:cNvPr id="7" name="テキスト ボックス 6"/>
          <p:cNvSpPr txBox="1"/>
          <p:nvPr/>
        </p:nvSpPr>
        <p:spPr>
          <a:xfrm>
            <a:off x="628650" y="3421281"/>
            <a:ext cx="8215370" cy="1138773"/>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Wingdings" pitchFamily="2" charset="2"/>
              <a:buChar char="u"/>
            </a:pPr>
            <a:r>
              <a:rPr lang="ja-JP" altLang="ja-JP" sz="2000" dirty="0" smtClean="0"/>
              <a:t>利用者が児童でないことを確認する。</a:t>
            </a:r>
          </a:p>
          <a:p>
            <a:pPr lvl="1">
              <a:buFont typeface="Arial" pitchFamily="34" charset="0"/>
              <a:buChar char="•"/>
            </a:pPr>
            <a:r>
              <a:rPr lang="ja-JP" altLang="ja-JP" sz="1600" dirty="0" smtClean="0"/>
              <a:t>閲覧や書き込みをしたり、メールなどで利用者同士が連絡を取り合う場合、児童でないことを確認しなければならない。確認方法は免許証や保険証の写しや、児童が利用できないクレジットカードにより支払い方法による。</a:t>
            </a:r>
            <a:endParaRPr kumimoji="1" lang="ja-JP" altLang="en-US" sz="1600" dirty="0"/>
          </a:p>
        </p:txBody>
      </p:sp>
      <p:sp>
        <p:nvSpPr>
          <p:cNvPr id="8" name="テキスト ボックス 7"/>
          <p:cNvSpPr txBox="1"/>
          <p:nvPr/>
        </p:nvSpPr>
        <p:spPr>
          <a:xfrm>
            <a:off x="642910" y="4782640"/>
            <a:ext cx="8215370" cy="89255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Wingdings" pitchFamily="2" charset="2"/>
              <a:buChar char="u"/>
            </a:pPr>
            <a:r>
              <a:rPr lang="ja-JP" altLang="ja-JP" sz="2000" dirty="0" smtClean="0"/>
              <a:t>禁止事項が公衆に閲覧されることを防止する。</a:t>
            </a:r>
          </a:p>
          <a:p>
            <a:pPr lvl="1">
              <a:buFont typeface="Arial" pitchFamily="34" charset="0"/>
              <a:buChar char="•"/>
            </a:pPr>
            <a:r>
              <a:rPr lang="ja-JP" altLang="ja-JP" sz="1600" dirty="0" smtClean="0"/>
              <a:t>禁止事項と判断される書き込みを見つけた場合、その書き込みを速やかに削除して他の利用者が閲覧できないような措置をとる。</a:t>
            </a:r>
            <a:endParaRPr kumimoji="1" lang="ja-JP" altLang="en-US" sz="1600" dirty="0"/>
          </a:p>
        </p:txBody>
      </p:sp>
      <p:sp>
        <p:nvSpPr>
          <p:cNvPr id="9" name="テキスト ボックス 8"/>
          <p:cNvSpPr txBox="1"/>
          <p:nvPr/>
        </p:nvSpPr>
        <p:spPr>
          <a:xfrm>
            <a:off x="821505" y="5877272"/>
            <a:ext cx="7858180" cy="338554"/>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ja-JP" altLang="ja-JP" sz="1600" dirty="0" smtClean="0">
                <a:solidFill>
                  <a:schemeClr val="tx1"/>
                </a:solidFill>
              </a:rPr>
              <a:t>義務を怠った場合、事業の全部もしくは一部の停止を公安委員会に命ぜられる</a:t>
            </a:r>
            <a:r>
              <a:rPr lang="ja-JP" altLang="en-US" sz="1600" dirty="0" smtClean="0">
                <a:solidFill>
                  <a:schemeClr val="tx1"/>
                </a:solidFill>
              </a:rPr>
              <a:t>。</a:t>
            </a:r>
            <a:endParaRPr kumimoji="1" lang="ja-JP" altLang="en-US" sz="1600"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smtClean="0"/>
              <a:t>５</a:t>
            </a:r>
            <a:r>
              <a:rPr lang="en-US" altLang="ja-JP" dirty="0" smtClean="0"/>
              <a:t>.</a:t>
            </a:r>
            <a:r>
              <a:rPr lang="ja-JP" altLang="ja-JP" dirty="0" smtClean="0"/>
              <a:t>１１　闇サイトに関する法律</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12</a:t>
            </a:fld>
            <a:endParaRPr kumimoji="1" lang="ja-JP" altLang="en-US"/>
          </a:p>
        </p:txBody>
      </p:sp>
      <p:sp>
        <p:nvSpPr>
          <p:cNvPr id="5" name="テキスト ボックス 4"/>
          <p:cNvSpPr txBox="1"/>
          <p:nvPr/>
        </p:nvSpPr>
        <p:spPr>
          <a:xfrm>
            <a:off x="500034" y="1539764"/>
            <a:ext cx="2714644" cy="400110"/>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en-US" altLang="ja-JP" sz="2000" dirty="0" smtClean="0">
                <a:latin typeface="+mj-lt"/>
              </a:rPr>
              <a:t>5.11.1</a:t>
            </a:r>
            <a:r>
              <a:rPr lang="ja-JP" altLang="ja-JP" sz="2000" dirty="0" smtClean="0">
                <a:latin typeface="+mj-lt"/>
              </a:rPr>
              <a:t>　自殺サイト</a:t>
            </a:r>
            <a:endParaRPr kumimoji="1" lang="ja-JP" altLang="en-US" sz="2000" dirty="0">
              <a:latin typeface="+mj-lt"/>
            </a:endParaRPr>
          </a:p>
        </p:txBody>
      </p:sp>
      <p:sp>
        <p:nvSpPr>
          <p:cNvPr id="6" name="テキスト ボックス 5"/>
          <p:cNvSpPr txBox="1"/>
          <p:nvPr/>
        </p:nvSpPr>
        <p:spPr>
          <a:xfrm>
            <a:off x="628650" y="2102783"/>
            <a:ext cx="797579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ja-JP" altLang="en-US" dirty="0" smtClean="0"/>
              <a:t>自殺</a:t>
            </a:r>
            <a:r>
              <a:rPr lang="ja-JP" altLang="ja-JP" dirty="0" smtClean="0"/>
              <a:t>サイトを即座に違法として取り締まることはでき</a:t>
            </a:r>
            <a:r>
              <a:rPr lang="ja-JP" altLang="en-US" dirty="0" smtClean="0"/>
              <a:t>ない。</a:t>
            </a:r>
            <a:endParaRPr kumimoji="1" lang="ja-JP" altLang="en-US" dirty="0"/>
          </a:p>
        </p:txBody>
      </p:sp>
      <p:sp>
        <p:nvSpPr>
          <p:cNvPr id="7" name="テキスト ボックス 6"/>
          <p:cNvSpPr txBox="1"/>
          <p:nvPr/>
        </p:nvSpPr>
        <p:spPr>
          <a:xfrm>
            <a:off x="500034" y="2797934"/>
            <a:ext cx="4359998"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ja-JP" altLang="ja-JP" dirty="0" smtClean="0"/>
              <a:t>実害についていくつかの関係する刑法</a:t>
            </a:r>
            <a:endParaRPr kumimoji="1" lang="ja-JP" altLang="en-US" dirty="0"/>
          </a:p>
        </p:txBody>
      </p:sp>
      <p:sp>
        <p:nvSpPr>
          <p:cNvPr id="8" name="テキスト ボックス 7"/>
          <p:cNvSpPr txBox="1"/>
          <p:nvPr/>
        </p:nvSpPr>
        <p:spPr>
          <a:xfrm>
            <a:off x="642910" y="3292719"/>
            <a:ext cx="7961538" cy="147732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Wingdings" pitchFamily="2" charset="2"/>
              <a:buChar char="n"/>
            </a:pPr>
            <a:r>
              <a:rPr lang="ja-JP" altLang="ja-JP" dirty="0" smtClean="0"/>
              <a:t>自殺関与罪</a:t>
            </a:r>
          </a:p>
          <a:p>
            <a:pPr lvl="1">
              <a:buFont typeface="Wingdings" pitchFamily="2" charset="2"/>
              <a:buChar char="ü"/>
            </a:pPr>
            <a:r>
              <a:rPr lang="ja-JP" altLang="ja-JP" dirty="0" smtClean="0"/>
              <a:t>自殺そのものは未遂であるか否かにかかわらず刑法では処罰され</a:t>
            </a:r>
            <a:r>
              <a:rPr lang="ja-JP" altLang="en-US" dirty="0" smtClean="0"/>
              <a:t>ない</a:t>
            </a:r>
            <a:r>
              <a:rPr lang="ja-JP" altLang="ja-JP" dirty="0" smtClean="0"/>
              <a:t>。</a:t>
            </a:r>
            <a:endParaRPr lang="en-US" altLang="ja-JP" dirty="0" smtClean="0"/>
          </a:p>
          <a:p>
            <a:pPr lvl="1">
              <a:buFont typeface="Wingdings" pitchFamily="2" charset="2"/>
              <a:buChar char="ü"/>
            </a:pPr>
            <a:r>
              <a:rPr lang="ja-JP" altLang="ja-JP" dirty="0" smtClean="0"/>
              <a:t>自殺を勧める、もしくは自殺しようとする人に毒物を提供するなどして幇助する行為は「自殺関与」。</a:t>
            </a:r>
            <a:endParaRPr lang="en-US" altLang="ja-JP" dirty="0" smtClean="0"/>
          </a:p>
          <a:p>
            <a:pPr lvl="1">
              <a:buFont typeface="Wingdings" pitchFamily="2" charset="2"/>
              <a:buChar char="ü"/>
            </a:pPr>
            <a:r>
              <a:rPr lang="ja-JP" altLang="ja-JP" dirty="0" smtClean="0"/>
              <a:t>自殺者自身からたのまれて毒を口に含ませると「同意殺人」</a:t>
            </a:r>
          </a:p>
        </p:txBody>
      </p:sp>
      <p:sp>
        <p:nvSpPr>
          <p:cNvPr id="9" name="テキスト ボックス 8"/>
          <p:cNvSpPr txBox="1"/>
          <p:nvPr/>
        </p:nvSpPr>
        <p:spPr>
          <a:xfrm>
            <a:off x="642910" y="5013176"/>
            <a:ext cx="7961538" cy="92333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Wingdings" pitchFamily="2" charset="2"/>
              <a:buChar char="n"/>
            </a:pPr>
            <a:r>
              <a:rPr lang="ja-JP" altLang="ja-JP" dirty="0" smtClean="0"/>
              <a:t>集団自殺を装った殺人</a:t>
            </a:r>
          </a:p>
          <a:p>
            <a:pPr lvl="1">
              <a:buFont typeface="Wingdings" pitchFamily="2" charset="2"/>
              <a:buChar char="ü"/>
            </a:pPr>
            <a:r>
              <a:rPr lang="ja-JP" altLang="ja-JP" dirty="0" smtClean="0"/>
              <a:t>他人が死ぬところを見てみたいという目的で、自殺サイトを利用し仲間を募って集団自殺を企て</a:t>
            </a:r>
            <a:r>
              <a:rPr lang="ja-JP" altLang="en-US" dirty="0" smtClean="0"/>
              <a:t>た場合、</a:t>
            </a:r>
            <a:r>
              <a:rPr lang="ja-JP" altLang="ja-JP" dirty="0" smtClean="0"/>
              <a:t>「殺人罪」および「死体遺棄罪」</a:t>
            </a:r>
            <a:endParaRPr kumimoji="1" lang="ja-JP"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5.11.2</a:t>
            </a:r>
            <a:r>
              <a:rPr lang="ja-JP" altLang="ja-JP" dirty="0" smtClean="0"/>
              <a:t>　犯罪を誘引するサイト</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13</a:t>
            </a:fld>
            <a:endParaRPr kumimoji="1" lang="ja-JP" altLang="en-US"/>
          </a:p>
        </p:txBody>
      </p:sp>
      <p:sp>
        <p:nvSpPr>
          <p:cNvPr id="5" name="テキスト ボックス 4"/>
          <p:cNvSpPr txBox="1"/>
          <p:nvPr/>
        </p:nvSpPr>
        <p:spPr>
          <a:xfrm>
            <a:off x="253028" y="1290579"/>
            <a:ext cx="1335092" cy="400110"/>
          </a:xfrm>
          <a:prstGeom prst="rect">
            <a:avLst/>
          </a:prstGeom>
        </p:spPr>
        <p:style>
          <a:lnRef idx="3">
            <a:schemeClr val="lt1"/>
          </a:lnRef>
          <a:fillRef idx="1">
            <a:schemeClr val="dk1"/>
          </a:fillRef>
          <a:effectRef idx="1">
            <a:schemeClr val="dk1"/>
          </a:effectRef>
          <a:fontRef idx="minor">
            <a:schemeClr val="lt1"/>
          </a:fontRef>
        </p:style>
        <p:txBody>
          <a:bodyPr wrap="square" rtlCol="0">
            <a:spAutoFit/>
          </a:bodyPr>
          <a:lstStyle/>
          <a:p>
            <a:r>
              <a:rPr lang="ja-JP" altLang="ja-JP" sz="2000" dirty="0" smtClean="0"/>
              <a:t>闇サイト</a:t>
            </a:r>
            <a:endParaRPr kumimoji="1" lang="ja-JP" altLang="en-US" sz="2000" dirty="0"/>
          </a:p>
        </p:txBody>
      </p:sp>
      <p:sp>
        <p:nvSpPr>
          <p:cNvPr id="6" name="テキスト ボックス 5"/>
          <p:cNvSpPr txBox="1"/>
          <p:nvPr/>
        </p:nvSpPr>
        <p:spPr>
          <a:xfrm>
            <a:off x="253028" y="1714974"/>
            <a:ext cx="8622352" cy="92333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buFont typeface="Wingdings" pitchFamily="2" charset="2"/>
              <a:buChar char="ü"/>
            </a:pPr>
            <a:r>
              <a:rPr lang="ja-JP" altLang="ja-JP" dirty="0" smtClean="0"/>
              <a:t>犯罪仲間の誘引、復讐の請け負い、銃刀類など違法な物品の譲渡、爆発物の製造などを掲示板で情報交換</a:t>
            </a:r>
            <a:endParaRPr lang="en-US" altLang="ja-JP" dirty="0" smtClean="0"/>
          </a:p>
          <a:p>
            <a:pPr>
              <a:buFont typeface="Wingdings" pitchFamily="2" charset="2"/>
              <a:buChar char="ü"/>
            </a:pPr>
            <a:r>
              <a:rPr lang="ja-JP" altLang="ja-JP" dirty="0" smtClean="0"/>
              <a:t>違法として完全に取り締まることはでき</a:t>
            </a:r>
            <a:r>
              <a:rPr lang="ja-JP" altLang="en-US" dirty="0" smtClean="0"/>
              <a:t>ない。</a:t>
            </a:r>
            <a:endParaRPr kumimoji="1" lang="ja-JP" altLang="en-US" dirty="0"/>
          </a:p>
        </p:txBody>
      </p:sp>
      <p:sp>
        <p:nvSpPr>
          <p:cNvPr id="7" name="テキスト ボックス 6"/>
          <p:cNvSpPr txBox="1"/>
          <p:nvPr/>
        </p:nvSpPr>
        <p:spPr>
          <a:xfrm>
            <a:off x="268620" y="2827601"/>
            <a:ext cx="1927116" cy="378713"/>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ja-JP" altLang="ja-JP" dirty="0" smtClean="0"/>
              <a:t>実害が出た場合</a:t>
            </a:r>
            <a:endParaRPr kumimoji="1" lang="ja-JP" altLang="en-US" dirty="0"/>
          </a:p>
        </p:txBody>
      </p:sp>
      <p:sp>
        <p:nvSpPr>
          <p:cNvPr id="8" name="テキスト ボックス 7"/>
          <p:cNvSpPr txBox="1"/>
          <p:nvPr/>
        </p:nvSpPr>
        <p:spPr>
          <a:xfrm>
            <a:off x="268620" y="3308451"/>
            <a:ext cx="5572164"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ja-JP" dirty="0" smtClean="0"/>
              <a:t>傷害罪</a:t>
            </a:r>
            <a:r>
              <a:rPr lang="ja-JP" altLang="en-US" dirty="0" smtClean="0"/>
              <a:t>、</a:t>
            </a:r>
            <a:r>
              <a:rPr lang="ja-JP" altLang="ja-JP" dirty="0" smtClean="0"/>
              <a:t>殺人罪</a:t>
            </a:r>
            <a:r>
              <a:rPr lang="ja-JP" altLang="en-US" dirty="0" smtClean="0"/>
              <a:t>が適用される。</a:t>
            </a:r>
            <a:endParaRPr lang="en-US" altLang="ja-JP" dirty="0" smtClean="0"/>
          </a:p>
          <a:p>
            <a:r>
              <a:rPr lang="ja-JP" altLang="ja-JP" dirty="0" smtClean="0"/>
              <a:t>共犯や教唆</a:t>
            </a:r>
            <a:r>
              <a:rPr lang="ja-JP" altLang="en-US" dirty="0" smtClean="0"/>
              <a:t>についても同罪となる。</a:t>
            </a:r>
            <a:endParaRPr kumimoji="1" lang="ja-JP" altLang="en-US" dirty="0"/>
          </a:p>
        </p:txBody>
      </p:sp>
      <p:sp>
        <p:nvSpPr>
          <p:cNvPr id="9" name="テキスト ボックス 8"/>
          <p:cNvSpPr txBox="1"/>
          <p:nvPr/>
        </p:nvSpPr>
        <p:spPr>
          <a:xfrm>
            <a:off x="268620" y="4153037"/>
            <a:ext cx="2786082"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smtClean="0"/>
              <a:t>銃砲刀剣類所持等取締法</a:t>
            </a:r>
            <a:endParaRPr kumimoji="1" lang="ja-JP" altLang="en-US" dirty="0"/>
          </a:p>
        </p:txBody>
      </p:sp>
      <p:sp>
        <p:nvSpPr>
          <p:cNvPr id="10" name="テキスト ボックス 9"/>
          <p:cNvSpPr txBox="1"/>
          <p:nvPr/>
        </p:nvSpPr>
        <p:spPr>
          <a:xfrm>
            <a:off x="268620" y="4601900"/>
            <a:ext cx="8606760" cy="1661993"/>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n"/>
            </a:pPr>
            <a:r>
              <a:rPr lang="ja-JP" altLang="ja-JP" dirty="0" smtClean="0"/>
              <a:t>銃砲刀剣類（銃刀類）</a:t>
            </a:r>
            <a:r>
              <a:rPr lang="ja-JP" altLang="en-US" dirty="0" smtClean="0"/>
              <a:t>の</a:t>
            </a:r>
            <a:r>
              <a:rPr lang="ja-JP" altLang="ja-JP" dirty="0" smtClean="0"/>
              <a:t>所持は原則として禁止</a:t>
            </a:r>
            <a:endParaRPr lang="en-US" altLang="ja-JP" dirty="0" smtClean="0"/>
          </a:p>
          <a:p>
            <a:pPr>
              <a:buFont typeface="Wingdings" pitchFamily="2" charset="2"/>
              <a:buChar char="n"/>
            </a:pPr>
            <a:r>
              <a:rPr lang="ja-JP" altLang="ja-JP" dirty="0" smtClean="0"/>
              <a:t>所持するためには公安へ届け出が必要</a:t>
            </a:r>
            <a:r>
              <a:rPr lang="ja-JP" altLang="en-US" dirty="0" smtClean="0"/>
              <a:t>で、</a:t>
            </a:r>
            <a:r>
              <a:rPr lang="ja-JP" altLang="ja-JP" dirty="0" smtClean="0"/>
              <a:t>所持する者は制限</a:t>
            </a:r>
            <a:r>
              <a:rPr lang="ja-JP" altLang="en-US" dirty="0" smtClean="0"/>
              <a:t>される。</a:t>
            </a:r>
            <a:endParaRPr lang="en-US" altLang="ja-JP" dirty="0" smtClean="0"/>
          </a:p>
          <a:p>
            <a:pPr lvl="1">
              <a:buFont typeface="Arial" pitchFamily="34" charset="0"/>
              <a:buChar char="•"/>
            </a:pPr>
            <a:r>
              <a:rPr lang="ja-JP" altLang="ja-JP" sz="1600" dirty="0" smtClean="0"/>
              <a:t>警察官や警察で銃を管理する者、また狩猟、競技としての射撃を目的とする場合など</a:t>
            </a:r>
            <a:endParaRPr lang="en-US" altLang="ja-JP" sz="1600" dirty="0" smtClean="0"/>
          </a:p>
          <a:p>
            <a:pPr>
              <a:buFont typeface="Wingdings" pitchFamily="2" charset="2"/>
              <a:buChar char="n"/>
            </a:pPr>
            <a:r>
              <a:rPr lang="ja-JP" altLang="ja-JP" dirty="0" smtClean="0"/>
              <a:t>銃刀類の管理</a:t>
            </a:r>
            <a:endParaRPr lang="en-US" altLang="ja-JP" dirty="0" smtClean="0"/>
          </a:p>
          <a:p>
            <a:pPr lvl="1">
              <a:buFont typeface="Arial" pitchFamily="34" charset="0"/>
              <a:buChar char="•"/>
            </a:pPr>
            <a:r>
              <a:rPr lang="ja-JP" altLang="ja-JP" sz="1600" dirty="0" smtClean="0"/>
              <a:t>他者への譲渡や貸し付け禁止</a:t>
            </a:r>
            <a:endParaRPr lang="en-US" altLang="ja-JP" sz="1600" dirty="0" smtClean="0"/>
          </a:p>
          <a:p>
            <a:pPr lvl="1">
              <a:buFont typeface="Arial" pitchFamily="34" charset="0"/>
              <a:buChar char="•"/>
            </a:pPr>
            <a:r>
              <a:rPr lang="ja-JP" altLang="ja-JP" sz="1600" dirty="0" smtClean="0"/>
              <a:t>インターネットで許可を受けていない個人を対象に銃刀類を取引することは違法行為</a:t>
            </a:r>
            <a:endParaRPr kumimoji="1" lang="ja-JP" alt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5.11.3</a:t>
            </a:r>
            <a:r>
              <a:rPr lang="ja-JP" altLang="ja-JP" dirty="0" smtClean="0"/>
              <a:t>　闇サイトの通報</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14</a:t>
            </a:fld>
            <a:endParaRPr kumimoji="1" lang="ja-JP" altLang="en-US"/>
          </a:p>
        </p:txBody>
      </p:sp>
      <p:sp>
        <p:nvSpPr>
          <p:cNvPr id="5" name="テキスト ボックス 4"/>
          <p:cNvSpPr txBox="1"/>
          <p:nvPr/>
        </p:nvSpPr>
        <p:spPr>
          <a:xfrm>
            <a:off x="829832" y="1592453"/>
            <a:ext cx="4966304" cy="40011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ja-JP" altLang="ja-JP" sz="2000" dirty="0" smtClean="0">
                <a:solidFill>
                  <a:schemeClr val="tx1"/>
                </a:solidFill>
              </a:rPr>
              <a:t>インターネット・ホットラインセンター</a:t>
            </a:r>
            <a:endParaRPr kumimoji="1" lang="ja-JP" altLang="en-US" sz="2000" dirty="0">
              <a:solidFill>
                <a:schemeClr val="tx1"/>
              </a:solidFill>
            </a:endParaRPr>
          </a:p>
        </p:txBody>
      </p:sp>
      <p:sp>
        <p:nvSpPr>
          <p:cNvPr id="6" name="テキスト ボックス 5"/>
          <p:cNvSpPr txBox="1"/>
          <p:nvPr/>
        </p:nvSpPr>
        <p:spPr>
          <a:xfrm>
            <a:off x="1115616" y="2141759"/>
            <a:ext cx="7200800"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Arial" pitchFamily="34" charset="0"/>
              <a:buChar char="•"/>
            </a:pPr>
            <a:r>
              <a:rPr lang="ja-JP" altLang="ja-JP" dirty="0" smtClean="0"/>
              <a:t>自殺や犯罪誘引、その他にも違法性のある情報、公序良俗に反する情報などを受け付ける窓口</a:t>
            </a:r>
            <a:endParaRPr kumimoji="1" lang="ja-JP" altLang="en-US" dirty="0"/>
          </a:p>
        </p:txBody>
      </p:sp>
      <p:sp>
        <p:nvSpPr>
          <p:cNvPr id="7" name="テキスト ボックス 6"/>
          <p:cNvSpPr txBox="1"/>
          <p:nvPr/>
        </p:nvSpPr>
        <p:spPr>
          <a:xfrm>
            <a:off x="1115616" y="3717032"/>
            <a:ext cx="7200800" cy="200054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buFont typeface="Wingdings" pitchFamily="2" charset="2"/>
              <a:buChar char="u"/>
            </a:pPr>
            <a:r>
              <a:rPr lang="ja-JP" altLang="ja-JP" dirty="0" smtClean="0"/>
              <a:t>情報自体から違法行為と見なされるもの</a:t>
            </a:r>
          </a:p>
          <a:p>
            <a:pPr lvl="1">
              <a:buFont typeface="Arial" pitchFamily="34" charset="0"/>
              <a:buChar char="•"/>
            </a:pPr>
            <a:r>
              <a:rPr lang="ja-JP" altLang="ja-JP" sz="1600" dirty="0" smtClean="0"/>
              <a:t>銃刀類の取引、爆発物の製造、殺人、脅迫などの請負・誘引等</a:t>
            </a:r>
          </a:p>
          <a:p>
            <a:pPr>
              <a:buFont typeface="Wingdings" pitchFamily="2" charset="2"/>
              <a:buChar char="u"/>
            </a:pPr>
            <a:r>
              <a:rPr lang="ja-JP" altLang="ja-JP" dirty="0" smtClean="0"/>
              <a:t>人を自殺に誘引・勧誘する情報</a:t>
            </a:r>
          </a:p>
          <a:p>
            <a:pPr lvl="1">
              <a:buFont typeface="Arial" pitchFamily="34" charset="0"/>
              <a:buChar char="•"/>
            </a:pPr>
            <a:r>
              <a:rPr lang="ja-JP" altLang="ja-JP" sz="1600" dirty="0" smtClean="0"/>
              <a:t>集団自殺の呼びかけ、自殺方法や幇助に関する書き込み</a:t>
            </a:r>
          </a:p>
          <a:p>
            <a:pPr>
              <a:buFont typeface="Wingdings" pitchFamily="2" charset="2"/>
              <a:buChar char="u"/>
            </a:pPr>
            <a:r>
              <a:rPr lang="ja-JP" altLang="ja-JP" dirty="0" smtClean="0"/>
              <a:t>規制薬物の濫用・取引をあおるような記述</a:t>
            </a:r>
          </a:p>
          <a:p>
            <a:pPr lvl="1">
              <a:buFont typeface="Arial" pitchFamily="34" charset="0"/>
              <a:buChar char="•"/>
            </a:pPr>
            <a:r>
              <a:rPr lang="ja-JP" altLang="ja-JP" sz="1600" dirty="0" smtClean="0"/>
              <a:t>大麻の栽培など麻薬の製造につながる情報</a:t>
            </a:r>
            <a:endParaRPr lang="en-US" altLang="ja-JP" sz="1600" dirty="0" smtClean="0"/>
          </a:p>
          <a:p>
            <a:pPr>
              <a:buFont typeface="Wingdings" pitchFamily="2" charset="2"/>
              <a:buChar char="u"/>
            </a:pPr>
            <a:r>
              <a:rPr kumimoji="1" lang="ja-JP" altLang="en-US" dirty="0" smtClean="0"/>
              <a:t>その他、</a:t>
            </a:r>
            <a:r>
              <a:rPr lang="ja-JP" altLang="ja-JP" dirty="0" smtClean="0"/>
              <a:t>振り込め詐欺やわいせつ犯罪</a:t>
            </a:r>
            <a:r>
              <a:rPr lang="ja-JP" altLang="en-US" dirty="0" smtClean="0"/>
              <a:t>に関する情報等</a:t>
            </a:r>
            <a:endParaRPr kumimoji="1" lang="ja-JP" altLang="en-US" dirty="0"/>
          </a:p>
        </p:txBody>
      </p:sp>
      <p:sp>
        <p:nvSpPr>
          <p:cNvPr id="8" name="テキスト ボックス 7"/>
          <p:cNvSpPr txBox="1"/>
          <p:nvPr/>
        </p:nvSpPr>
        <p:spPr>
          <a:xfrm>
            <a:off x="829832" y="3191387"/>
            <a:ext cx="1285884" cy="400110"/>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kumimoji="1" lang="ja-JP" altLang="en-US" sz="2000" dirty="0" smtClean="0">
                <a:solidFill>
                  <a:schemeClr val="tx1"/>
                </a:solidFill>
              </a:rPr>
              <a:t>通報内容</a:t>
            </a:r>
            <a:endParaRPr kumimoji="1" lang="ja-JP" altLang="en-US" sz="2000" dirty="0">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smtClean="0"/>
              <a:t>５</a:t>
            </a:r>
            <a:r>
              <a:rPr lang="en-US" altLang="ja-JP" dirty="0" smtClean="0"/>
              <a:t>.</a:t>
            </a:r>
            <a:r>
              <a:rPr lang="ja-JP" altLang="ja-JP" dirty="0" smtClean="0"/>
              <a:t>７　古物営業法</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2</a:t>
            </a:fld>
            <a:endParaRPr kumimoji="1" lang="ja-JP" altLang="en-US"/>
          </a:p>
        </p:txBody>
      </p:sp>
      <p:sp>
        <p:nvSpPr>
          <p:cNvPr id="5" name="テキスト ボックス 4"/>
          <p:cNvSpPr txBox="1"/>
          <p:nvPr/>
        </p:nvSpPr>
        <p:spPr>
          <a:xfrm>
            <a:off x="571472" y="1357298"/>
            <a:ext cx="8176992" cy="95410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en-US" sz="2000" dirty="0" smtClean="0"/>
              <a:t>インターネット上での</a:t>
            </a:r>
            <a:r>
              <a:rPr lang="ja-JP" altLang="ja-JP" sz="2000" dirty="0" smtClean="0"/>
              <a:t>古物</a:t>
            </a:r>
            <a:r>
              <a:rPr lang="ja-JP" altLang="en-US" sz="2000" dirty="0" smtClean="0"/>
              <a:t>（</a:t>
            </a:r>
            <a:r>
              <a:rPr lang="ja-JP" altLang="ja-JP" sz="2000" dirty="0" smtClean="0"/>
              <a:t>中古品</a:t>
            </a:r>
            <a:r>
              <a:rPr lang="ja-JP" altLang="en-US" sz="2000" dirty="0" smtClean="0"/>
              <a:t>）の</a:t>
            </a:r>
            <a:r>
              <a:rPr lang="ja-JP" altLang="ja-JP" sz="2000" dirty="0" smtClean="0"/>
              <a:t>取引</a:t>
            </a:r>
            <a:endParaRPr lang="en-US" altLang="ja-JP" sz="2000" dirty="0" smtClean="0"/>
          </a:p>
          <a:p>
            <a:pPr lvl="1">
              <a:buFont typeface="Wingdings" pitchFamily="2" charset="2"/>
              <a:buChar char="ü"/>
            </a:pPr>
            <a:r>
              <a:rPr lang="ja-JP" altLang="ja-JP" dirty="0" smtClean="0"/>
              <a:t>盗品の売買</a:t>
            </a:r>
            <a:endParaRPr lang="en-US" altLang="ja-JP" dirty="0" smtClean="0"/>
          </a:p>
          <a:p>
            <a:pPr lvl="1">
              <a:buFont typeface="Wingdings" pitchFamily="2" charset="2"/>
              <a:buChar char="ü"/>
            </a:pPr>
            <a:r>
              <a:rPr lang="ja-JP" altLang="ja-JP" dirty="0" smtClean="0"/>
              <a:t>サイト管理者や出品者を装う詐欺</a:t>
            </a:r>
            <a:endParaRPr kumimoji="1" lang="ja-JP" altLang="en-US" dirty="0"/>
          </a:p>
        </p:txBody>
      </p:sp>
      <p:sp>
        <p:nvSpPr>
          <p:cNvPr id="6" name="テキスト ボックス 5"/>
          <p:cNvSpPr txBox="1"/>
          <p:nvPr/>
        </p:nvSpPr>
        <p:spPr>
          <a:xfrm>
            <a:off x="2071670" y="2357430"/>
            <a:ext cx="6676794" cy="67710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ja-JP" sz="2000" dirty="0" smtClean="0"/>
              <a:t>古物営業法</a:t>
            </a:r>
            <a:endParaRPr lang="en-US" altLang="ja-JP" sz="2000" dirty="0" smtClean="0"/>
          </a:p>
          <a:p>
            <a:pPr lvl="1">
              <a:buFont typeface="Wingdings" pitchFamily="2" charset="2"/>
              <a:buChar char="ü"/>
            </a:pPr>
            <a:r>
              <a:rPr lang="en-US" altLang="ja-JP" dirty="0" smtClean="0"/>
              <a:t>2002</a:t>
            </a:r>
            <a:r>
              <a:rPr lang="ja-JP" altLang="ja-JP" dirty="0" smtClean="0"/>
              <a:t>年に改正され、翌</a:t>
            </a:r>
            <a:r>
              <a:rPr lang="en-US" altLang="ja-JP" dirty="0" smtClean="0"/>
              <a:t>2003</a:t>
            </a:r>
            <a:r>
              <a:rPr lang="ja-JP" altLang="ja-JP" dirty="0" smtClean="0"/>
              <a:t>年から新古物営業法が施行</a:t>
            </a:r>
            <a:endParaRPr kumimoji="1" lang="ja-JP" altLang="en-US" dirty="0"/>
          </a:p>
        </p:txBody>
      </p:sp>
      <p:sp>
        <p:nvSpPr>
          <p:cNvPr id="8" name="テキスト ボックス 7"/>
          <p:cNvSpPr txBox="1"/>
          <p:nvPr/>
        </p:nvSpPr>
        <p:spPr>
          <a:xfrm>
            <a:off x="571472" y="3143248"/>
            <a:ext cx="8176992" cy="120032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Wingdings" pitchFamily="2" charset="2"/>
              <a:buChar char="l"/>
            </a:pPr>
            <a:r>
              <a:rPr lang="ja-JP" altLang="en-US" dirty="0" smtClean="0"/>
              <a:t>古物の取り引きを始める場合</a:t>
            </a:r>
            <a:endParaRPr lang="en-US" altLang="ja-JP" dirty="0" smtClean="0"/>
          </a:p>
          <a:p>
            <a:pPr lvl="1">
              <a:buFont typeface="Arial" pitchFamily="34" charset="0"/>
              <a:buChar char="•"/>
            </a:pPr>
            <a:r>
              <a:rPr lang="ja-JP" altLang="ja-JP" dirty="0" smtClean="0"/>
              <a:t>公安委員会に「古物商」の許可申請</a:t>
            </a:r>
            <a:r>
              <a:rPr lang="ja-JP" altLang="en-US" dirty="0" smtClean="0"/>
              <a:t>が必要</a:t>
            </a:r>
            <a:endParaRPr lang="en-US" altLang="ja-JP" dirty="0" smtClean="0"/>
          </a:p>
          <a:p>
            <a:pPr>
              <a:buFont typeface="Wingdings" pitchFamily="2" charset="2"/>
              <a:buChar char="l"/>
            </a:pPr>
            <a:r>
              <a:rPr lang="ja-JP" altLang="ja-JP" dirty="0" smtClean="0"/>
              <a:t>すでに古物営業許可を受けている古物商</a:t>
            </a:r>
            <a:r>
              <a:rPr lang="ja-JP" altLang="en-US" dirty="0" smtClean="0"/>
              <a:t>が</a:t>
            </a:r>
            <a:r>
              <a:rPr lang="en-US" altLang="ja-JP" dirty="0" smtClean="0"/>
              <a:t>Web</a:t>
            </a:r>
            <a:r>
              <a:rPr lang="ja-JP" altLang="ja-JP" dirty="0" smtClean="0"/>
              <a:t>サイトで古物取引を行う場合</a:t>
            </a:r>
            <a:endParaRPr lang="en-US" altLang="ja-JP" dirty="0" smtClean="0"/>
          </a:p>
          <a:p>
            <a:pPr lvl="1">
              <a:buFont typeface="Arial" pitchFamily="34" charset="0"/>
              <a:buChar char="•"/>
            </a:pPr>
            <a:r>
              <a:rPr lang="ja-JP" altLang="ja-JP" dirty="0" smtClean="0"/>
              <a:t>公安委員会への変更届出書を提出</a:t>
            </a:r>
            <a:r>
              <a:rPr lang="ja-JP" altLang="en-US" dirty="0" smtClean="0"/>
              <a:t>する。</a:t>
            </a:r>
            <a:endParaRPr lang="en-US" altLang="ja-JP" dirty="0" smtClean="0"/>
          </a:p>
        </p:txBody>
      </p:sp>
      <p:sp>
        <p:nvSpPr>
          <p:cNvPr id="9" name="テキスト ボックス 8"/>
          <p:cNvSpPr txBox="1"/>
          <p:nvPr/>
        </p:nvSpPr>
        <p:spPr>
          <a:xfrm>
            <a:off x="571472" y="4429132"/>
            <a:ext cx="8176992" cy="1477328"/>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Wingdings" pitchFamily="2" charset="2"/>
              <a:buChar char="l"/>
            </a:pPr>
            <a:r>
              <a:rPr lang="ja-JP" altLang="ja-JP" dirty="0" smtClean="0"/>
              <a:t>オークションサイト（競り売りを行うサイト）を開設する</a:t>
            </a:r>
            <a:r>
              <a:rPr lang="ja-JP" altLang="en-US" dirty="0" smtClean="0"/>
              <a:t>場合</a:t>
            </a:r>
            <a:endParaRPr lang="en-US" altLang="ja-JP" dirty="0" smtClean="0"/>
          </a:p>
          <a:p>
            <a:pPr lvl="1">
              <a:buFont typeface="Arial" pitchFamily="34" charset="0"/>
              <a:buChar char="•"/>
            </a:pPr>
            <a:r>
              <a:rPr lang="ja-JP" altLang="ja-JP" dirty="0" smtClean="0"/>
              <a:t>「古物競りあっせん業者開始届出書」</a:t>
            </a:r>
            <a:r>
              <a:rPr lang="ja-JP" altLang="en-US" dirty="0" smtClean="0"/>
              <a:t>を提出</a:t>
            </a:r>
            <a:endParaRPr lang="en-US" altLang="ja-JP" dirty="0" smtClean="0"/>
          </a:p>
          <a:p>
            <a:pPr>
              <a:buFont typeface="Wingdings" pitchFamily="2" charset="2"/>
              <a:buChar char="l"/>
            </a:pPr>
            <a:r>
              <a:rPr lang="ja-JP" altLang="ja-JP" dirty="0" smtClean="0"/>
              <a:t>古物競りあっせん業の認定</a:t>
            </a:r>
            <a:endParaRPr lang="en-US" altLang="ja-JP" dirty="0" smtClean="0"/>
          </a:p>
          <a:p>
            <a:pPr lvl="1">
              <a:buFont typeface="Arial" pitchFamily="34" charset="0"/>
              <a:buChar char="•"/>
            </a:pPr>
            <a:r>
              <a:rPr lang="ja-JP" altLang="ja-JP" dirty="0" smtClean="0"/>
              <a:t>国家公安委員会が定める基準に適合する</a:t>
            </a:r>
            <a:r>
              <a:rPr lang="ja-JP" altLang="en-US" dirty="0" smtClean="0"/>
              <a:t>サイトの</a:t>
            </a:r>
            <a:r>
              <a:rPr lang="ja-JP" altLang="ja-JP" dirty="0" smtClean="0"/>
              <a:t>認定制度</a:t>
            </a:r>
            <a:endParaRPr lang="en-US" altLang="ja-JP" dirty="0" smtClean="0"/>
          </a:p>
          <a:p>
            <a:pPr lvl="1">
              <a:buFont typeface="Arial" pitchFamily="34" charset="0"/>
              <a:buChar char="•"/>
            </a:pPr>
            <a:r>
              <a:rPr lang="ja-JP" altLang="ja-JP" dirty="0" smtClean="0"/>
              <a:t>オークションサイトに認定マークを掲示</a:t>
            </a:r>
            <a:r>
              <a:rPr lang="ja-JP" altLang="en-US" dirty="0" smtClean="0"/>
              <a:t>できる。</a:t>
            </a:r>
            <a:endParaRPr kumimoji="1" lang="ja-JP" altLang="en-US" dirty="0"/>
          </a:p>
        </p:txBody>
      </p:sp>
      <p:sp>
        <p:nvSpPr>
          <p:cNvPr id="10" name="右矢印 9"/>
          <p:cNvSpPr/>
          <p:nvPr/>
        </p:nvSpPr>
        <p:spPr>
          <a:xfrm>
            <a:off x="1000100" y="2428868"/>
            <a:ext cx="857256" cy="571504"/>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kumimoji="1"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smtClean="0"/>
              <a:t>５</a:t>
            </a:r>
            <a:r>
              <a:rPr lang="en-US" altLang="ja-JP" dirty="0" smtClean="0"/>
              <a:t>.</a:t>
            </a:r>
            <a:r>
              <a:rPr lang="ja-JP" altLang="ja-JP" dirty="0" smtClean="0"/>
              <a:t>８　電子消費者契約法</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3</a:t>
            </a:fld>
            <a:endParaRPr kumimoji="1" lang="ja-JP" altLang="en-US"/>
          </a:p>
        </p:txBody>
      </p:sp>
      <p:sp>
        <p:nvSpPr>
          <p:cNvPr id="5" name="テキスト ボックス 4"/>
          <p:cNvSpPr txBox="1"/>
          <p:nvPr/>
        </p:nvSpPr>
        <p:spPr>
          <a:xfrm>
            <a:off x="501350" y="1483955"/>
            <a:ext cx="8001056"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ja-JP" dirty="0" smtClean="0"/>
              <a:t>電子消費者契約及び電子承諾通知に関する民法の特例に関する法律</a:t>
            </a:r>
            <a:endParaRPr lang="en-US" altLang="ja-JP" dirty="0" smtClean="0"/>
          </a:p>
          <a:p>
            <a:r>
              <a:rPr kumimoji="1" lang="ja-JP" altLang="en-US" dirty="0" smtClean="0"/>
              <a:t>通称、</a:t>
            </a:r>
            <a:r>
              <a:rPr lang="ja-JP" altLang="ja-JP" dirty="0" smtClean="0"/>
              <a:t>電子消費者契約法</a:t>
            </a:r>
            <a:r>
              <a:rPr lang="ja-JP" altLang="en-US" dirty="0" smtClean="0"/>
              <a:t>（</a:t>
            </a:r>
            <a:r>
              <a:rPr lang="en-US" altLang="ja-JP" dirty="0" smtClean="0"/>
              <a:t>2001</a:t>
            </a:r>
            <a:r>
              <a:rPr lang="ja-JP" altLang="ja-JP" dirty="0" smtClean="0"/>
              <a:t>年</a:t>
            </a:r>
            <a:r>
              <a:rPr lang="ja-JP" altLang="en-US" dirty="0" smtClean="0"/>
              <a:t>施行</a:t>
            </a:r>
            <a:r>
              <a:rPr kumimoji="1" lang="ja-JP" altLang="en-US" dirty="0" smtClean="0"/>
              <a:t>）</a:t>
            </a:r>
            <a:endParaRPr kumimoji="1" lang="ja-JP" altLang="en-US" dirty="0"/>
          </a:p>
        </p:txBody>
      </p:sp>
      <p:sp>
        <p:nvSpPr>
          <p:cNvPr id="6" name="テキスト ボックス 5"/>
          <p:cNvSpPr txBox="1"/>
          <p:nvPr/>
        </p:nvSpPr>
        <p:spPr>
          <a:xfrm>
            <a:off x="497778" y="2352848"/>
            <a:ext cx="2786082"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altLang="ja-JP" sz="2000" dirty="0" smtClean="0">
                <a:latin typeface="+mj-lt"/>
              </a:rPr>
              <a:t>5.8.1</a:t>
            </a:r>
            <a:r>
              <a:rPr lang="ja-JP" altLang="ja-JP" sz="2000" dirty="0" smtClean="0">
                <a:latin typeface="+mj-lt"/>
              </a:rPr>
              <a:t>　操作ミスの救済</a:t>
            </a:r>
            <a:endParaRPr kumimoji="1" lang="ja-JP" altLang="en-US" sz="2000" dirty="0">
              <a:latin typeface="+mj-lt"/>
            </a:endParaRPr>
          </a:p>
        </p:txBody>
      </p:sp>
      <p:sp>
        <p:nvSpPr>
          <p:cNvPr id="7" name="テキスト ボックス 6"/>
          <p:cNvSpPr txBox="1"/>
          <p:nvPr/>
        </p:nvSpPr>
        <p:spPr>
          <a:xfrm>
            <a:off x="500034" y="3465485"/>
            <a:ext cx="8015316" cy="156966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Wingdings" pitchFamily="2" charset="2"/>
              <a:buChar char="l"/>
            </a:pPr>
            <a:r>
              <a:rPr lang="ja-JP" altLang="en-US" sz="1600" dirty="0" smtClean="0"/>
              <a:t>契約に関して</a:t>
            </a:r>
            <a:r>
              <a:rPr lang="ja-JP" altLang="ja-JP" sz="1600" dirty="0" smtClean="0"/>
              <a:t>内容確認</a:t>
            </a:r>
            <a:r>
              <a:rPr lang="ja-JP" altLang="en-US" sz="1600" dirty="0" smtClean="0"/>
              <a:t>の</a:t>
            </a:r>
            <a:r>
              <a:rPr lang="ja-JP" altLang="ja-JP" sz="1600" dirty="0" smtClean="0"/>
              <a:t>画面など表示し、本人の意思を</a:t>
            </a:r>
            <a:r>
              <a:rPr lang="ja-JP" altLang="en-US" sz="1600" dirty="0" smtClean="0"/>
              <a:t>再</a:t>
            </a:r>
            <a:r>
              <a:rPr lang="ja-JP" altLang="ja-JP" sz="1600" dirty="0" smtClean="0"/>
              <a:t>確認</a:t>
            </a:r>
            <a:r>
              <a:rPr lang="ja-JP" altLang="en-US" sz="1600" dirty="0" smtClean="0"/>
              <a:t>するように設計</a:t>
            </a:r>
            <a:endParaRPr lang="en-US" altLang="ja-JP" sz="1600" dirty="0" smtClean="0"/>
          </a:p>
          <a:p>
            <a:pPr lvl="1">
              <a:buFont typeface="Arial" pitchFamily="34" charset="0"/>
              <a:buChar char="•"/>
            </a:pPr>
            <a:r>
              <a:rPr lang="ja-JP" altLang="ja-JP" sz="1600" dirty="0" smtClean="0"/>
              <a:t>「申込み」や「送信」などのボタンをクリックしたら、すぐに内容が確認できるような画面など表示</a:t>
            </a:r>
            <a:endParaRPr lang="en-US" altLang="ja-JP" sz="1600" dirty="0" smtClean="0"/>
          </a:p>
          <a:p>
            <a:pPr>
              <a:buFont typeface="Wingdings" pitchFamily="2" charset="2"/>
              <a:buChar char="l"/>
            </a:pPr>
            <a:r>
              <a:rPr lang="ja-JP" altLang="en-US" sz="1600" dirty="0" smtClean="0"/>
              <a:t>適切な</a:t>
            </a:r>
            <a:r>
              <a:rPr lang="ja-JP" altLang="ja-JP" sz="1600" dirty="0" smtClean="0"/>
              <a:t>措置がなされていない場合、操作ミスによる申込みは無効</a:t>
            </a:r>
            <a:endParaRPr lang="en-US" altLang="ja-JP" sz="1600" dirty="0" smtClean="0"/>
          </a:p>
          <a:p>
            <a:pPr>
              <a:buFont typeface="Wingdings" pitchFamily="2" charset="2"/>
              <a:buChar char="l"/>
            </a:pPr>
            <a:r>
              <a:rPr lang="ja-JP" altLang="ja-JP" sz="1600" dirty="0" smtClean="0"/>
              <a:t>民法では、消費者に「重大な過失｣がある場合には契約は有効であるとの主張ができる</a:t>
            </a:r>
            <a:endParaRPr kumimoji="1" lang="ja-JP" altLang="en-US" sz="1600" dirty="0"/>
          </a:p>
        </p:txBody>
      </p:sp>
      <p:sp>
        <p:nvSpPr>
          <p:cNvPr id="8" name="テキスト ボックス 7"/>
          <p:cNvSpPr txBox="1"/>
          <p:nvPr/>
        </p:nvSpPr>
        <p:spPr>
          <a:xfrm>
            <a:off x="2411760" y="2846050"/>
            <a:ext cx="6090646"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Arial" pitchFamily="34" charset="0"/>
              <a:buChar char="•"/>
            </a:pPr>
            <a:r>
              <a:rPr lang="ja-JP" altLang="ja-JP" dirty="0" smtClean="0"/>
              <a:t>コンピュータの利用については誤操作がつきまと</a:t>
            </a:r>
            <a:r>
              <a:rPr lang="ja-JP" altLang="en-US" dirty="0" smtClean="0"/>
              <a:t>う。</a:t>
            </a:r>
            <a:endParaRPr kumimoji="1" lang="ja-JP" altLang="en-US" dirty="0"/>
          </a:p>
        </p:txBody>
      </p:sp>
      <p:sp>
        <p:nvSpPr>
          <p:cNvPr id="9" name="下矢印 8"/>
          <p:cNvSpPr/>
          <p:nvPr/>
        </p:nvSpPr>
        <p:spPr>
          <a:xfrm>
            <a:off x="1403648" y="2857052"/>
            <a:ext cx="857256" cy="357190"/>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500034" y="5286388"/>
            <a:ext cx="8015316" cy="86177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ja-JP" altLang="ja-JP" dirty="0" smtClean="0"/>
              <a:t>ワンクリック詐欺</a:t>
            </a:r>
            <a:endParaRPr lang="en-US" altLang="ja-JP" dirty="0" smtClean="0"/>
          </a:p>
          <a:p>
            <a:pPr lvl="1">
              <a:buFont typeface="Wingdings" pitchFamily="2" charset="2"/>
              <a:buChar char="ü"/>
            </a:pPr>
            <a:r>
              <a:rPr lang="ja-JP" altLang="en-US" sz="1600" dirty="0" smtClean="0"/>
              <a:t>契約内容の確認画面を表示しないので無効</a:t>
            </a:r>
            <a:endParaRPr lang="en-US" altLang="ja-JP" sz="1600" dirty="0" smtClean="0"/>
          </a:p>
          <a:p>
            <a:pPr lvl="1">
              <a:buFont typeface="Wingdings" pitchFamily="2" charset="2"/>
              <a:buChar char="ü"/>
            </a:pPr>
            <a:r>
              <a:rPr lang="ja-JP" altLang="ja-JP" sz="1600" dirty="0" smtClean="0"/>
              <a:t>その画面を保存しておき、国民生活センターに相談、あるいは通報</a:t>
            </a:r>
            <a:r>
              <a:rPr lang="ja-JP" altLang="en-US" sz="1600" dirty="0" smtClean="0"/>
              <a:t>する。</a:t>
            </a:r>
            <a:endParaRPr kumimoji="1" lang="ja-JP" alt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400" dirty="0" smtClean="0"/>
              <a:t>5.8.2</a:t>
            </a:r>
            <a:r>
              <a:rPr lang="ja-JP" altLang="ja-JP" sz="2400" dirty="0" smtClean="0"/>
              <a:t>　電子商取引などにおける契約の成立時期の転換</a:t>
            </a:r>
            <a:endParaRPr kumimoji="1" lang="ja-JP" altLang="en-US" sz="2400"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4</a:t>
            </a:fld>
            <a:endParaRPr kumimoji="1" lang="ja-JP" altLang="en-US"/>
          </a:p>
        </p:txBody>
      </p:sp>
      <p:sp>
        <p:nvSpPr>
          <p:cNvPr id="5" name="テキスト ボックス 4"/>
          <p:cNvSpPr txBox="1"/>
          <p:nvPr/>
        </p:nvSpPr>
        <p:spPr>
          <a:xfrm>
            <a:off x="571472" y="1368976"/>
            <a:ext cx="1214446" cy="369332"/>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smtClean="0"/>
              <a:t>電子契約</a:t>
            </a:r>
            <a:endParaRPr kumimoji="1" lang="ja-JP" altLang="en-US" dirty="0"/>
          </a:p>
        </p:txBody>
      </p:sp>
      <p:sp>
        <p:nvSpPr>
          <p:cNvPr id="6" name="テキスト ボックス 5"/>
          <p:cNvSpPr txBox="1"/>
          <p:nvPr/>
        </p:nvSpPr>
        <p:spPr>
          <a:xfrm>
            <a:off x="785786" y="1856901"/>
            <a:ext cx="7358114"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ja-JP" dirty="0" smtClean="0"/>
              <a:t>「契約」は申込み承諾の通知が消費者本人に届いた時点で成立</a:t>
            </a:r>
            <a:endParaRPr kumimoji="1" lang="ja-JP" altLang="en-US" dirty="0"/>
          </a:p>
        </p:txBody>
      </p:sp>
      <p:sp>
        <p:nvSpPr>
          <p:cNvPr id="7" name="テキスト ボックス 6"/>
          <p:cNvSpPr txBox="1"/>
          <p:nvPr/>
        </p:nvSpPr>
        <p:spPr>
          <a:xfrm>
            <a:off x="785786" y="2356794"/>
            <a:ext cx="7358114"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ja-JP" altLang="ja-JP" dirty="0" smtClean="0"/>
              <a:t>クリックした途端、承諾なしに突然「会員登録されました」と表示されても、承諾を得ていないので契約は成立し</a:t>
            </a:r>
            <a:r>
              <a:rPr lang="ja-JP" altLang="en-US" dirty="0" smtClean="0"/>
              <a:t>ない。</a:t>
            </a:r>
            <a:endParaRPr kumimoji="1" lang="ja-JP" altLang="en-US" dirty="0"/>
          </a:p>
        </p:txBody>
      </p:sp>
      <p:sp>
        <p:nvSpPr>
          <p:cNvPr id="8" name="テキスト ボックス 7"/>
          <p:cNvSpPr txBox="1"/>
          <p:nvPr/>
        </p:nvSpPr>
        <p:spPr>
          <a:xfrm>
            <a:off x="785786" y="5040177"/>
            <a:ext cx="7358114" cy="92333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ja-JP" dirty="0" smtClean="0"/>
              <a:t>消費者からの申込みがあった場合、</a:t>
            </a:r>
            <a:r>
              <a:rPr lang="en-US" altLang="ja-JP" dirty="0" smtClean="0"/>
              <a:t>Web</a:t>
            </a:r>
            <a:r>
              <a:rPr lang="ja-JP" altLang="ja-JP" dirty="0" smtClean="0"/>
              <a:t>サイトの管理者や事業者から申込みに対して申込み承諾の連絡をして、それが本人に届いて初めて契約成立</a:t>
            </a:r>
            <a:endParaRPr kumimoji="1" lang="ja-JP" altLang="en-US" dirty="0"/>
          </a:p>
        </p:txBody>
      </p:sp>
      <p:sp>
        <p:nvSpPr>
          <p:cNvPr id="9" name="テキスト ボックス 8"/>
          <p:cNvSpPr txBox="1"/>
          <p:nvPr/>
        </p:nvSpPr>
        <p:spPr>
          <a:xfrm>
            <a:off x="571472" y="3382149"/>
            <a:ext cx="2428892" cy="369332"/>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smtClean="0"/>
              <a:t>契約</a:t>
            </a:r>
            <a:r>
              <a:rPr lang="ja-JP" altLang="en-US" dirty="0" smtClean="0"/>
              <a:t>成立時期の転換</a:t>
            </a:r>
            <a:endParaRPr kumimoji="1" lang="ja-JP" altLang="en-US" dirty="0"/>
          </a:p>
        </p:txBody>
      </p:sp>
      <p:sp>
        <p:nvSpPr>
          <p:cNvPr id="10" name="テキスト ボックス 9"/>
          <p:cNvSpPr txBox="1"/>
          <p:nvPr/>
        </p:nvSpPr>
        <p:spPr>
          <a:xfrm>
            <a:off x="785786" y="3859877"/>
            <a:ext cx="7358114" cy="369332"/>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ja-JP" altLang="ja-JP" dirty="0" smtClean="0"/>
              <a:t>民法上では申し込みが事業者に届いた時点で契約成立</a:t>
            </a:r>
            <a:endParaRPr kumimoji="1" lang="ja-JP" altLang="en-US" dirty="0"/>
          </a:p>
        </p:txBody>
      </p:sp>
      <p:sp>
        <p:nvSpPr>
          <p:cNvPr id="11" name="テキスト ボックス 10"/>
          <p:cNvSpPr txBox="1"/>
          <p:nvPr/>
        </p:nvSpPr>
        <p:spPr>
          <a:xfrm>
            <a:off x="2857488" y="4429132"/>
            <a:ext cx="2714644" cy="369332"/>
          </a:xfrm>
          <a:prstGeom prst="rect">
            <a:avLst/>
          </a:prstGeom>
          <a:noFill/>
        </p:spPr>
        <p:txBody>
          <a:bodyPr wrap="square" rtlCol="0">
            <a:spAutoFit/>
          </a:bodyPr>
          <a:lstStyle/>
          <a:p>
            <a:r>
              <a:rPr kumimoji="1" lang="ja-JP" altLang="en-US" dirty="0" smtClean="0"/>
              <a:t>電子商取引の普及</a:t>
            </a:r>
            <a:endParaRPr kumimoji="1" lang="ja-JP" altLang="en-US" dirty="0"/>
          </a:p>
        </p:txBody>
      </p:sp>
      <p:sp>
        <p:nvSpPr>
          <p:cNvPr id="12" name="下矢印 11"/>
          <p:cNvSpPr/>
          <p:nvPr/>
        </p:nvSpPr>
        <p:spPr>
          <a:xfrm>
            <a:off x="1745801" y="4347817"/>
            <a:ext cx="928694" cy="571504"/>
          </a:xfrm>
          <a:prstGeom prst="down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ja-JP" sz="2800" dirty="0" smtClean="0"/>
              <a:t>５</a:t>
            </a:r>
            <a:r>
              <a:rPr lang="en-US" altLang="ja-JP" sz="2800" dirty="0" smtClean="0"/>
              <a:t>.</a:t>
            </a:r>
            <a:r>
              <a:rPr lang="ja-JP" altLang="ja-JP" sz="2800" dirty="0" smtClean="0"/>
              <a:t>９　特定電子メールの送信に関する法律</a:t>
            </a:r>
            <a:endParaRPr kumimoji="1" lang="ja-JP" altLang="en-US" sz="2800"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5</a:t>
            </a:fld>
            <a:endParaRPr kumimoji="1" lang="ja-JP" altLang="en-US"/>
          </a:p>
        </p:txBody>
      </p:sp>
      <p:sp>
        <p:nvSpPr>
          <p:cNvPr id="5" name="テキスト ボックス 4"/>
          <p:cNvSpPr txBox="1"/>
          <p:nvPr/>
        </p:nvSpPr>
        <p:spPr>
          <a:xfrm>
            <a:off x="500034" y="1690689"/>
            <a:ext cx="2143140"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smtClean="0"/>
              <a:t>特定電子</a:t>
            </a:r>
            <a:r>
              <a:rPr lang="ja-JP" altLang="ja-JP" sz="2000" dirty="0" smtClean="0"/>
              <a:t>メール</a:t>
            </a:r>
            <a:endParaRPr kumimoji="1" lang="ja-JP" altLang="en-US" sz="2000" dirty="0"/>
          </a:p>
        </p:txBody>
      </p:sp>
      <p:sp>
        <p:nvSpPr>
          <p:cNvPr id="6" name="テキスト ボックス 5"/>
          <p:cNvSpPr txBox="1"/>
          <p:nvPr/>
        </p:nvSpPr>
        <p:spPr>
          <a:xfrm>
            <a:off x="678629" y="2198262"/>
            <a:ext cx="8001056" cy="120032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u"/>
            </a:pPr>
            <a:r>
              <a:rPr lang="ja-JP" altLang="ja-JP" dirty="0" smtClean="0"/>
              <a:t>営利目的で広告・宣伝を行うために送信されるメール</a:t>
            </a:r>
            <a:endParaRPr lang="en-US" altLang="ja-JP" dirty="0" smtClean="0"/>
          </a:p>
          <a:p>
            <a:pPr lvl="1">
              <a:buFont typeface="Arial" pitchFamily="34" charset="0"/>
              <a:buChar char="•"/>
            </a:pPr>
            <a:r>
              <a:rPr lang="ja-JP" altLang="ja-JP" dirty="0" smtClean="0"/>
              <a:t>メールの内容が商品やサービスの広告・宣伝を目的とする場合</a:t>
            </a:r>
            <a:r>
              <a:rPr lang="ja-JP" altLang="en-US" dirty="0" smtClean="0"/>
              <a:t>は該当</a:t>
            </a:r>
            <a:endParaRPr lang="en-US" altLang="ja-JP" dirty="0" smtClean="0"/>
          </a:p>
          <a:p>
            <a:pPr>
              <a:buFont typeface="Wingdings" pitchFamily="2" charset="2"/>
              <a:buChar char="u"/>
            </a:pPr>
            <a:r>
              <a:rPr lang="ja-JP" altLang="ja-JP" dirty="0" smtClean="0"/>
              <a:t>スパムメール</a:t>
            </a:r>
            <a:endParaRPr lang="en-US" altLang="ja-JP" dirty="0" smtClean="0"/>
          </a:p>
          <a:p>
            <a:pPr>
              <a:buFont typeface="Wingdings" pitchFamily="2" charset="2"/>
              <a:buChar char="u"/>
            </a:pPr>
            <a:r>
              <a:rPr lang="ja-JP" altLang="ja-JP" dirty="0" smtClean="0"/>
              <a:t>営業上の広告・宣伝を目的とする</a:t>
            </a:r>
            <a:r>
              <a:rPr lang="en-US" altLang="ja-JP" dirty="0" smtClean="0"/>
              <a:t>Web</a:t>
            </a:r>
            <a:r>
              <a:rPr lang="ja-JP" altLang="ja-JP" dirty="0" smtClean="0"/>
              <a:t>サイトへ誘導する</a:t>
            </a:r>
            <a:r>
              <a:rPr lang="ja-JP" altLang="en-US" dirty="0" smtClean="0"/>
              <a:t>メール</a:t>
            </a:r>
            <a:endParaRPr kumimoji="1" lang="ja-JP" altLang="en-US" dirty="0"/>
          </a:p>
        </p:txBody>
      </p:sp>
      <p:sp>
        <p:nvSpPr>
          <p:cNvPr id="7" name="下矢印 6"/>
          <p:cNvSpPr/>
          <p:nvPr/>
        </p:nvSpPr>
        <p:spPr>
          <a:xfrm>
            <a:off x="1500166" y="3472730"/>
            <a:ext cx="1143008" cy="500066"/>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500034" y="4127678"/>
            <a:ext cx="5572164"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sz="2000" dirty="0" smtClean="0"/>
              <a:t>特定電子メールの送信の適正化等に関する法律</a:t>
            </a:r>
            <a:endParaRPr kumimoji="1" lang="ja-JP" altLang="en-US" sz="2000" dirty="0"/>
          </a:p>
        </p:txBody>
      </p:sp>
      <p:sp>
        <p:nvSpPr>
          <p:cNvPr id="9" name="テキスト ボックス 8"/>
          <p:cNvSpPr txBox="1"/>
          <p:nvPr/>
        </p:nvSpPr>
        <p:spPr>
          <a:xfrm>
            <a:off x="678629" y="4682670"/>
            <a:ext cx="3464743"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Arial" pitchFamily="34" charset="0"/>
              <a:buChar char="•"/>
            </a:pPr>
            <a:r>
              <a:rPr lang="ja-JP" altLang="ja-JP" dirty="0" smtClean="0"/>
              <a:t>俗称：迷惑メール防止法</a:t>
            </a:r>
            <a:endParaRPr lang="en-US" altLang="ja-JP" dirty="0" smtClean="0"/>
          </a:p>
          <a:p>
            <a:pPr>
              <a:buFont typeface="Arial" pitchFamily="34" charset="0"/>
              <a:buChar char="•"/>
            </a:pPr>
            <a:r>
              <a:rPr kumimoji="1" lang="en-US" altLang="ja-JP" dirty="0" smtClean="0"/>
              <a:t>2002</a:t>
            </a:r>
            <a:r>
              <a:rPr kumimoji="1" lang="ja-JP" altLang="en-US" dirty="0" smtClean="0"/>
              <a:t>年より施行</a:t>
            </a:r>
            <a:endParaRPr kumimoji="1" lang="ja-JP" altLang="en-US" dirty="0"/>
          </a:p>
        </p:txBody>
      </p:sp>
      <p:pic>
        <p:nvPicPr>
          <p:cNvPr id="1026" name="Picture 2" descr="C:\Users\Tom\AppData\Local\Microsoft\Windows\Temporary Internet Files\Content.IE5\WA9PHH6D\MCj03035090000[1].wmf"/>
          <p:cNvPicPr>
            <a:picLocks noChangeAspect="1" noChangeArrowheads="1"/>
          </p:cNvPicPr>
          <p:nvPr/>
        </p:nvPicPr>
        <p:blipFill>
          <a:blip r:embed="rId2" cstate="print"/>
          <a:srcRect/>
          <a:stretch>
            <a:fillRect/>
          </a:stretch>
        </p:blipFill>
        <p:spPr bwMode="auto">
          <a:xfrm>
            <a:off x="6429388" y="5357826"/>
            <a:ext cx="1000132" cy="681908"/>
          </a:xfrm>
          <a:prstGeom prst="rect">
            <a:avLst/>
          </a:prstGeom>
          <a:noFill/>
        </p:spPr>
      </p:pic>
      <p:pic>
        <p:nvPicPr>
          <p:cNvPr id="11" name="Picture 2" descr="C:\Users\Tom\AppData\Local\Microsoft\Windows\Temporary Internet Files\Content.IE5\WA9PHH6D\MCj03035090000[1].wmf"/>
          <p:cNvPicPr>
            <a:picLocks noChangeAspect="1" noChangeArrowheads="1"/>
          </p:cNvPicPr>
          <p:nvPr/>
        </p:nvPicPr>
        <p:blipFill>
          <a:blip r:embed="rId2" cstate="print"/>
          <a:srcRect/>
          <a:stretch>
            <a:fillRect/>
          </a:stretch>
        </p:blipFill>
        <p:spPr bwMode="auto">
          <a:xfrm>
            <a:off x="5786446" y="5357826"/>
            <a:ext cx="1000132" cy="681908"/>
          </a:xfrm>
          <a:prstGeom prst="rect">
            <a:avLst/>
          </a:prstGeom>
          <a:noFill/>
        </p:spPr>
      </p:pic>
      <p:pic>
        <p:nvPicPr>
          <p:cNvPr id="12" name="Picture 2" descr="C:\Users\Tom\AppData\Local\Microsoft\Windows\Temporary Internet Files\Content.IE5\WA9PHH6D\MCj03035090000[1].wmf"/>
          <p:cNvPicPr>
            <a:picLocks noChangeAspect="1" noChangeArrowheads="1"/>
          </p:cNvPicPr>
          <p:nvPr/>
        </p:nvPicPr>
        <p:blipFill>
          <a:blip r:embed="rId2" cstate="print"/>
          <a:srcRect/>
          <a:stretch>
            <a:fillRect/>
          </a:stretch>
        </p:blipFill>
        <p:spPr bwMode="auto">
          <a:xfrm>
            <a:off x="5143504" y="5357826"/>
            <a:ext cx="1000132" cy="681908"/>
          </a:xfrm>
          <a:prstGeom prst="rect">
            <a:avLst/>
          </a:prstGeom>
          <a:noFill/>
        </p:spPr>
      </p:pic>
      <p:pic>
        <p:nvPicPr>
          <p:cNvPr id="13" name="Picture 2" descr="C:\Users\Tom\AppData\Local\Microsoft\Windows\Temporary Internet Files\Content.IE5\WA9PHH6D\MCj03035090000[1].wmf"/>
          <p:cNvPicPr>
            <a:picLocks noChangeAspect="1" noChangeArrowheads="1"/>
          </p:cNvPicPr>
          <p:nvPr/>
        </p:nvPicPr>
        <p:blipFill>
          <a:blip r:embed="rId2" cstate="print"/>
          <a:srcRect/>
          <a:stretch>
            <a:fillRect/>
          </a:stretch>
        </p:blipFill>
        <p:spPr bwMode="auto">
          <a:xfrm>
            <a:off x="7072330" y="5357826"/>
            <a:ext cx="1000132" cy="681908"/>
          </a:xfrm>
          <a:prstGeom prst="rect">
            <a:avLst/>
          </a:prstGeom>
          <a:noFill/>
        </p:spPr>
      </p:pic>
      <p:pic>
        <p:nvPicPr>
          <p:cNvPr id="14" name="Picture 2" descr="C:\Users\Tom\AppData\Local\Microsoft\Windows\Temporary Internet Files\Content.IE5\WA9PHH6D\MCj03035090000[1].wmf"/>
          <p:cNvPicPr>
            <a:picLocks noChangeAspect="1" noChangeArrowheads="1"/>
          </p:cNvPicPr>
          <p:nvPr/>
        </p:nvPicPr>
        <p:blipFill>
          <a:blip r:embed="rId2" cstate="print"/>
          <a:srcRect/>
          <a:stretch>
            <a:fillRect/>
          </a:stretch>
        </p:blipFill>
        <p:spPr bwMode="auto">
          <a:xfrm>
            <a:off x="7715272" y="5357826"/>
            <a:ext cx="1000132" cy="681908"/>
          </a:xfrm>
          <a:prstGeom prst="rect">
            <a:avLst/>
          </a:prstGeom>
          <a:noFill/>
        </p:spPr>
      </p:pic>
      <p:pic>
        <p:nvPicPr>
          <p:cNvPr id="15" name="Picture 2" descr="C:\Users\Tom\AppData\Local\Microsoft\Windows\Temporary Internet Files\Content.IE5\WA9PHH6D\MCj03035090000[1].wmf"/>
          <p:cNvPicPr>
            <a:picLocks noChangeAspect="1" noChangeArrowheads="1"/>
          </p:cNvPicPr>
          <p:nvPr/>
        </p:nvPicPr>
        <p:blipFill>
          <a:blip r:embed="rId2" cstate="print"/>
          <a:srcRect/>
          <a:stretch>
            <a:fillRect/>
          </a:stretch>
        </p:blipFill>
        <p:spPr bwMode="auto">
          <a:xfrm>
            <a:off x="6858016" y="4786322"/>
            <a:ext cx="1000132" cy="681908"/>
          </a:xfrm>
          <a:prstGeom prst="rect">
            <a:avLst/>
          </a:prstGeom>
          <a:noFill/>
        </p:spPr>
      </p:pic>
      <p:pic>
        <p:nvPicPr>
          <p:cNvPr id="16" name="Picture 2" descr="C:\Users\Tom\AppData\Local\Microsoft\Windows\Temporary Internet Files\Content.IE5\WA9PHH6D\MCj03035090000[1].wmf"/>
          <p:cNvPicPr>
            <a:picLocks noChangeAspect="1" noChangeArrowheads="1"/>
          </p:cNvPicPr>
          <p:nvPr/>
        </p:nvPicPr>
        <p:blipFill>
          <a:blip r:embed="rId2" cstate="print"/>
          <a:srcRect/>
          <a:stretch>
            <a:fillRect/>
          </a:stretch>
        </p:blipFill>
        <p:spPr bwMode="auto">
          <a:xfrm>
            <a:off x="6215074" y="4786322"/>
            <a:ext cx="1000132" cy="681908"/>
          </a:xfrm>
          <a:prstGeom prst="rect">
            <a:avLst/>
          </a:prstGeom>
          <a:noFill/>
        </p:spPr>
      </p:pic>
      <p:pic>
        <p:nvPicPr>
          <p:cNvPr id="17" name="Picture 2" descr="C:\Users\Tom\AppData\Local\Microsoft\Windows\Temporary Internet Files\Content.IE5\WA9PHH6D\MCj03035090000[1].wmf"/>
          <p:cNvPicPr>
            <a:picLocks noChangeAspect="1" noChangeArrowheads="1"/>
          </p:cNvPicPr>
          <p:nvPr/>
        </p:nvPicPr>
        <p:blipFill>
          <a:blip r:embed="rId2" cstate="print"/>
          <a:srcRect/>
          <a:stretch>
            <a:fillRect/>
          </a:stretch>
        </p:blipFill>
        <p:spPr bwMode="auto">
          <a:xfrm>
            <a:off x="5572132" y="4786322"/>
            <a:ext cx="1000132" cy="681908"/>
          </a:xfrm>
          <a:prstGeom prst="rect">
            <a:avLst/>
          </a:prstGeom>
          <a:noFill/>
        </p:spPr>
      </p:pic>
      <p:pic>
        <p:nvPicPr>
          <p:cNvPr id="18" name="Picture 2" descr="C:\Users\Tom\AppData\Local\Microsoft\Windows\Temporary Internet Files\Content.IE5\WA9PHH6D\MCj03035090000[1].wmf"/>
          <p:cNvPicPr>
            <a:picLocks noChangeAspect="1" noChangeArrowheads="1"/>
          </p:cNvPicPr>
          <p:nvPr/>
        </p:nvPicPr>
        <p:blipFill>
          <a:blip r:embed="rId2" cstate="print"/>
          <a:srcRect/>
          <a:stretch>
            <a:fillRect/>
          </a:stretch>
        </p:blipFill>
        <p:spPr bwMode="auto">
          <a:xfrm>
            <a:off x="4929190" y="4786322"/>
            <a:ext cx="1000132" cy="681908"/>
          </a:xfrm>
          <a:prstGeom prst="rect">
            <a:avLst/>
          </a:prstGeom>
          <a:noFill/>
        </p:spPr>
      </p:pic>
      <p:pic>
        <p:nvPicPr>
          <p:cNvPr id="19" name="Picture 2" descr="C:\Users\Tom\AppData\Local\Microsoft\Windows\Temporary Internet Files\Content.IE5\WA9PHH6D\MCj03035090000[1].wmf"/>
          <p:cNvPicPr>
            <a:picLocks noChangeAspect="1" noChangeArrowheads="1"/>
          </p:cNvPicPr>
          <p:nvPr/>
        </p:nvPicPr>
        <p:blipFill>
          <a:blip r:embed="rId2" cstate="print"/>
          <a:srcRect/>
          <a:stretch>
            <a:fillRect/>
          </a:stretch>
        </p:blipFill>
        <p:spPr bwMode="auto">
          <a:xfrm>
            <a:off x="4286248" y="4786322"/>
            <a:ext cx="1000132" cy="68190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5.9.1</a:t>
            </a:r>
            <a:r>
              <a:rPr lang="ja-JP" altLang="ja-JP" dirty="0" smtClean="0"/>
              <a:t>　オプトイン方式</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6</a:t>
            </a:fld>
            <a:endParaRPr kumimoji="1" lang="ja-JP" altLang="en-US"/>
          </a:p>
        </p:txBody>
      </p:sp>
      <p:sp>
        <p:nvSpPr>
          <p:cNvPr id="5" name="テキスト ボックス 4"/>
          <p:cNvSpPr txBox="1"/>
          <p:nvPr/>
        </p:nvSpPr>
        <p:spPr>
          <a:xfrm>
            <a:off x="571472" y="1309437"/>
            <a:ext cx="3424464"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smtClean="0"/>
              <a:t>オプトアウト方式（</a:t>
            </a:r>
            <a:r>
              <a:rPr lang="en-US" altLang="ja-JP" dirty="0" smtClean="0"/>
              <a:t>Opt-out</a:t>
            </a:r>
            <a:r>
              <a:rPr lang="ja-JP" altLang="ja-JP" dirty="0" smtClean="0"/>
              <a:t>）</a:t>
            </a:r>
            <a:endParaRPr kumimoji="1" lang="ja-JP" altLang="en-US" dirty="0"/>
          </a:p>
        </p:txBody>
      </p:sp>
      <p:sp>
        <p:nvSpPr>
          <p:cNvPr id="6" name="テキスト ボックス 5"/>
          <p:cNvSpPr txBox="1"/>
          <p:nvPr/>
        </p:nvSpPr>
        <p:spPr>
          <a:xfrm>
            <a:off x="4017290" y="1309437"/>
            <a:ext cx="4643470"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ja-JP" dirty="0" smtClean="0"/>
              <a:t>受信拒否した相手に対しては送信できない</a:t>
            </a:r>
            <a:endParaRPr kumimoji="1" lang="ja-JP" altLang="en-US" dirty="0"/>
          </a:p>
        </p:txBody>
      </p:sp>
      <p:sp>
        <p:nvSpPr>
          <p:cNvPr id="7" name="テキスト ボックス 6"/>
          <p:cNvSpPr txBox="1"/>
          <p:nvPr/>
        </p:nvSpPr>
        <p:spPr>
          <a:xfrm>
            <a:off x="571472" y="2285992"/>
            <a:ext cx="2992416"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smtClean="0"/>
              <a:t>オプトイン方式（</a:t>
            </a:r>
            <a:r>
              <a:rPr lang="en-US" altLang="ja-JP" dirty="0" smtClean="0"/>
              <a:t>Opt-in</a:t>
            </a:r>
            <a:r>
              <a:rPr lang="ja-JP" altLang="ja-JP" dirty="0" smtClean="0"/>
              <a:t>）</a:t>
            </a:r>
            <a:endParaRPr kumimoji="1" lang="ja-JP" altLang="en-US" dirty="0"/>
          </a:p>
        </p:txBody>
      </p:sp>
      <p:sp>
        <p:nvSpPr>
          <p:cNvPr id="9" name="テキスト ボックス 8"/>
          <p:cNvSpPr txBox="1"/>
          <p:nvPr/>
        </p:nvSpPr>
        <p:spPr>
          <a:xfrm>
            <a:off x="2500298" y="1782402"/>
            <a:ext cx="3957652" cy="38344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altLang="ja-JP" dirty="0" smtClean="0"/>
              <a:t>2008</a:t>
            </a:r>
            <a:r>
              <a:rPr lang="ja-JP" altLang="ja-JP" dirty="0" smtClean="0"/>
              <a:t>年の</a:t>
            </a:r>
            <a:r>
              <a:rPr lang="ja-JP" altLang="en-US" dirty="0" smtClean="0"/>
              <a:t>迷惑メール防止</a:t>
            </a:r>
            <a:r>
              <a:rPr lang="ja-JP" altLang="ja-JP" dirty="0" smtClean="0"/>
              <a:t>法改正</a:t>
            </a:r>
            <a:endParaRPr kumimoji="1" lang="ja-JP" altLang="en-US" dirty="0"/>
          </a:p>
        </p:txBody>
      </p:sp>
      <p:sp>
        <p:nvSpPr>
          <p:cNvPr id="10" name="下矢印 9"/>
          <p:cNvSpPr/>
          <p:nvPr/>
        </p:nvSpPr>
        <p:spPr>
          <a:xfrm>
            <a:off x="1357290" y="1798910"/>
            <a:ext cx="714380" cy="415644"/>
          </a:xfrm>
          <a:prstGeom prst="down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571472" y="2643182"/>
            <a:ext cx="8125112" cy="120032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342900" indent="-342900">
              <a:buFont typeface="+mj-lt"/>
              <a:buAutoNum type="arabicPeriod"/>
            </a:pPr>
            <a:r>
              <a:rPr lang="ja-JP" altLang="ja-JP" dirty="0" smtClean="0"/>
              <a:t>広告・宣伝メールの送信に関して、同意を得たものにのみ送信できる。</a:t>
            </a:r>
          </a:p>
          <a:p>
            <a:pPr marL="342900" indent="-342900">
              <a:buFont typeface="+mj-lt"/>
              <a:buAutoNum type="arabicPeriod"/>
            </a:pPr>
            <a:r>
              <a:rPr lang="ja-JP" altLang="ja-JP" dirty="0" smtClean="0"/>
              <a:t>受信を拒否する通知を受けた場合、以後の送信を禁ずる。</a:t>
            </a:r>
          </a:p>
          <a:p>
            <a:pPr marL="342900" indent="-342900">
              <a:buFont typeface="+mj-lt"/>
              <a:buAutoNum type="arabicPeriod"/>
            </a:pPr>
            <a:r>
              <a:rPr lang="ja-JP" altLang="ja-JP" dirty="0" smtClean="0"/>
              <a:t>送信者の氏名・名称、受信を拒否する場合の通知先等を表示する。</a:t>
            </a:r>
          </a:p>
          <a:p>
            <a:pPr marL="342900" indent="-342900">
              <a:buFont typeface="+mj-lt"/>
              <a:buAutoNum type="arabicPeriod"/>
            </a:pPr>
            <a:r>
              <a:rPr lang="ja-JP" altLang="ja-JP" dirty="0" smtClean="0"/>
              <a:t>広告・宣伝メールの送信に関する同意を証明する記録を保存する。</a:t>
            </a:r>
            <a:endParaRPr kumimoji="1" lang="ja-JP" altLang="en-US" dirty="0"/>
          </a:p>
        </p:txBody>
      </p:sp>
      <p:sp>
        <p:nvSpPr>
          <p:cNvPr id="12" name="テキスト ボックス 11"/>
          <p:cNvSpPr txBox="1"/>
          <p:nvPr/>
        </p:nvSpPr>
        <p:spPr>
          <a:xfrm>
            <a:off x="571472" y="4000503"/>
            <a:ext cx="5543578"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ja-JP" altLang="ja-JP" dirty="0" smtClean="0">
                <a:solidFill>
                  <a:schemeClr val="bg1"/>
                </a:solidFill>
              </a:rPr>
              <a:t>広告・宣伝メールに必ず表示</a:t>
            </a:r>
            <a:r>
              <a:rPr lang="ja-JP" altLang="en-US" dirty="0" smtClean="0">
                <a:solidFill>
                  <a:schemeClr val="bg1"/>
                </a:solidFill>
              </a:rPr>
              <a:t>する必要のある項目</a:t>
            </a:r>
            <a:endParaRPr kumimoji="1" lang="ja-JP" altLang="en-US" dirty="0">
              <a:solidFill>
                <a:schemeClr val="bg1"/>
              </a:solidFill>
            </a:endParaRPr>
          </a:p>
        </p:txBody>
      </p:sp>
      <p:sp>
        <p:nvSpPr>
          <p:cNvPr id="13" name="テキスト ボックス 12"/>
          <p:cNvSpPr txBox="1"/>
          <p:nvPr/>
        </p:nvSpPr>
        <p:spPr>
          <a:xfrm>
            <a:off x="571472" y="4357694"/>
            <a:ext cx="8125112" cy="120032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ja-JP" dirty="0" smtClean="0"/>
              <a:t>送信者の氏名または名称　・送信者の住所</a:t>
            </a:r>
          </a:p>
          <a:p>
            <a:r>
              <a:rPr lang="ja-JP" altLang="ja-JP" dirty="0" smtClean="0"/>
              <a:t>苦情・問い合わせ等の窓口となる電話番号、メールアドレス、</a:t>
            </a:r>
            <a:r>
              <a:rPr lang="en-US" altLang="ja-JP" dirty="0" smtClean="0"/>
              <a:t>URL</a:t>
            </a:r>
            <a:r>
              <a:rPr lang="ja-JP" altLang="ja-JP" dirty="0" smtClean="0"/>
              <a:t>等</a:t>
            </a:r>
          </a:p>
          <a:p>
            <a:r>
              <a:rPr lang="ja-JP" altLang="ja-JP" dirty="0" smtClean="0"/>
              <a:t>受信拒否の通知を受けるための電子メールアドレスまたは</a:t>
            </a:r>
            <a:r>
              <a:rPr lang="en-US" altLang="ja-JP" dirty="0" smtClean="0"/>
              <a:t>URL</a:t>
            </a:r>
            <a:endParaRPr lang="ja-JP" altLang="ja-JP" dirty="0" smtClean="0"/>
          </a:p>
          <a:p>
            <a:r>
              <a:rPr lang="ja-JP" altLang="ja-JP" dirty="0" smtClean="0"/>
              <a:t>受信拒否の通知ができるという趣旨の説明</a:t>
            </a:r>
          </a:p>
        </p:txBody>
      </p:sp>
      <p:sp>
        <p:nvSpPr>
          <p:cNvPr id="14" name="テキスト ボックス 13"/>
          <p:cNvSpPr txBox="1"/>
          <p:nvPr/>
        </p:nvSpPr>
        <p:spPr>
          <a:xfrm>
            <a:off x="642910" y="5643578"/>
            <a:ext cx="642942" cy="3693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kumimoji="1" lang="ja-JP" altLang="en-US" dirty="0" smtClean="0">
                <a:solidFill>
                  <a:schemeClr val="tx1"/>
                </a:solidFill>
              </a:rPr>
              <a:t>罰則</a:t>
            </a:r>
            <a:endParaRPr kumimoji="1" lang="ja-JP" altLang="en-US" dirty="0">
              <a:solidFill>
                <a:schemeClr val="tx1"/>
              </a:solidFill>
            </a:endParaRPr>
          </a:p>
        </p:txBody>
      </p:sp>
      <p:sp>
        <p:nvSpPr>
          <p:cNvPr id="15" name="テキスト ボックス 14"/>
          <p:cNvSpPr txBox="1"/>
          <p:nvPr/>
        </p:nvSpPr>
        <p:spPr>
          <a:xfrm>
            <a:off x="1285852" y="5643578"/>
            <a:ext cx="7410732"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ja-JP" dirty="0" smtClean="0"/>
              <a:t>受信拒否者へ送信した場合、総務大臣によりメール送信の禁止命</a:t>
            </a:r>
            <a:r>
              <a:rPr lang="ja-JP" altLang="en-US" dirty="0" smtClean="0"/>
              <a:t>令</a:t>
            </a:r>
            <a:endParaRPr lang="en-US" altLang="ja-JP" dirty="0" smtClean="0"/>
          </a:p>
          <a:p>
            <a:r>
              <a:rPr lang="ja-JP" altLang="ja-JP" dirty="0" smtClean="0"/>
              <a:t>命令に従わない場合</a:t>
            </a:r>
            <a:r>
              <a:rPr lang="ja-JP" altLang="en-US" dirty="0" smtClean="0"/>
              <a:t>、</a:t>
            </a:r>
            <a:r>
              <a:rPr lang="en-US" altLang="ja-JP" dirty="0" smtClean="0"/>
              <a:t>1</a:t>
            </a:r>
            <a:r>
              <a:rPr lang="ja-JP" altLang="ja-JP" dirty="0" smtClean="0"/>
              <a:t>年以下の懲役または</a:t>
            </a:r>
            <a:r>
              <a:rPr lang="en-US" altLang="ja-JP" dirty="0" smtClean="0"/>
              <a:t>100</a:t>
            </a:r>
            <a:r>
              <a:rPr lang="ja-JP" altLang="ja-JP" dirty="0" smtClean="0"/>
              <a:t>万円以下の罰金</a:t>
            </a:r>
            <a:endParaRPr kumimoji="1" lang="ja-JP"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5.9.2</a:t>
            </a:r>
            <a:r>
              <a:rPr lang="ja-JP" altLang="ja-JP" dirty="0" smtClean="0"/>
              <a:t>　送信方法に関する規定</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7</a:t>
            </a:fld>
            <a:endParaRPr kumimoji="1" lang="ja-JP" altLang="en-US"/>
          </a:p>
        </p:txBody>
      </p:sp>
      <p:sp>
        <p:nvSpPr>
          <p:cNvPr id="5" name="テキスト ボックス 4"/>
          <p:cNvSpPr txBox="1"/>
          <p:nvPr/>
        </p:nvSpPr>
        <p:spPr>
          <a:xfrm>
            <a:off x="627898" y="1538803"/>
            <a:ext cx="5800158"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sz="2000" dirty="0" smtClean="0"/>
              <a:t>広告・宣伝メール</a:t>
            </a:r>
            <a:r>
              <a:rPr lang="ja-JP" altLang="en-US" sz="2000" dirty="0" smtClean="0"/>
              <a:t>の</a:t>
            </a:r>
            <a:r>
              <a:rPr lang="ja-JP" altLang="ja-JP" sz="2000" dirty="0" smtClean="0"/>
              <a:t>送信</a:t>
            </a:r>
            <a:r>
              <a:rPr lang="ja-JP" altLang="en-US" sz="2000" dirty="0" smtClean="0"/>
              <a:t>方法に関する</a:t>
            </a:r>
            <a:r>
              <a:rPr lang="ja-JP" altLang="ja-JP" sz="2000" dirty="0" smtClean="0"/>
              <a:t>禁止</a:t>
            </a:r>
            <a:r>
              <a:rPr lang="ja-JP" altLang="en-US" sz="2000" dirty="0" smtClean="0"/>
              <a:t>事項</a:t>
            </a:r>
            <a:endParaRPr kumimoji="1" lang="ja-JP" altLang="en-US" sz="2000" dirty="0"/>
          </a:p>
        </p:txBody>
      </p:sp>
      <p:sp>
        <p:nvSpPr>
          <p:cNvPr id="6" name="テキスト ボックス 5"/>
          <p:cNvSpPr txBox="1"/>
          <p:nvPr/>
        </p:nvSpPr>
        <p:spPr>
          <a:xfrm>
            <a:off x="656394" y="2276872"/>
            <a:ext cx="7759774" cy="150810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Wingdings" pitchFamily="2" charset="2"/>
              <a:buChar char="u"/>
            </a:pPr>
            <a:r>
              <a:rPr lang="ja-JP" altLang="ja-JP" sz="2000" dirty="0" smtClean="0"/>
              <a:t>送信者情報を偽った送信の禁止</a:t>
            </a:r>
          </a:p>
          <a:p>
            <a:pPr lvl="1">
              <a:buFont typeface="Wingdings" pitchFamily="2" charset="2"/>
              <a:buChar char="ü"/>
            </a:pPr>
            <a:r>
              <a:rPr lang="ja-JP" altLang="ja-JP" dirty="0" smtClean="0"/>
              <a:t>送信元を偽装（詐称）してメールを送信した場合、一年以下の懲役または</a:t>
            </a:r>
            <a:r>
              <a:rPr lang="en-US" altLang="ja-JP" dirty="0" smtClean="0"/>
              <a:t>100</a:t>
            </a:r>
            <a:r>
              <a:rPr lang="ja-JP" altLang="ja-JP" dirty="0" smtClean="0"/>
              <a:t>万円以下の罰金</a:t>
            </a:r>
            <a:endParaRPr lang="en-US" altLang="ja-JP" dirty="0" smtClean="0"/>
          </a:p>
          <a:p>
            <a:pPr lvl="1">
              <a:buFont typeface="Wingdings" pitchFamily="2" charset="2"/>
              <a:buChar char="ü"/>
            </a:pPr>
            <a:endParaRPr lang="en-US" altLang="ja-JP" dirty="0" smtClean="0"/>
          </a:p>
          <a:p>
            <a:pPr lvl="1">
              <a:buFont typeface="Wingdings" pitchFamily="2" charset="2"/>
              <a:buChar char="ü"/>
            </a:pPr>
            <a:r>
              <a:rPr lang="ja-JP" altLang="ja-JP" dirty="0" smtClean="0"/>
              <a:t>送信者が法人の場合、法人に対して</a:t>
            </a:r>
            <a:r>
              <a:rPr lang="en-US" altLang="ja-JP" dirty="0" smtClean="0"/>
              <a:t>3000</a:t>
            </a:r>
            <a:r>
              <a:rPr lang="ja-JP" altLang="ja-JP" dirty="0" smtClean="0"/>
              <a:t>万円以下の罰金</a:t>
            </a:r>
            <a:endParaRPr kumimoji="1" lang="ja-JP" altLang="en-US" dirty="0"/>
          </a:p>
        </p:txBody>
      </p:sp>
      <p:sp>
        <p:nvSpPr>
          <p:cNvPr id="7" name="テキスト ボックス 6"/>
          <p:cNvSpPr txBox="1"/>
          <p:nvPr/>
        </p:nvSpPr>
        <p:spPr>
          <a:xfrm>
            <a:off x="656394" y="4149080"/>
            <a:ext cx="7759774" cy="178510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Wingdings" pitchFamily="2" charset="2"/>
              <a:buChar char="u"/>
            </a:pPr>
            <a:r>
              <a:rPr lang="ja-JP" altLang="ja-JP" sz="2000" dirty="0" smtClean="0"/>
              <a:t>架空電子メールアドレスによる送信の禁止</a:t>
            </a:r>
          </a:p>
          <a:p>
            <a:pPr lvl="1">
              <a:buFont typeface="Wingdings" pitchFamily="2" charset="2"/>
              <a:buChar char="ü"/>
            </a:pPr>
            <a:r>
              <a:rPr lang="ja-JP" altLang="ja-JP" dirty="0" smtClean="0"/>
              <a:t>メールアドレスを生成するツール等を用いて、架空のメールアドレスに送信した場合は、受信拒否者への送信と同様に総務大臣により、メール送信の禁止</a:t>
            </a:r>
            <a:r>
              <a:rPr lang="ja-JP" altLang="en-US" dirty="0" smtClean="0"/>
              <a:t>命令</a:t>
            </a:r>
            <a:endParaRPr lang="en-US" altLang="ja-JP" dirty="0" smtClean="0"/>
          </a:p>
          <a:p>
            <a:pPr lvl="1">
              <a:buFont typeface="Wingdings" pitchFamily="2" charset="2"/>
              <a:buChar char="ü"/>
            </a:pPr>
            <a:endParaRPr lang="en-US" altLang="ja-JP" dirty="0" smtClean="0"/>
          </a:p>
          <a:p>
            <a:pPr lvl="1">
              <a:buFont typeface="Wingdings" pitchFamily="2" charset="2"/>
              <a:buChar char="ü"/>
            </a:pPr>
            <a:r>
              <a:rPr lang="ja-JP" altLang="ja-JP" dirty="0" smtClean="0"/>
              <a:t>命令に従わない場合は</a:t>
            </a:r>
            <a:r>
              <a:rPr lang="en-US" altLang="ja-JP" dirty="0" smtClean="0"/>
              <a:t>1</a:t>
            </a:r>
            <a:r>
              <a:rPr lang="ja-JP" altLang="ja-JP" dirty="0" smtClean="0"/>
              <a:t>年以下の懲役または</a:t>
            </a:r>
            <a:r>
              <a:rPr lang="en-US" altLang="ja-JP" dirty="0" smtClean="0"/>
              <a:t>100</a:t>
            </a:r>
            <a:r>
              <a:rPr lang="ja-JP" altLang="ja-JP" dirty="0" smtClean="0"/>
              <a:t>万円以下の罰金</a:t>
            </a:r>
            <a:endParaRPr kumimoji="1" lang="ja-JP"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5.9.3</a:t>
            </a:r>
            <a:r>
              <a:rPr lang="ja-JP" altLang="ja-JP" dirty="0" smtClean="0"/>
              <a:t>　受信者の対応</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8</a:t>
            </a:fld>
            <a:endParaRPr kumimoji="1" lang="ja-JP" altLang="en-US"/>
          </a:p>
        </p:txBody>
      </p:sp>
      <p:sp>
        <p:nvSpPr>
          <p:cNvPr id="5" name="テキスト ボックス 4"/>
          <p:cNvSpPr txBox="1"/>
          <p:nvPr/>
        </p:nvSpPr>
        <p:spPr>
          <a:xfrm>
            <a:off x="500034" y="1351005"/>
            <a:ext cx="3351886"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smtClean="0"/>
              <a:t>広告・宣伝メールの受信拒否</a:t>
            </a:r>
            <a:endParaRPr kumimoji="1" lang="ja-JP" altLang="en-US" dirty="0"/>
          </a:p>
        </p:txBody>
      </p:sp>
      <p:sp>
        <p:nvSpPr>
          <p:cNvPr id="6" name="テキスト ボックス 5"/>
          <p:cNvSpPr txBox="1"/>
          <p:nvPr/>
        </p:nvSpPr>
        <p:spPr>
          <a:xfrm>
            <a:off x="500034" y="1765048"/>
            <a:ext cx="8215370"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u"/>
            </a:pPr>
            <a:r>
              <a:rPr lang="ja-JP" altLang="en-US" sz="1600" dirty="0" smtClean="0"/>
              <a:t>メ</a:t>
            </a:r>
            <a:r>
              <a:rPr lang="ja-JP" altLang="ja-JP" sz="1600" dirty="0" smtClean="0"/>
              <a:t>ール中に表示されているアドレスに、受信拒否の意思を伝えるメールを送信</a:t>
            </a:r>
            <a:endParaRPr lang="en-US" altLang="ja-JP" sz="1600" dirty="0" smtClean="0"/>
          </a:p>
          <a:p>
            <a:pPr>
              <a:buFont typeface="Wingdings" pitchFamily="2" charset="2"/>
              <a:buChar char="u"/>
            </a:pPr>
            <a:r>
              <a:rPr lang="ja-JP" altLang="ja-JP" sz="1600" dirty="0" smtClean="0"/>
              <a:t>メール中に示されている</a:t>
            </a:r>
            <a:r>
              <a:rPr lang="en-US" altLang="ja-JP" sz="1600" dirty="0" smtClean="0"/>
              <a:t>URL</a:t>
            </a:r>
            <a:r>
              <a:rPr lang="ja-JP" altLang="ja-JP" sz="1600" dirty="0" smtClean="0"/>
              <a:t>の</a:t>
            </a:r>
            <a:r>
              <a:rPr lang="en-US" altLang="ja-JP" sz="1600" dirty="0" smtClean="0"/>
              <a:t>Web</a:t>
            </a:r>
            <a:r>
              <a:rPr lang="ja-JP" altLang="ja-JP" sz="1600" dirty="0" smtClean="0"/>
              <a:t>サイトで手続き</a:t>
            </a:r>
            <a:endParaRPr kumimoji="1" lang="ja-JP" altLang="en-US" sz="1600" dirty="0"/>
          </a:p>
        </p:txBody>
      </p:sp>
      <p:sp>
        <p:nvSpPr>
          <p:cNvPr id="7" name="テキスト ボックス 6"/>
          <p:cNvSpPr txBox="1"/>
          <p:nvPr/>
        </p:nvSpPr>
        <p:spPr>
          <a:xfrm>
            <a:off x="500034" y="2500306"/>
            <a:ext cx="4143974"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ja-JP" altLang="ja-JP" dirty="0" smtClean="0">
                <a:solidFill>
                  <a:schemeClr val="tx1"/>
                </a:solidFill>
              </a:rPr>
              <a:t>受信拒否の通知をする場合、留意</a:t>
            </a:r>
            <a:r>
              <a:rPr lang="ja-JP" altLang="en-US" dirty="0" smtClean="0">
                <a:solidFill>
                  <a:schemeClr val="tx1"/>
                </a:solidFill>
              </a:rPr>
              <a:t>点</a:t>
            </a:r>
            <a:endParaRPr kumimoji="1" lang="ja-JP" altLang="en-US" dirty="0">
              <a:solidFill>
                <a:schemeClr val="tx1"/>
              </a:solidFill>
            </a:endParaRPr>
          </a:p>
        </p:txBody>
      </p:sp>
      <p:sp>
        <p:nvSpPr>
          <p:cNvPr id="8" name="テキスト ボックス 7"/>
          <p:cNvSpPr txBox="1"/>
          <p:nvPr/>
        </p:nvSpPr>
        <p:spPr>
          <a:xfrm>
            <a:off x="500034" y="2928934"/>
            <a:ext cx="8215370"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342900" indent="-342900">
              <a:buFont typeface="+mj-lt"/>
              <a:buAutoNum type="arabicPeriod"/>
            </a:pPr>
            <a:r>
              <a:rPr lang="ja-JP" altLang="ja-JP" dirty="0" smtClean="0"/>
              <a:t>受信を拒否する意思とメールアドレスのみ通知する。</a:t>
            </a:r>
          </a:p>
          <a:p>
            <a:pPr marL="342900" indent="-342900">
              <a:buFont typeface="+mj-lt"/>
              <a:buAutoNum type="arabicPeriod"/>
            </a:pPr>
            <a:r>
              <a:rPr lang="ja-JP" altLang="ja-JP" dirty="0" smtClean="0"/>
              <a:t>上記以外の情報は入力しない。</a:t>
            </a:r>
          </a:p>
          <a:p>
            <a:pPr marL="342900" indent="-342900">
              <a:buFont typeface="+mj-lt"/>
              <a:buAutoNum type="arabicPeriod"/>
            </a:pPr>
            <a:r>
              <a:rPr lang="ja-JP" altLang="ja-JP" dirty="0" smtClean="0"/>
              <a:t>該当する広告・宣伝メールを保存する</a:t>
            </a:r>
          </a:p>
          <a:p>
            <a:pPr marL="342900" indent="-342900">
              <a:buFont typeface="+mj-lt"/>
              <a:buAutoNum type="arabicPeriod"/>
            </a:pPr>
            <a:r>
              <a:rPr lang="ja-JP" altLang="ja-JP" dirty="0" smtClean="0"/>
              <a:t>受信を拒否するために送信したメールを保存する。</a:t>
            </a:r>
          </a:p>
          <a:p>
            <a:pPr marL="342900" indent="-342900">
              <a:buFont typeface="+mj-lt"/>
              <a:buAutoNum type="arabicPeriod"/>
            </a:pPr>
            <a:r>
              <a:rPr lang="ja-JP" altLang="ja-JP" dirty="0" smtClean="0"/>
              <a:t>拒否したはずのメールがさらに送られ続ける場合は届け出る。</a:t>
            </a:r>
          </a:p>
        </p:txBody>
      </p:sp>
      <p:sp>
        <p:nvSpPr>
          <p:cNvPr id="9" name="テキスト ボックス 8"/>
          <p:cNvSpPr txBox="1"/>
          <p:nvPr/>
        </p:nvSpPr>
        <p:spPr>
          <a:xfrm>
            <a:off x="500034" y="4643446"/>
            <a:ext cx="3351886" cy="3693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ja-JP" altLang="ja-JP" dirty="0" smtClean="0">
                <a:solidFill>
                  <a:schemeClr val="tx1"/>
                </a:solidFill>
              </a:rPr>
              <a:t>迷惑メール相談センター</a:t>
            </a:r>
            <a:endParaRPr kumimoji="1" lang="ja-JP" altLang="en-US" dirty="0">
              <a:solidFill>
                <a:schemeClr val="tx1"/>
              </a:solidFill>
            </a:endParaRPr>
          </a:p>
        </p:txBody>
      </p:sp>
      <p:sp>
        <p:nvSpPr>
          <p:cNvPr id="10" name="テキスト ボックス 9"/>
          <p:cNvSpPr txBox="1"/>
          <p:nvPr/>
        </p:nvSpPr>
        <p:spPr>
          <a:xfrm>
            <a:off x="500034" y="5072074"/>
            <a:ext cx="8215370" cy="120032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Arial" pitchFamily="34" charset="0"/>
              <a:buChar char="•"/>
            </a:pPr>
            <a:r>
              <a:rPr lang="ja-JP" altLang="ja-JP" dirty="0" smtClean="0"/>
              <a:t>財団法人日本データ通信協会</a:t>
            </a:r>
            <a:r>
              <a:rPr lang="ja-JP" altLang="en-US" dirty="0" smtClean="0"/>
              <a:t>の相談窓口</a:t>
            </a:r>
            <a:endParaRPr lang="en-US" altLang="ja-JP" dirty="0" smtClean="0"/>
          </a:p>
          <a:p>
            <a:pPr>
              <a:buFont typeface="Arial" pitchFamily="34" charset="0"/>
              <a:buChar char="•"/>
            </a:pPr>
            <a:r>
              <a:rPr lang="ja-JP" altLang="ja-JP" dirty="0" smtClean="0"/>
              <a:t>拒否通知</a:t>
            </a:r>
            <a:r>
              <a:rPr lang="ja-JP" altLang="en-US" dirty="0" smtClean="0"/>
              <a:t>後も</a:t>
            </a:r>
            <a:r>
              <a:rPr lang="ja-JP" altLang="ja-JP" dirty="0" smtClean="0"/>
              <a:t>、広告・宣伝メールが送られ続ける場合</a:t>
            </a:r>
            <a:r>
              <a:rPr lang="ja-JP" altLang="en-US" dirty="0" smtClean="0"/>
              <a:t>に</a:t>
            </a:r>
            <a:r>
              <a:rPr lang="ja-JP" altLang="ja-JP" dirty="0" smtClean="0"/>
              <a:t>連絡</a:t>
            </a:r>
            <a:endParaRPr lang="en-US" altLang="ja-JP" dirty="0" smtClean="0"/>
          </a:p>
          <a:p>
            <a:pPr>
              <a:buFont typeface="Arial" pitchFamily="34" charset="0"/>
              <a:buChar char="•"/>
            </a:pPr>
            <a:r>
              <a:rPr lang="ja-JP" altLang="ja-JP" dirty="0" smtClean="0"/>
              <a:t>必要事項が記載されていないメール、受信を同意していない</a:t>
            </a:r>
            <a:r>
              <a:rPr lang="ja-JP" altLang="en-US" dirty="0" smtClean="0"/>
              <a:t>メールの</a:t>
            </a:r>
            <a:r>
              <a:rPr lang="ja-JP" altLang="ja-JP" dirty="0" smtClean="0"/>
              <a:t>届け出</a:t>
            </a:r>
            <a:endParaRPr lang="en-US" altLang="ja-JP" dirty="0" smtClean="0"/>
          </a:p>
          <a:p>
            <a:pPr>
              <a:buFont typeface="Arial" pitchFamily="34" charset="0"/>
              <a:buChar char="•"/>
            </a:pPr>
            <a:r>
              <a:rPr lang="en-US" altLang="ja-JP" dirty="0" smtClean="0"/>
              <a:t>Web</a:t>
            </a:r>
            <a:r>
              <a:rPr lang="ja-JP" altLang="ja-JP" dirty="0" smtClean="0"/>
              <a:t>サイトから送信者のアドレス、件名、メール内容等を通報</a:t>
            </a:r>
            <a:endParaRPr kumimoji="1" lang="ja-JP"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smtClean="0"/>
              <a:t>５</a:t>
            </a:r>
            <a:r>
              <a:rPr lang="en-US" altLang="ja-JP" dirty="0" smtClean="0"/>
              <a:t>.</a:t>
            </a:r>
            <a:r>
              <a:rPr lang="ja-JP" altLang="ja-JP" dirty="0" smtClean="0"/>
              <a:t>１０　出会い系サイトの規制</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DCCE67C3-D886-450B-902A-984565178A8F}" type="slidenum">
              <a:rPr kumimoji="1" lang="ja-JP" altLang="en-US" smtClean="0"/>
              <a:pPr/>
              <a:t>9</a:t>
            </a:fld>
            <a:endParaRPr kumimoji="1" lang="ja-JP" altLang="en-US"/>
          </a:p>
        </p:txBody>
      </p:sp>
      <p:sp>
        <p:nvSpPr>
          <p:cNvPr id="5" name="テキスト ボックス 4"/>
          <p:cNvSpPr txBox="1"/>
          <p:nvPr/>
        </p:nvSpPr>
        <p:spPr>
          <a:xfrm>
            <a:off x="293222" y="2719339"/>
            <a:ext cx="8715436" cy="646331"/>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smtClean="0"/>
              <a:t>インターネット異性紹介事業を利用して児童を誘引する行為の規制等に関する法律</a:t>
            </a:r>
            <a:endParaRPr lang="en-US" altLang="ja-JP" dirty="0" smtClean="0"/>
          </a:p>
          <a:p>
            <a:r>
              <a:rPr lang="ja-JP" altLang="ja-JP" dirty="0" smtClean="0"/>
              <a:t>（俗称：出会い系サイト規制法）</a:t>
            </a:r>
            <a:r>
              <a:rPr lang="ja-JP" altLang="en-US" dirty="0" smtClean="0"/>
              <a:t>：</a:t>
            </a:r>
            <a:r>
              <a:rPr lang="en-US" altLang="ja-JP" dirty="0" smtClean="0"/>
              <a:t>2003</a:t>
            </a:r>
            <a:r>
              <a:rPr lang="ja-JP" altLang="en-US" dirty="0" smtClean="0"/>
              <a:t>年制定、施行</a:t>
            </a:r>
            <a:endParaRPr lang="en-US" altLang="ja-JP" dirty="0" smtClean="0"/>
          </a:p>
        </p:txBody>
      </p:sp>
      <p:sp>
        <p:nvSpPr>
          <p:cNvPr id="6" name="テキスト ボックス 5"/>
          <p:cNvSpPr txBox="1"/>
          <p:nvPr/>
        </p:nvSpPr>
        <p:spPr>
          <a:xfrm>
            <a:off x="1000100" y="3429000"/>
            <a:ext cx="7929618"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ja-JP" dirty="0" smtClean="0"/>
              <a:t>児童買春・児童ポルノ</a:t>
            </a:r>
            <a:r>
              <a:rPr lang="ja-JP" altLang="en-US" dirty="0" smtClean="0"/>
              <a:t>：</a:t>
            </a:r>
            <a:r>
              <a:rPr lang="en-US" altLang="ja-JP" dirty="0" smtClean="0"/>
              <a:t>18</a:t>
            </a:r>
            <a:r>
              <a:rPr lang="ja-JP" altLang="ja-JP" dirty="0" smtClean="0"/>
              <a:t>歳未満の児童を巻き込んだ犯罪を取り締ま</a:t>
            </a:r>
            <a:r>
              <a:rPr lang="ja-JP" altLang="en-US" dirty="0" smtClean="0"/>
              <a:t>り</a:t>
            </a:r>
            <a:endParaRPr kumimoji="1" lang="ja-JP" altLang="en-US" dirty="0"/>
          </a:p>
        </p:txBody>
      </p:sp>
      <p:sp>
        <p:nvSpPr>
          <p:cNvPr id="7" name="テキスト ボックス 6"/>
          <p:cNvSpPr txBox="1"/>
          <p:nvPr/>
        </p:nvSpPr>
        <p:spPr>
          <a:xfrm>
            <a:off x="293222" y="1223347"/>
            <a:ext cx="3709646" cy="3693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ja-JP" altLang="ja-JP" dirty="0" smtClean="0">
                <a:solidFill>
                  <a:schemeClr val="tx1"/>
                </a:solidFill>
              </a:rPr>
              <a:t>インターネット異性紹介事業</a:t>
            </a:r>
            <a:endParaRPr kumimoji="1" lang="ja-JP" altLang="en-US" dirty="0">
              <a:solidFill>
                <a:schemeClr val="tx1"/>
              </a:solidFill>
            </a:endParaRPr>
          </a:p>
        </p:txBody>
      </p:sp>
      <p:sp>
        <p:nvSpPr>
          <p:cNvPr id="8" name="テキスト ボックス 7"/>
          <p:cNvSpPr txBox="1"/>
          <p:nvPr/>
        </p:nvSpPr>
        <p:spPr>
          <a:xfrm>
            <a:off x="928662" y="1643050"/>
            <a:ext cx="8001056" cy="83099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ja-JP" altLang="ja-JP" sz="1600" dirty="0" smtClean="0"/>
              <a:t>面識のない異性同士が交際に関する情報を掲示板などで交換、閲覧できる</a:t>
            </a:r>
            <a:r>
              <a:rPr lang="ja-JP" altLang="en-US" sz="1600" dirty="0" smtClean="0"/>
              <a:t>。</a:t>
            </a:r>
            <a:endParaRPr lang="en-US" altLang="ja-JP" sz="1600" dirty="0" smtClean="0"/>
          </a:p>
          <a:p>
            <a:r>
              <a:rPr lang="ja-JP" altLang="ja-JP" sz="1600" dirty="0" smtClean="0"/>
              <a:t>交際を希望する者同士がメール等で連絡を取ることができ</a:t>
            </a:r>
            <a:r>
              <a:rPr lang="ja-JP" altLang="en-US" sz="1600" dirty="0" smtClean="0"/>
              <a:t>る。</a:t>
            </a:r>
            <a:endParaRPr lang="en-US" altLang="ja-JP" sz="1600" dirty="0" smtClean="0"/>
          </a:p>
          <a:p>
            <a:r>
              <a:rPr lang="ja-JP" altLang="ja-JP" sz="1600" dirty="0" smtClean="0"/>
              <a:t>有料か無料かにかかわらず、これらのサービスを提供していれば出会い系サイト</a:t>
            </a:r>
            <a:endParaRPr kumimoji="1" lang="ja-JP" altLang="en-US" sz="1600" dirty="0"/>
          </a:p>
        </p:txBody>
      </p:sp>
      <p:sp>
        <p:nvSpPr>
          <p:cNvPr id="10" name="下矢印 9"/>
          <p:cNvSpPr/>
          <p:nvPr/>
        </p:nvSpPr>
        <p:spPr>
          <a:xfrm>
            <a:off x="357158" y="1785926"/>
            <a:ext cx="428628" cy="714380"/>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93222" y="4184827"/>
            <a:ext cx="6172230" cy="40011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altLang="ja-JP" sz="2000" dirty="0" smtClean="0">
                <a:solidFill>
                  <a:schemeClr val="tx1"/>
                </a:solidFill>
                <a:latin typeface="+mj-lt"/>
              </a:rPr>
              <a:t>5.10.1</a:t>
            </a:r>
            <a:r>
              <a:rPr lang="ja-JP" altLang="ja-JP" sz="2000" dirty="0" smtClean="0">
                <a:solidFill>
                  <a:schemeClr val="tx1"/>
                </a:solidFill>
                <a:latin typeface="+mj-lt"/>
              </a:rPr>
              <a:t>　出会い系サイトの利用における禁止事項</a:t>
            </a:r>
            <a:endParaRPr kumimoji="1" lang="ja-JP" altLang="en-US" sz="2000" dirty="0">
              <a:solidFill>
                <a:schemeClr val="tx1"/>
              </a:solidFill>
              <a:latin typeface="+mj-lt"/>
            </a:endParaRPr>
          </a:p>
        </p:txBody>
      </p:sp>
      <p:sp>
        <p:nvSpPr>
          <p:cNvPr id="12" name="テキスト ボックス 11"/>
          <p:cNvSpPr txBox="1"/>
          <p:nvPr/>
        </p:nvSpPr>
        <p:spPr>
          <a:xfrm>
            <a:off x="325942" y="4675537"/>
            <a:ext cx="8572560" cy="1477328"/>
          </a:xfrm>
          <a:prstGeom prst="rect">
            <a:avLst/>
          </a:prstGeom>
          <a:noFill/>
        </p:spPr>
        <p:txBody>
          <a:bodyPr wrap="square" rtlCol="0">
            <a:spAutoFit/>
          </a:bodyPr>
          <a:lstStyle/>
          <a:p>
            <a:pPr>
              <a:buFont typeface="Wingdings" pitchFamily="2" charset="2"/>
              <a:buChar char="ü"/>
            </a:pPr>
            <a:r>
              <a:rPr lang="ja-JP" altLang="ja-JP" dirty="0" smtClean="0"/>
              <a:t>児童を性交渉や買春に誘引するような書き込み</a:t>
            </a:r>
            <a:endParaRPr lang="en-US" altLang="ja-JP" dirty="0" smtClean="0"/>
          </a:p>
          <a:p>
            <a:pPr>
              <a:buFont typeface="Wingdings" pitchFamily="2" charset="2"/>
              <a:buChar char="ü"/>
            </a:pPr>
            <a:r>
              <a:rPr lang="ja-JP" altLang="ja-JP" dirty="0" smtClean="0"/>
              <a:t>児童から人（児童をのぞく）を買春や性的関係に誘引するような書き込み</a:t>
            </a:r>
            <a:endParaRPr lang="en-US" altLang="ja-JP" dirty="0" smtClean="0"/>
          </a:p>
          <a:p>
            <a:pPr>
              <a:buFont typeface="Wingdings" pitchFamily="2" charset="2"/>
              <a:buChar char="ü"/>
            </a:pPr>
            <a:r>
              <a:rPr lang="ja-JP" altLang="ja-JP" dirty="0" smtClean="0"/>
              <a:t>隠語を使った表現も、内容</a:t>
            </a:r>
            <a:r>
              <a:rPr lang="ja-JP" altLang="en-US" dirty="0" smtClean="0"/>
              <a:t>によって</a:t>
            </a:r>
            <a:r>
              <a:rPr lang="ja-JP" altLang="ja-JP" dirty="0" smtClean="0"/>
              <a:t>違反行為</a:t>
            </a:r>
            <a:r>
              <a:rPr lang="ja-JP" altLang="en-US" dirty="0" smtClean="0"/>
              <a:t>となる。</a:t>
            </a:r>
            <a:endParaRPr lang="en-US" altLang="ja-JP" dirty="0" smtClean="0"/>
          </a:p>
          <a:p>
            <a:pPr lvl="1">
              <a:buFont typeface="Arial" pitchFamily="34" charset="0"/>
              <a:buChar char="•"/>
            </a:pPr>
            <a:r>
              <a:rPr lang="ja-JP" altLang="ja-JP" dirty="0" smtClean="0"/>
              <a:t>「諭吉</a:t>
            </a:r>
            <a:r>
              <a:rPr lang="en-US" altLang="ja-JP" dirty="0" smtClean="0"/>
              <a:t>3</a:t>
            </a:r>
            <a:r>
              <a:rPr lang="ja-JP" altLang="ja-JP" dirty="0" smtClean="0"/>
              <a:t>人」（</a:t>
            </a:r>
            <a:r>
              <a:rPr lang="en-US" altLang="ja-JP" dirty="0" smtClean="0"/>
              <a:t>3</a:t>
            </a:r>
            <a:r>
              <a:rPr lang="ja-JP" altLang="ja-JP" dirty="0" smtClean="0"/>
              <a:t>万円）、「</a:t>
            </a:r>
            <a:r>
              <a:rPr lang="en-US" altLang="ja-JP" dirty="0" smtClean="0"/>
              <a:t>JK</a:t>
            </a:r>
            <a:r>
              <a:rPr lang="ja-JP" altLang="ja-JP" dirty="0" smtClean="0"/>
              <a:t>」（女子高生）、「ホ別」（ホテル代別）</a:t>
            </a:r>
            <a:endParaRPr lang="en-US" altLang="ja-JP" dirty="0" smtClean="0"/>
          </a:p>
          <a:p>
            <a:pPr>
              <a:buFont typeface="Wingdings" pitchFamily="2" charset="2"/>
              <a:buChar char="ü"/>
            </a:pPr>
            <a:r>
              <a:rPr lang="ja-JP" altLang="ja-JP" dirty="0" smtClean="0"/>
              <a:t>違反すればいずれも</a:t>
            </a:r>
            <a:r>
              <a:rPr lang="en-US" altLang="ja-JP" dirty="0" smtClean="0"/>
              <a:t>100</a:t>
            </a:r>
            <a:r>
              <a:rPr lang="ja-JP" altLang="ja-JP" dirty="0" smtClean="0"/>
              <a:t>万円以下の罰金刑（第</a:t>
            </a:r>
            <a:r>
              <a:rPr lang="en-US" altLang="ja-JP" dirty="0" smtClean="0"/>
              <a:t>33</a:t>
            </a:r>
            <a:r>
              <a:rPr lang="ja-JP" altLang="ja-JP" dirty="0" smtClean="0"/>
              <a:t>条）</a:t>
            </a:r>
            <a:endParaRPr kumimoji="1" lang="ja-JP" altLang="en-US" dirty="0"/>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188</TotalTime>
  <Words>1892</Words>
  <Application>Microsoft Office PowerPoint</Application>
  <PresentationFormat>画面に合わせる (4:3)</PresentationFormat>
  <Paragraphs>186</Paragraphs>
  <Slides>14</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14</vt:i4>
      </vt:variant>
    </vt:vector>
  </HeadingPairs>
  <TitlesOfParts>
    <vt:vector size="21" baseType="lpstr">
      <vt:lpstr>ＭＳ Ｐゴシック</vt:lpstr>
      <vt:lpstr>游ゴシック</vt:lpstr>
      <vt:lpstr>游ゴシック Light</vt:lpstr>
      <vt:lpstr>Arial</vt:lpstr>
      <vt:lpstr>Calibri</vt:lpstr>
      <vt:lpstr>Wingdings</vt:lpstr>
      <vt:lpstr>Office テーマ</vt:lpstr>
      <vt:lpstr>モバイルネットワーク時代の情報倫理 ［第2版］　＜近代科学社刊＞</vt:lpstr>
      <vt:lpstr>５.７　古物営業法</vt:lpstr>
      <vt:lpstr>５.８　電子消費者契約法</vt:lpstr>
      <vt:lpstr>5.8.2　電子商取引などにおける契約の成立時期の転換</vt:lpstr>
      <vt:lpstr>５.９　特定電子メールの送信に関する法律</vt:lpstr>
      <vt:lpstr>5.9.1　オプトイン方式</vt:lpstr>
      <vt:lpstr>5.9.2　送信方法に関する規定</vt:lpstr>
      <vt:lpstr>5.9.3　受信者の対応</vt:lpstr>
      <vt:lpstr>５.１０　出会い系サイトの規制</vt:lpstr>
      <vt:lpstr>5.10.2　インターネット異性紹介事業の届出制</vt:lpstr>
      <vt:lpstr>5.10.3　インターネット異性紹介事業者の義務</vt:lpstr>
      <vt:lpstr>５.１１　闇サイトに関する法律</vt:lpstr>
      <vt:lpstr>5.11.2　犯罪を誘引するサイト</vt:lpstr>
      <vt:lpstr>5.11.3　闇サイトの通報</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モバイルネットワーク時代の情報倫理 ＜近代科学社刊＞</dc:title>
  <dc:creator>T.Yamazumi</dc:creator>
  <cp:lastModifiedBy>山口 幸治</cp:lastModifiedBy>
  <cp:revision>63</cp:revision>
  <dcterms:created xsi:type="dcterms:W3CDTF">2009-10-12T11:46:40Z</dcterms:created>
  <dcterms:modified xsi:type="dcterms:W3CDTF">2015-11-30T10:34:10Z</dcterms:modified>
</cp:coreProperties>
</file>