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73" r:id="rId1"/>
  </p:sldMasterIdLst>
  <p:notesMasterIdLst>
    <p:notesMasterId r:id="rId15"/>
  </p:notesMasterIdLst>
  <p:handoutMasterIdLst>
    <p:handoutMasterId r:id="rId16"/>
  </p:handoutMasterIdLst>
  <p:sldIdLst>
    <p:sldId id="256" r:id="rId2"/>
    <p:sldId id="267" r:id="rId3"/>
    <p:sldId id="268" r:id="rId4"/>
    <p:sldId id="257" r:id="rId5"/>
    <p:sldId id="259" r:id="rId6"/>
    <p:sldId id="260" r:id="rId7"/>
    <p:sldId id="269" r:id="rId8"/>
    <p:sldId id="261" r:id="rId9"/>
    <p:sldId id="262" r:id="rId10"/>
    <p:sldId id="270" r:id="rId11"/>
    <p:sldId id="265" r:id="rId12"/>
    <p:sldId id="266" r:id="rId13"/>
    <p:sldId id="271" r:id="rId14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T.Yamazumi" initials="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CCFF33"/>
    <a:srgbClr val="FFFF00"/>
    <a:srgbClr val="66FF33"/>
    <a:srgbClr val="99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1446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r>
              <a:rPr lang="en-US" altLang="ja-JP"/>
              <a:t>ネットワーク社会の情報倫理　近代科学社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2D627442-FAFD-4FDE-A58B-782773B8DF8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6829998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r>
              <a:rPr lang="en-US" altLang="ja-JP"/>
              <a:t>ネットワーク社会の情報倫理　近代科学社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1741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74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1B0C0C9-4882-4CBC-9FC8-5885341F9C3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65346583"/>
      </p:ext>
    </p:extLst>
  </p:cSld>
  <p:clrMap bg1="lt1" tx1="dk1" bg2="lt2" tx2="dk2" accent1="accent1" accent2="accent2" accent3="accent3" accent4="accent4" accent5="accent5" accent6="accent6" hlink="hlink" folHlink="folHlink"/>
  <p:hf ftr="0" dt="0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 altLang="ja-JP"/>
              <a:t>ネットワーク社会の情報倫理　近代科学社</a:t>
            </a:r>
          </a:p>
        </p:txBody>
      </p:sp>
      <p:sp>
        <p:nvSpPr>
          <p:cNvPr id="18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ja-JP" altLang="ja-JP"/>
          </a:p>
        </p:txBody>
      </p:sp>
    </p:spTree>
    <p:extLst>
      <p:ext uri="{BB962C8B-B14F-4D97-AF65-F5344CB8AC3E}">
        <p14:creationId xmlns:p14="http://schemas.microsoft.com/office/powerpoint/2010/main" val="30089453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9B626-AC4F-4331-BE43-7480C56A6D3C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36863301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991E7-DD2A-4389-95BB-BBBE1EE34F37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16150692"/>
      </p:ext>
    </p:extLst>
  </p:cSld>
  <p:clrMapOvr>
    <a:masterClrMapping/>
  </p:clrMapOvr>
  <p:hf hd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991E7-DD2A-4389-95BB-BBBE1EE34F37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7106953"/>
      </p:ext>
    </p:extLst>
  </p:cSld>
  <p:clrMapOvr>
    <a:masterClrMapping/>
  </p:clrMapOvr>
  <p:hf hd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8B52F-9BFB-4D80-AD61-9002DBB88530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322733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6A861C-0CF3-4BCB-B1BA-5E508766351C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12344929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27AAEC-32BA-492D-8301-A659C2637C2B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90092369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5E2CE-9D87-4ED2-B1A5-347589068813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84518052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650C43-7EE6-4856-90E4-4AD668F6B493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71069723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386FE1-B34D-450E-8182-F30E7CC99103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01563064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8991E7-DD2A-4389-95BB-BBBE1EE34F37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34229958"/>
      </p:ext>
    </p:extLst>
  </p:cSld>
  <p:clrMapOvr>
    <a:masterClrMapping/>
  </p:clrMapOvr>
  <p:hf hd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46A6C-BFAC-43EF-83D2-99689D5B926E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54812203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ja-JP" altLang="en-US" smtClean="0"/>
              <a:t>ネットワーク社会の情報倫理　近代科学社</a:t>
            </a:r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ja-JP" altLang="en-US" smtClean="0"/>
              <a:t>モバイルネットワーク時代の情報倫理</a:t>
            </a:r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8991E7-DD2A-4389-95BB-BBBE1EE34F37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754779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</p:sldLayoutIdLst>
  <p:transition>
    <p:zoom/>
  </p:transition>
  <p:timing>
    <p:tnLst>
      <p:par>
        <p:cTn id="1" dur="indefinite" restart="never" nodeType="tmRoot"/>
      </p:par>
    </p:tnLst>
  </p:timing>
  <p:hf hd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3567" y="1122363"/>
            <a:ext cx="7719107" cy="2387600"/>
          </a:xfrm>
        </p:spPr>
        <p:txBody>
          <a:bodyPr>
            <a:normAutofit/>
          </a:bodyPr>
          <a:lstStyle/>
          <a:p>
            <a:r>
              <a:rPr lang="ja-JP" altLang="en-US" dirty="0" smtClean="0"/>
              <a:t>モバイルネットワーク時代の情報倫理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ja-JP" altLang="en-US" sz="2200" dirty="0" smtClean="0"/>
              <a:t>［第</a:t>
            </a:r>
            <a:r>
              <a:rPr lang="en-US" altLang="ja-JP" sz="2200" dirty="0" smtClean="0"/>
              <a:t>2</a:t>
            </a:r>
            <a:r>
              <a:rPr lang="ja-JP" altLang="en-US" sz="2200" dirty="0" smtClean="0"/>
              <a:t>版］</a:t>
            </a:r>
            <a:r>
              <a:rPr lang="ja-JP" altLang="en-US" sz="2200" smtClean="0"/>
              <a:t>　＜近代</a:t>
            </a:r>
            <a:r>
              <a:rPr lang="ja-JP" altLang="en-US" sz="2200" dirty="0" smtClean="0"/>
              <a:t>科学社刊＞</a:t>
            </a:r>
            <a:endParaRPr lang="ja-JP" altLang="en-US" sz="2200" dirty="0"/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>
          <a:xfrm>
            <a:off x="1143000" y="4509120"/>
            <a:ext cx="6858000" cy="748680"/>
          </a:xfrm>
        </p:spPr>
        <p:txBody>
          <a:bodyPr/>
          <a:lstStyle/>
          <a:p>
            <a:pPr lvl="0"/>
            <a:r>
              <a:rPr lang="ja-JP" altLang="en-US" dirty="0" smtClean="0"/>
              <a:t>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章　ネットワーク犯罪（後半）</a:t>
            </a:r>
          </a:p>
          <a:p>
            <a:endParaRPr kumimoji="1" lang="ja-JP" altLang="en-US" dirty="0"/>
          </a:p>
        </p:txBody>
      </p:sp>
      <p:pic>
        <p:nvPicPr>
          <p:cNvPr id="1026" name="Picture 2" descr="5"/>
          <p:cNvPicPr>
            <a:picLocks noChangeAspect="1" noChangeArrowheads="1"/>
          </p:cNvPicPr>
          <p:nvPr/>
        </p:nvPicPr>
        <p:blipFill>
          <a:blip r:embed="rId2" cstate="print"/>
          <a:srcRect l="4642" t="6699" r="4642" b="6699"/>
          <a:stretch>
            <a:fillRect/>
          </a:stretch>
        </p:blipFill>
        <p:spPr bwMode="auto">
          <a:xfrm>
            <a:off x="6228184" y="4629942"/>
            <a:ext cx="2174491" cy="1439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2.8.3</a:t>
            </a:r>
            <a:r>
              <a:rPr kumimoji="1" lang="ja-JP" altLang="en-US" dirty="0" smtClean="0"/>
              <a:t>　不適切投稿</a:t>
            </a:r>
            <a:endParaRPr kumimoji="1" lang="ja-JP" alt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650C43-7EE6-4856-90E4-4AD668F6B493}" type="slidenum">
              <a:rPr lang="en-US" altLang="ja-JP" smtClean="0"/>
              <a:pPr/>
              <a:t>10</a:t>
            </a:fld>
            <a:endParaRPr lang="en-US" altLang="ja-JP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1043608" y="1500485"/>
            <a:ext cx="28083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脅迫・犯行予告</a:t>
            </a:r>
            <a:endParaRPr kumimoji="1" lang="ja-JP" altLang="en-US" sz="2400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768809" y="2007052"/>
            <a:ext cx="2849137" cy="646331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「児童を殺す」</a:t>
            </a:r>
            <a:endParaRPr kumimoji="1" lang="en-US" altLang="ja-JP" dirty="0" smtClean="0"/>
          </a:p>
          <a:p>
            <a:r>
              <a:rPr kumimoji="1" lang="ja-JP" altLang="en-US" dirty="0" smtClean="0"/>
              <a:t>「駅に爆弾を仕掛ける」</a:t>
            </a:r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1043607" y="3069084"/>
            <a:ext cx="612068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悪ふざけ投稿　</a:t>
            </a:r>
            <a:r>
              <a:rPr kumimoji="1" lang="ja-JP" altLang="en-US" dirty="0" smtClean="0"/>
              <a:t>（いたずら、違法行為の自慢）</a:t>
            </a:r>
            <a:endParaRPr kumimoji="1" lang="ja-JP" altLang="en-US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768810" y="3529484"/>
            <a:ext cx="6043550" cy="1477328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・テーマパークで中指を立てた写真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・線路上を歩いている写真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・アルバイト先のコンビニで冷蔵庫に入っている写真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・「今、飲酒運転してます」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・「カンニングしちゃいました」</a:t>
            </a:r>
            <a:endParaRPr kumimoji="1" lang="ja-JP" altLang="en-US" dirty="0"/>
          </a:p>
        </p:txBody>
      </p:sp>
      <p:sp>
        <p:nvSpPr>
          <p:cNvPr id="9" name="右矢印 8"/>
          <p:cNvSpPr/>
          <p:nvPr/>
        </p:nvSpPr>
        <p:spPr>
          <a:xfrm>
            <a:off x="4771423" y="2017937"/>
            <a:ext cx="504056" cy="55785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5428957" y="2128239"/>
            <a:ext cx="19442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威力業務妨害</a:t>
            </a:r>
            <a:endParaRPr kumimoji="1" lang="ja-JP" altLang="en-US" dirty="0"/>
          </a:p>
        </p:txBody>
      </p:sp>
      <p:sp>
        <p:nvSpPr>
          <p:cNvPr id="11" name="右矢印 10"/>
          <p:cNvSpPr/>
          <p:nvPr/>
        </p:nvSpPr>
        <p:spPr>
          <a:xfrm>
            <a:off x="3101190" y="5207086"/>
            <a:ext cx="720080" cy="675827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3883177" y="5237723"/>
            <a:ext cx="35283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・重大な迷惑行為</a:t>
            </a:r>
            <a:endParaRPr kumimoji="1" lang="en-US" altLang="ja-JP" dirty="0" smtClean="0"/>
          </a:p>
          <a:p>
            <a:r>
              <a:rPr kumimoji="1" lang="ja-JP" altLang="en-US" dirty="0" smtClean="0"/>
              <a:t>・退学などの重い処分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19931234"/>
      </p:ext>
    </p:extLst>
  </p:cSld>
  <p:clrMapOvr>
    <a:masterClrMapping/>
  </p:clrMapOvr>
  <p:transition>
    <p:zoom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ja-JP" dirty="0" smtClean="0"/>
              <a:t>２</a:t>
            </a:r>
            <a:r>
              <a:rPr lang="en-US" altLang="ja-JP" dirty="0" smtClean="0"/>
              <a:t>.</a:t>
            </a:r>
            <a:r>
              <a:rPr lang="ja-JP" altLang="ja-JP" dirty="0" smtClean="0"/>
              <a:t>９　違法販売・有害情報</a:t>
            </a:r>
            <a:endParaRPr lang="ja-JP" altLang="en-US" dirty="0"/>
          </a:p>
        </p:txBody>
      </p:sp>
      <p:sp>
        <p:nvSpPr>
          <p:cNvPr id="15363" name="Rectangle 3"/>
          <p:cNvSpPr>
            <a:spLocks noGrp="1" noChangeArrowheads="1"/>
          </p:cNvSpPr>
          <p:nvPr>
            <p:ph idx="1"/>
          </p:nvPr>
        </p:nvSpPr>
        <p:spPr>
          <a:xfrm>
            <a:off x="468313" y="2205039"/>
            <a:ext cx="4537075" cy="1866904"/>
          </a:xfr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/>
          <a:lstStyle/>
          <a:p>
            <a:r>
              <a:rPr lang="ja-JP" altLang="en-US" sz="2400"/>
              <a:t>わいせつ画像の公開、</a:t>
            </a:r>
            <a:r>
              <a:rPr lang="en-US" altLang="ja-JP" sz="2400"/>
              <a:t>CD</a:t>
            </a:r>
            <a:r>
              <a:rPr lang="ja-JP" altLang="en-US" sz="2400"/>
              <a:t>販売</a:t>
            </a:r>
          </a:p>
          <a:p>
            <a:r>
              <a:rPr lang="ja-JP" altLang="en-US" sz="2400"/>
              <a:t>児童ポルノ</a:t>
            </a:r>
          </a:p>
          <a:p>
            <a:r>
              <a:rPr lang="ja-JP" altLang="en-US" sz="2400"/>
              <a:t>拳銃など所持禁止の物品</a:t>
            </a:r>
          </a:p>
          <a:p>
            <a:r>
              <a:rPr lang="ja-JP" altLang="en-US" sz="2400"/>
              <a:t>海賊版ソフト</a:t>
            </a:r>
          </a:p>
        </p:txBody>
      </p:sp>
      <p:sp>
        <p:nvSpPr>
          <p:cNvPr id="9" name="フッター プレースホルダ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8" name="スライド番号プレースホルダ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8B52F-9BFB-4D80-AD61-9002DBB88530}" type="slidenum">
              <a:rPr lang="en-US" altLang="ja-JP" smtClean="0"/>
              <a:pPr/>
              <a:t>11</a:t>
            </a:fld>
            <a:endParaRPr lang="en-US" altLang="ja-JP"/>
          </a:p>
        </p:txBody>
      </p:sp>
      <p:sp>
        <p:nvSpPr>
          <p:cNvPr id="15364" name="Text Box 4"/>
          <p:cNvSpPr txBox="1">
            <a:spLocks noChangeArrowheads="1"/>
          </p:cNvSpPr>
          <p:nvPr/>
        </p:nvSpPr>
        <p:spPr bwMode="auto">
          <a:xfrm>
            <a:off x="827088" y="5300663"/>
            <a:ext cx="7488237" cy="400110"/>
          </a:xfrm>
          <a:prstGeom prst="rect">
            <a:avLst/>
          </a:prstGeom>
          <a:ln>
            <a:headEnd/>
            <a:tailEnd/>
          </a:ln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000" dirty="0">
                <a:solidFill>
                  <a:schemeClr val="tx1"/>
                </a:solidFill>
              </a:rPr>
              <a:t>怪しいサイト、公序良俗に反するサイトには近づかない。</a:t>
            </a:r>
          </a:p>
        </p:txBody>
      </p:sp>
      <p:sp>
        <p:nvSpPr>
          <p:cNvPr id="15365" name="Text Box 5"/>
          <p:cNvSpPr txBox="1">
            <a:spLocks noChangeArrowheads="1"/>
          </p:cNvSpPr>
          <p:nvPr/>
        </p:nvSpPr>
        <p:spPr bwMode="auto">
          <a:xfrm>
            <a:off x="5651500" y="2708275"/>
            <a:ext cx="3168650" cy="861774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ja-JP" altLang="en-US" sz="2000" b="1" dirty="0"/>
              <a:t>外国のサーバを利用し</a:t>
            </a:r>
          </a:p>
          <a:p>
            <a:pPr algn="ctr">
              <a:spcBef>
                <a:spcPct val="50000"/>
              </a:spcBef>
            </a:pPr>
            <a:r>
              <a:rPr lang="ja-JP" altLang="en-US" sz="2000" b="1" dirty="0"/>
              <a:t>法律を</a:t>
            </a:r>
            <a:r>
              <a:rPr lang="ja-JP" altLang="en-US" sz="2000" b="1" dirty="0" smtClean="0"/>
              <a:t>かいくぐる。</a:t>
            </a:r>
            <a:endParaRPr lang="ja-JP" altLang="en-US" sz="2000" b="1" dirty="0"/>
          </a:p>
        </p:txBody>
      </p:sp>
      <p:sp>
        <p:nvSpPr>
          <p:cNvPr id="15367" name="AutoShape 7"/>
          <p:cNvSpPr>
            <a:spLocks noChangeArrowheads="1"/>
          </p:cNvSpPr>
          <p:nvPr/>
        </p:nvSpPr>
        <p:spPr bwMode="auto">
          <a:xfrm>
            <a:off x="5076825" y="2813847"/>
            <a:ext cx="503238" cy="649288"/>
          </a:xfrm>
          <a:prstGeom prst="chevron">
            <a:avLst>
              <a:gd name="adj" fmla="val 25000"/>
            </a:avLst>
          </a:prstGeom>
          <a:ln>
            <a:headEnd/>
            <a:tailEnd/>
          </a:ln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anchor="ctr"/>
          <a:lstStyle/>
          <a:p>
            <a:endParaRPr lang="ja-JP" altLang="en-US"/>
          </a:p>
        </p:txBody>
      </p:sp>
      <p:sp>
        <p:nvSpPr>
          <p:cNvPr id="15368" name="Text Box 8"/>
          <p:cNvSpPr txBox="1">
            <a:spLocks noChangeArrowheads="1"/>
          </p:cNvSpPr>
          <p:nvPr/>
        </p:nvSpPr>
        <p:spPr bwMode="auto">
          <a:xfrm>
            <a:off x="827088" y="4652963"/>
            <a:ext cx="7488237" cy="400110"/>
          </a:xfrm>
          <a:prstGeom prst="rect">
            <a:avLst/>
          </a:prstGeom>
          <a:ln>
            <a:headEnd/>
            <a:tailEnd/>
          </a:ln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ja-JP" altLang="en-US" sz="2000">
                <a:solidFill>
                  <a:schemeClr val="tx1"/>
                </a:solidFill>
              </a:rPr>
              <a:t>ユーザ自身の善悪の判断と見極めが肝心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827088" y="1381034"/>
            <a:ext cx="235745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 smtClean="0">
                <a:latin typeface="+mj-lt"/>
              </a:rPr>
              <a:t>2.9.1</a:t>
            </a:r>
            <a:r>
              <a:rPr lang="ja-JP" altLang="ja-JP" sz="2000" dirty="0" smtClean="0">
                <a:latin typeface="+mj-lt"/>
              </a:rPr>
              <a:t>　違法販売</a:t>
            </a:r>
          </a:p>
        </p:txBody>
      </p:sp>
    </p:spTree>
  </p:cSld>
  <p:clrMapOvr>
    <a:masterClrMapping/>
  </p:clrMapOvr>
  <p:transition>
    <p:zoom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/>
              <a:t>2.9.2</a:t>
            </a:r>
            <a:r>
              <a:rPr lang="ja-JP" altLang="ja-JP" dirty="0" smtClean="0"/>
              <a:t>　有害情報の掲載</a:t>
            </a:r>
            <a:endParaRPr lang="ja-JP" altLang="en-US" dirty="0"/>
          </a:p>
        </p:txBody>
      </p:sp>
      <p:sp>
        <p:nvSpPr>
          <p:cNvPr id="13" name="フッター プレースホルダ 1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2" name="スライド番号プレースホルダ 1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8B52F-9BFB-4D80-AD61-9002DBB88530}" type="slidenum">
              <a:rPr lang="en-US" altLang="ja-JP" smtClean="0"/>
              <a:pPr/>
              <a:t>12</a:t>
            </a:fld>
            <a:endParaRPr lang="en-US" altLang="ja-JP"/>
          </a:p>
        </p:txBody>
      </p:sp>
      <p:sp>
        <p:nvSpPr>
          <p:cNvPr id="16389" name="AutoShape 5"/>
          <p:cNvSpPr>
            <a:spLocks noChangeArrowheads="1"/>
          </p:cNvSpPr>
          <p:nvPr/>
        </p:nvSpPr>
        <p:spPr bwMode="auto">
          <a:xfrm>
            <a:off x="4929190" y="2214554"/>
            <a:ext cx="792163" cy="504825"/>
          </a:xfrm>
          <a:prstGeom prst="chevron">
            <a:avLst>
              <a:gd name="adj" fmla="val 39230"/>
            </a:avLst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571472" y="1357298"/>
            <a:ext cx="4071966" cy="2031325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kumimoji="1" lang="ja-JP" altLang="en-US" dirty="0" smtClean="0"/>
              <a:t>自殺サイト</a:t>
            </a:r>
            <a:endParaRPr kumimoji="1" lang="en-US" altLang="ja-JP" dirty="0" smtClean="0"/>
          </a:p>
          <a:p>
            <a:pPr marL="800100" lvl="1" indent="-342900">
              <a:buFont typeface="Wingdings" pitchFamily="2" charset="2"/>
              <a:buChar char="ü"/>
            </a:pPr>
            <a:r>
              <a:rPr lang="ja-JP" altLang="ja-JP" dirty="0" smtClean="0"/>
              <a:t>自殺方法の情報交換</a:t>
            </a:r>
            <a:endParaRPr lang="en-US" altLang="ja-JP" dirty="0" smtClean="0"/>
          </a:p>
          <a:p>
            <a:pPr marL="800100" lvl="1" indent="-342900">
              <a:buFont typeface="Wingdings" pitchFamily="2" charset="2"/>
              <a:buChar char="ü"/>
            </a:pPr>
            <a:r>
              <a:rPr lang="ja-JP" altLang="ja-JP" dirty="0" smtClean="0"/>
              <a:t>自殺仲間を募る</a:t>
            </a:r>
            <a:endParaRPr lang="en-US" altLang="ja-JP" dirty="0" smtClean="0"/>
          </a:p>
          <a:p>
            <a:pPr marL="800100" lvl="1" indent="-342900">
              <a:buFont typeface="Wingdings" pitchFamily="2" charset="2"/>
              <a:buChar char="ü"/>
            </a:pPr>
            <a:r>
              <a:rPr kumimoji="1" lang="ja-JP" altLang="en-US" dirty="0" smtClean="0"/>
              <a:t>練炭、硫化水素自殺</a:t>
            </a:r>
            <a:endParaRPr kumimoji="1" lang="en-US" altLang="ja-JP" dirty="0" smtClean="0"/>
          </a:p>
          <a:p>
            <a:pPr marL="342900" indent="-342900">
              <a:buFont typeface="+mj-lt"/>
              <a:buAutoNum type="arabicPeriod"/>
            </a:pPr>
            <a:r>
              <a:rPr lang="ja-JP" altLang="ja-JP" dirty="0" smtClean="0"/>
              <a:t>犯罪を誘引するサイト</a:t>
            </a:r>
            <a:endParaRPr lang="en-US" altLang="ja-JP" dirty="0" smtClean="0"/>
          </a:p>
          <a:p>
            <a:pPr marL="800100" lvl="1" indent="-342900">
              <a:buFont typeface="Wingdings" pitchFamily="2" charset="2"/>
              <a:buChar char="ü"/>
            </a:pPr>
            <a:r>
              <a:rPr lang="ja-JP" altLang="ja-JP" dirty="0" smtClean="0"/>
              <a:t>犯罪の共謀や請負</a:t>
            </a:r>
            <a:endParaRPr lang="en-US" altLang="ja-JP" dirty="0" smtClean="0"/>
          </a:p>
          <a:p>
            <a:pPr marL="800100" lvl="1" indent="-342900">
              <a:buFont typeface="Wingdings" pitchFamily="2" charset="2"/>
              <a:buChar char="ü"/>
            </a:pPr>
            <a:r>
              <a:rPr lang="ja-JP" altLang="ja-JP" dirty="0" smtClean="0"/>
              <a:t>泥棒や殺人の方法などを公開</a:t>
            </a:r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5929322" y="1500174"/>
            <a:ext cx="2243078" cy="369332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言論・表現の自由</a:t>
            </a:r>
            <a:endParaRPr kumimoji="1" lang="ja-JP" altLang="en-US" dirty="0"/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5929322" y="3000372"/>
            <a:ext cx="2243078" cy="369332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有害情報・悪影響</a:t>
            </a:r>
            <a:endParaRPr kumimoji="1" lang="ja-JP" altLang="en-US" dirty="0"/>
          </a:p>
        </p:txBody>
      </p:sp>
      <p:sp>
        <p:nvSpPr>
          <p:cNvPr id="18" name="上下矢印 17"/>
          <p:cNvSpPr/>
          <p:nvPr/>
        </p:nvSpPr>
        <p:spPr>
          <a:xfrm>
            <a:off x="6572264" y="2000240"/>
            <a:ext cx="642942" cy="857256"/>
          </a:xfrm>
          <a:prstGeom prst="upDownArrow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500034" y="4429132"/>
            <a:ext cx="4714908" cy="369332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ja-JP" altLang="ja-JP" dirty="0" smtClean="0">
                <a:solidFill>
                  <a:schemeClr val="bg1"/>
                </a:solidFill>
              </a:rPr>
              <a:t>青少年ネット規制法（有害サイト規制法）</a:t>
            </a:r>
            <a:endParaRPr kumimoji="1" lang="ja-JP" altLang="en-US" dirty="0">
              <a:solidFill>
                <a:schemeClr val="bg1"/>
              </a:solidFill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785786" y="4857760"/>
            <a:ext cx="7286676" cy="58477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ja-JP" altLang="ja-JP" sz="1600" dirty="0" smtClean="0"/>
              <a:t>携帯電話の事業者やパソコンメーカー</a:t>
            </a:r>
            <a:r>
              <a:rPr lang="ja-JP" altLang="en-US" sz="1600" dirty="0" smtClean="0"/>
              <a:t>に対しフ</a:t>
            </a:r>
            <a:r>
              <a:rPr lang="ja-JP" altLang="ja-JP" sz="1600" dirty="0" smtClean="0"/>
              <a:t>ィルタリング</a:t>
            </a:r>
            <a:r>
              <a:rPr lang="ja-JP" altLang="en-US" sz="1600" dirty="0" smtClean="0"/>
              <a:t>を</a:t>
            </a:r>
            <a:r>
              <a:rPr lang="ja-JP" altLang="ja-JP" sz="1600" dirty="0" smtClean="0"/>
              <a:t>義務づけ</a:t>
            </a:r>
            <a:r>
              <a:rPr lang="ja-JP" altLang="en-US" sz="1600" dirty="0" smtClean="0"/>
              <a:t>た。</a:t>
            </a:r>
            <a:endParaRPr lang="en-US" altLang="ja-JP" sz="1600" dirty="0" smtClean="0"/>
          </a:p>
          <a:p>
            <a:pPr>
              <a:buFont typeface="Arial" pitchFamily="34" charset="0"/>
              <a:buChar char="•"/>
            </a:pPr>
            <a:r>
              <a:rPr lang="ja-JP" altLang="ja-JP" sz="1600" dirty="0" smtClean="0"/>
              <a:t>有害か否かの</a:t>
            </a:r>
            <a:r>
              <a:rPr lang="ja-JP" altLang="en-US" sz="1600" dirty="0" smtClean="0"/>
              <a:t>基準を</a:t>
            </a:r>
            <a:r>
              <a:rPr lang="ja-JP" altLang="ja-JP" sz="1600" dirty="0" smtClean="0"/>
              <a:t>民間の第三者機関が策定</a:t>
            </a:r>
            <a:endParaRPr lang="ja-JP" altLang="en-US" sz="1600" dirty="0" smtClean="0"/>
          </a:p>
        </p:txBody>
      </p:sp>
      <p:sp>
        <p:nvSpPr>
          <p:cNvPr id="23" name="下矢印 22"/>
          <p:cNvSpPr/>
          <p:nvPr/>
        </p:nvSpPr>
        <p:spPr>
          <a:xfrm>
            <a:off x="2071670" y="3500438"/>
            <a:ext cx="1214446" cy="857256"/>
          </a:xfrm>
          <a:prstGeom prst="downArrow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  <p:transition>
    <p:zoom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2.9.3</a:t>
            </a:r>
            <a:r>
              <a:rPr kumimoji="1" lang="ja-JP" altLang="en-US" dirty="0" smtClean="0"/>
              <a:t>　</a:t>
            </a:r>
            <a:r>
              <a:rPr kumimoji="1" lang="en-US" altLang="ja-JP" dirty="0" smtClean="0"/>
              <a:t>IT</a:t>
            </a:r>
            <a:r>
              <a:rPr kumimoji="1" lang="ja-JP" altLang="en-US" dirty="0" smtClean="0"/>
              <a:t>機器による違法行為</a:t>
            </a:r>
            <a:endParaRPr kumimoji="1" lang="ja-JP" alt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/>
              <a:t>版</a:t>
            </a:r>
            <a:endParaRPr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650C43-7EE6-4856-90E4-4AD668F6B493}" type="slidenum">
              <a:rPr lang="en-US" altLang="ja-JP" smtClean="0"/>
              <a:pPr/>
              <a:t>13</a:t>
            </a:fld>
            <a:endParaRPr lang="en-US" altLang="ja-JP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971600" y="2060848"/>
            <a:ext cx="3240360" cy="46166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スキャナによる自炊</a:t>
            </a:r>
            <a:endParaRPr kumimoji="1" lang="ja-JP" altLang="en-US" sz="2400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123728" y="2708920"/>
            <a:ext cx="460851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スキャナで紙面のデータを取り込み、無断で他人にコピーを渡す。販売する。</a:t>
            </a:r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971600" y="3540744"/>
            <a:ext cx="4176464" cy="46166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sz="2400" dirty="0" smtClean="0"/>
              <a:t>３</a:t>
            </a:r>
            <a:r>
              <a:rPr kumimoji="1" lang="en-US" altLang="ja-JP" sz="2400" dirty="0" smtClean="0"/>
              <a:t>D</a:t>
            </a:r>
            <a:r>
              <a:rPr kumimoji="1" lang="ja-JP" altLang="en-US" sz="2400" dirty="0" smtClean="0"/>
              <a:t>プリンタによる違法行為</a:t>
            </a:r>
            <a:endParaRPr kumimoji="1" lang="ja-JP" altLang="en-US" sz="2400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112116" y="4187902"/>
            <a:ext cx="475252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法律で所持が規制されているものの製造</a:t>
            </a:r>
            <a:endParaRPr kumimoji="1" lang="en-US" altLang="ja-JP" dirty="0" smtClean="0"/>
          </a:p>
          <a:p>
            <a:r>
              <a:rPr kumimoji="1" lang="ja-JP" altLang="en-US" dirty="0" smtClean="0"/>
              <a:t>貨幣の偽造</a:t>
            </a:r>
            <a:endParaRPr kumimoji="1" lang="en-US" altLang="ja-JP" dirty="0" smtClean="0"/>
          </a:p>
          <a:p>
            <a:r>
              <a:rPr kumimoji="1" lang="ja-JP" altLang="en-US" dirty="0" smtClean="0"/>
              <a:t>ブランド品の模造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89785168"/>
      </p:ext>
    </p:extLst>
  </p:cSld>
  <p:clrMapOvr>
    <a:masterClrMapping/>
  </p:clrMapOvr>
  <p:transition>
    <p:zoom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２</a:t>
            </a:r>
            <a:r>
              <a:rPr lang="en-US" altLang="ja-JP" dirty="0" smtClean="0"/>
              <a:t>.</a:t>
            </a:r>
            <a:r>
              <a:rPr lang="ja-JP" altLang="en-US" dirty="0" smtClean="0"/>
              <a:t>６</a:t>
            </a:r>
            <a:r>
              <a:rPr lang="ja-JP" altLang="en-US" dirty="0"/>
              <a:t>　知的財産権の侵害</a:t>
            </a:r>
          </a:p>
        </p:txBody>
      </p:sp>
      <p:sp>
        <p:nvSpPr>
          <p:cNvPr id="114692" name="Rectangle 4"/>
          <p:cNvSpPr>
            <a:spLocks noGrp="1" noChangeArrowheads="1"/>
          </p:cNvSpPr>
          <p:nvPr>
            <p:ph idx="1"/>
          </p:nvPr>
        </p:nvSpPr>
        <p:spPr>
          <a:xfrm>
            <a:off x="785786" y="3500438"/>
            <a:ext cx="7643866" cy="1500198"/>
          </a:xfr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>
              <a:buFont typeface="Wingdings" pitchFamily="2" charset="2"/>
              <a:buChar char="n"/>
            </a:pPr>
            <a:r>
              <a:rPr lang="ja-JP" altLang="ja-JP" sz="2000" dirty="0" smtClean="0"/>
              <a:t>他の人が作ったデータには、全て著作権</a:t>
            </a:r>
            <a:r>
              <a:rPr lang="en-US" altLang="ja-JP" sz="2000" dirty="0" smtClean="0"/>
              <a:t>(Copyright)</a:t>
            </a:r>
            <a:r>
              <a:rPr lang="ja-JP" altLang="en-US" sz="2000" dirty="0" smtClean="0"/>
              <a:t>がある。</a:t>
            </a:r>
            <a:endParaRPr lang="en-US" altLang="ja-JP" sz="2000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900" dirty="0" smtClean="0"/>
              <a:t>売り物であるなしにかかわらず、他人の作成したものを勝手にコピーして公開したり配布してはいけ</a:t>
            </a:r>
            <a:r>
              <a:rPr lang="ja-JP" altLang="en-US" sz="1900" dirty="0" smtClean="0"/>
              <a:t>ない。</a:t>
            </a:r>
            <a:endParaRPr lang="en-US" altLang="ja-JP" sz="1900" dirty="0" smtClean="0"/>
          </a:p>
          <a:p>
            <a:pPr>
              <a:buFont typeface="Wingdings" pitchFamily="2" charset="2"/>
              <a:buChar char="n"/>
            </a:pPr>
            <a:r>
              <a:rPr lang="ja-JP" altLang="en-US" sz="2000" dirty="0" smtClean="0"/>
              <a:t>例外：</a:t>
            </a:r>
            <a:r>
              <a:rPr lang="ja-JP" altLang="ja-JP" sz="2000" dirty="0" smtClean="0"/>
              <a:t>著作権フリー</a:t>
            </a:r>
            <a:r>
              <a:rPr lang="ja-JP" altLang="en-US" sz="2000" dirty="0" smtClean="0"/>
              <a:t>のデータ</a:t>
            </a:r>
            <a:endParaRPr lang="en-US" altLang="ja-JP" sz="2000" dirty="0" smtClean="0"/>
          </a:p>
          <a:p>
            <a:pPr lvl="1">
              <a:buFont typeface="Wingdings" pitchFamily="2" charset="2"/>
              <a:buChar char="ü"/>
            </a:pPr>
            <a:r>
              <a:rPr lang="ja-JP" altLang="ja-JP" sz="1900" dirty="0" smtClean="0"/>
              <a:t>著作権</a:t>
            </a:r>
            <a:r>
              <a:rPr lang="ja-JP" altLang="en-US" sz="1900" dirty="0" smtClean="0"/>
              <a:t>はあるが、</a:t>
            </a:r>
            <a:r>
              <a:rPr lang="ja-JP" altLang="ja-JP" sz="1900" dirty="0" smtClean="0"/>
              <a:t>利用者に複製や配布を認めている</a:t>
            </a:r>
            <a:r>
              <a:rPr lang="ja-JP" altLang="en-US" sz="1900" dirty="0" smtClean="0"/>
              <a:t>。</a:t>
            </a:r>
            <a:endParaRPr lang="en-US" altLang="ja-JP" sz="1900" dirty="0" smtClean="0"/>
          </a:p>
          <a:p>
            <a:endParaRPr lang="ja-JP" altLang="en-US" sz="3500" dirty="0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44C7D4-EC8F-408F-BBDC-66F17C59F409}" type="slidenum">
              <a:rPr lang="en-US" altLang="ja-JP" smtClean="0"/>
              <a:pPr/>
              <a:t>2</a:t>
            </a:fld>
            <a:endParaRPr lang="en-US" altLang="ja-JP"/>
          </a:p>
        </p:txBody>
      </p:sp>
      <p:sp>
        <p:nvSpPr>
          <p:cNvPr id="114693" name="Rectangle 5"/>
          <p:cNvSpPr>
            <a:spLocks noChangeArrowheads="1"/>
          </p:cNvSpPr>
          <p:nvPr/>
        </p:nvSpPr>
        <p:spPr bwMode="auto">
          <a:xfrm>
            <a:off x="1259632" y="1635055"/>
            <a:ext cx="5832648" cy="439730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r>
              <a:rPr lang="ja-JP" altLang="en-US" sz="2000" dirty="0"/>
              <a:t>デジタルデータは</a:t>
            </a:r>
            <a:r>
              <a:rPr lang="ja-JP" altLang="en-US" sz="2000" dirty="0" smtClean="0"/>
              <a:t>すべてファイル</a:t>
            </a:r>
            <a:r>
              <a:rPr lang="ja-JP" altLang="en-US" sz="2000" dirty="0"/>
              <a:t>単位で</a:t>
            </a:r>
            <a:r>
              <a:rPr lang="ja-JP" altLang="en-US" sz="2000" dirty="0" smtClean="0"/>
              <a:t>扱われる。</a:t>
            </a:r>
            <a:endParaRPr lang="ja-JP" altLang="en-US" sz="2000" dirty="0"/>
          </a:p>
        </p:txBody>
      </p:sp>
      <p:sp>
        <p:nvSpPr>
          <p:cNvPr id="114694" name="Rectangle 6"/>
          <p:cNvSpPr>
            <a:spLocks noChangeArrowheads="1"/>
          </p:cNvSpPr>
          <p:nvPr/>
        </p:nvSpPr>
        <p:spPr bwMode="auto">
          <a:xfrm>
            <a:off x="1525910" y="2119273"/>
            <a:ext cx="5300092" cy="785818"/>
          </a:xfrm>
          <a:prstGeom prst="rect">
            <a:avLst/>
          </a:prstGeom>
          <a:ln>
            <a:headEnd/>
            <a:tailEnd/>
          </a:ln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none" anchor="ctr"/>
          <a:lstStyle/>
          <a:p>
            <a:pPr>
              <a:buFont typeface="Wingdings" pitchFamily="2" charset="2"/>
              <a:buChar char="u"/>
            </a:pPr>
            <a:r>
              <a:rPr lang="ja-JP" altLang="en-US" sz="2000" dirty="0" smtClean="0"/>
              <a:t>メディアからメディアへのコピーが容易</a:t>
            </a:r>
            <a:endParaRPr lang="en-US" altLang="ja-JP" sz="2000" dirty="0" smtClean="0"/>
          </a:p>
          <a:p>
            <a:pPr>
              <a:buFont typeface="Wingdings" pitchFamily="2" charset="2"/>
              <a:buChar char="u"/>
            </a:pPr>
            <a:r>
              <a:rPr lang="en-US" altLang="ja-JP" sz="2000" dirty="0" smtClean="0"/>
              <a:t>Web</a:t>
            </a:r>
            <a:r>
              <a:rPr lang="ja-JP" altLang="en-US" sz="2000" dirty="0" smtClean="0"/>
              <a:t>で公開可能</a:t>
            </a:r>
            <a:endParaRPr lang="ja-JP" altLang="en-US" sz="2000" dirty="0"/>
          </a:p>
        </p:txBody>
      </p:sp>
      <p:sp>
        <p:nvSpPr>
          <p:cNvPr id="114696" name="AutoShape 8"/>
          <p:cNvSpPr>
            <a:spLocks noChangeArrowheads="1"/>
          </p:cNvSpPr>
          <p:nvPr/>
        </p:nvSpPr>
        <p:spPr bwMode="auto">
          <a:xfrm>
            <a:off x="3707904" y="3011767"/>
            <a:ext cx="1143008" cy="428628"/>
          </a:xfrm>
          <a:prstGeom prst="downArrow">
            <a:avLst>
              <a:gd name="adj1" fmla="val 50000"/>
              <a:gd name="adj2" fmla="val 25000"/>
            </a:avLst>
          </a:prstGeom>
          <a:ln>
            <a:headEnd/>
            <a:tailEnd/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vert="eaVert" wrap="none" anchor="ctr"/>
          <a:lstStyle/>
          <a:p>
            <a:endParaRPr lang="ja-JP" altLang="en-US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785786" y="1211784"/>
            <a:ext cx="421484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>
                <a:latin typeface="+mj-lt"/>
              </a:rPr>
              <a:t>2.6.1</a:t>
            </a:r>
            <a:r>
              <a:rPr lang="ja-JP" altLang="ja-JP" sz="2000" dirty="0">
                <a:latin typeface="+mj-lt"/>
              </a:rPr>
              <a:t>　</a:t>
            </a:r>
            <a:r>
              <a:rPr lang="ja-JP" altLang="ja-JP" sz="2000" dirty="0">
                <a:latin typeface="HG明朝E" pitchFamily="17" charset="-128"/>
                <a:ea typeface="HG明朝E" pitchFamily="17" charset="-128"/>
              </a:rPr>
              <a:t>デジタルデータと</a:t>
            </a:r>
            <a:r>
              <a:rPr lang="ja-JP" altLang="ja-JP" sz="2000" dirty="0" smtClean="0">
                <a:latin typeface="HG明朝E" pitchFamily="17" charset="-128"/>
                <a:ea typeface="HG明朝E" pitchFamily="17" charset="-128"/>
              </a:rPr>
              <a:t>著作権</a:t>
            </a:r>
            <a:endParaRPr lang="ja-JP" altLang="ja-JP" sz="2000" dirty="0">
              <a:latin typeface="HG明朝E" pitchFamily="17" charset="-128"/>
              <a:ea typeface="HG明朝E" pitchFamily="17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979712" y="5357826"/>
            <a:ext cx="6235626" cy="40011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ja-JP" altLang="ja-JP" sz="2000" dirty="0">
                <a:solidFill>
                  <a:schemeClr val="tx1"/>
                </a:solidFill>
              </a:rPr>
              <a:t>デジタルデータのコピーは著作権を確かめてから。</a:t>
            </a:r>
            <a:endParaRPr kumimoji="1" lang="ja-JP" altLang="en-US" sz="2000" dirty="0">
              <a:solidFill>
                <a:schemeClr val="tx1"/>
              </a:solidFill>
            </a:endParaRPr>
          </a:p>
        </p:txBody>
      </p:sp>
      <p:sp>
        <p:nvSpPr>
          <p:cNvPr id="12" name="右矢印 11"/>
          <p:cNvSpPr/>
          <p:nvPr/>
        </p:nvSpPr>
        <p:spPr>
          <a:xfrm>
            <a:off x="797375" y="5236410"/>
            <a:ext cx="928694" cy="642942"/>
          </a:xfrm>
          <a:prstGeom prst="rightArrow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  <p:transition>
    <p:zoom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ja-JP" dirty="0" smtClean="0"/>
              <a:t>2.6.2</a:t>
            </a:r>
            <a:r>
              <a:rPr lang="ja-JP" altLang="ja-JP" dirty="0" smtClean="0"/>
              <a:t>　ファイル共有ソフト</a:t>
            </a:r>
            <a:endParaRPr kumimoji="1" lang="ja-JP" altLang="en-US" dirty="0"/>
          </a:p>
        </p:txBody>
      </p:sp>
      <p:sp>
        <p:nvSpPr>
          <p:cNvPr id="12" name="フッター プレースホルダ 1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1" name="スライド番号プレースホルダ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650C43-7EE6-4856-90E4-4AD668F6B493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571472" y="1285860"/>
            <a:ext cx="5440688" cy="4001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ja-JP" sz="2000" dirty="0">
                <a:solidFill>
                  <a:schemeClr val="tx1"/>
                </a:solidFill>
              </a:rPr>
              <a:t>ファイル共有</a:t>
            </a:r>
            <a:r>
              <a:rPr lang="ja-JP" altLang="ja-JP" sz="2000" dirty="0" smtClean="0">
                <a:solidFill>
                  <a:schemeClr val="tx1"/>
                </a:solidFill>
              </a:rPr>
              <a:t>ソフト</a:t>
            </a:r>
            <a:r>
              <a:rPr lang="en-US" altLang="ja-JP" sz="2000" dirty="0" smtClean="0">
                <a:solidFill>
                  <a:schemeClr val="tx1"/>
                </a:solidFill>
              </a:rPr>
              <a:t>(</a:t>
            </a:r>
            <a:r>
              <a:rPr lang="en-US" altLang="ja-JP" sz="2000" dirty="0">
                <a:solidFill>
                  <a:schemeClr val="tx1"/>
                </a:solidFill>
              </a:rPr>
              <a:t>File Sharing </a:t>
            </a:r>
            <a:r>
              <a:rPr lang="en-US" altLang="ja-JP" sz="2000" dirty="0" smtClean="0">
                <a:solidFill>
                  <a:schemeClr val="tx1"/>
                </a:solidFill>
              </a:rPr>
              <a:t>Software)</a:t>
            </a:r>
            <a:endParaRPr kumimoji="1" lang="ja-JP" altLang="en-US" sz="2000" dirty="0">
              <a:solidFill>
                <a:schemeClr val="tx1"/>
              </a:solidFill>
            </a:endParaRP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1214414" y="1714488"/>
            <a:ext cx="6643734" cy="646331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ja-JP" dirty="0"/>
              <a:t>複数のユーザ同士が、ファイルを共有するための</a:t>
            </a:r>
            <a:r>
              <a:rPr lang="ja-JP" altLang="ja-JP" dirty="0" smtClean="0"/>
              <a:t>ソフトウェア</a:t>
            </a:r>
            <a:endParaRPr lang="en-US" altLang="ja-JP" dirty="0" smtClean="0"/>
          </a:p>
          <a:p>
            <a:r>
              <a:rPr lang="ja-JP" altLang="ja-JP" dirty="0"/>
              <a:t>各ユーザが自分の欲しいファイルを</a:t>
            </a:r>
            <a:r>
              <a:rPr lang="ja-JP" altLang="ja-JP" dirty="0" smtClean="0"/>
              <a:t>入手</a:t>
            </a:r>
            <a:r>
              <a:rPr lang="ja-JP" altLang="en-US" dirty="0" smtClean="0"/>
              <a:t>できる。</a:t>
            </a:r>
            <a:endParaRPr kumimoji="1" lang="ja-JP" altLang="en-US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857224" y="3714752"/>
            <a:ext cx="4572032" cy="400110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ja-JP" altLang="ja-JP" sz="2000" dirty="0"/>
              <a:t>複製禁止</a:t>
            </a:r>
            <a:r>
              <a:rPr lang="ja-JP" altLang="ja-JP" sz="2000" dirty="0" smtClean="0"/>
              <a:t>の</a:t>
            </a:r>
            <a:r>
              <a:rPr lang="ja-JP" altLang="en-US" sz="2000" dirty="0" smtClean="0"/>
              <a:t>データの</a:t>
            </a:r>
            <a:r>
              <a:rPr lang="ja-JP" altLang="ja-JP" sz="2000" dirty="0" smtClean="0"/>
              <a:t>共有は違法</a:t>
            </a:r>
            <a:r>
              <a:rPr lang="ja-JP" altLang="en-US" sz="2000" dirty="0" smtClean="0"/>
              <a:t>行為</a:t>
            </a:r>
            <a:endParaRPr kumimoji="1" lang="ja-JP" altLang="en-US" sz="2000" dirty="0"/>
          </a:p>
        </p:txBody>
      </p:sp>
      <p:sp>
        <p:nvSpPr>
          <p:cNvPr id="6" name="爆発 2 5"/>
          <p:cNvSpPr/>
          <p:nvPr/>
        </p:nvSpPr>
        <p:spPr>
          <a:xfrm>
            <a:off x="5952712" y="2491053"/>
            <a:ext cx="2428892" cy="1714512"/>
          </a:xfrm>
          <a:prstGeom prst="irregularSeal2">
            <a:avLst/>
          </a:prstGeom>
        </p:spPr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 smtClean="0"/>
              <a:t>著作権侵害</a:t>
            </a:r>
            <a:endParaRPr kumimoji="1" lang="ja-JP" altLang="en-US" sz="2000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857224" y="4286256"/>
            <a:ext cx="6451080" cy="646331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ja-JP" altLang="ja-JP" dirty="0"/>
              <a:t>共有させることを目的に、サーバやパソコン上にファイルを置く</a:t>
            </a:r>
            <a:r>
              <a:rPr lang="ja-JP" altLang="ja-JP" dirty="0" smtClean="0"/>
              <a:t>こと</a:t>
            </a:r>
            <a:r>
              <a:rPr lang="ja-JP" altLang="en-US" dirty="0" smtClean="0"/>
              <a:t>は</a:t>
            </a:r>
            <a:r>
              <a:rPr lang="ja-JP" altLang="ja-JP" dirty="0" smtClean="0"/>
              <a:t>著作権</a:t>
            </a:r>
            <a:r>
              <a:rPr lang="ja-JP" altLang="ja-JP" dirty="0"/>
              <a:t>（公衆送信権）に</a:t>
            </a:r>
            <a:r>
              <a:rPr lang="ja-JP" altLang="ja-JP" dirty="0" smtClean="0"/>
              <a:t>抵触</a:t>
            </a:r>
            <a:r>
              <a:rPr lang="ja-JP" altLang="en-US" dirty="0" smtClean="0"/>
              <a:t>する。</a:t>
            </a:r>
            <a:endParaRPr kumimoji="1" lang="ja-JP" altLang="en-US" dirty="0"/>
          </a:p>
        </p:txBody>
      </p:sp>
      <p:sp>
        <p:nvSpPr>
          <p:cNvPr id="8" name="下矢印 7"/>
          <p:cNvSpPr/>
          <p:nvPr/>
        </p:nvSpPr>
        <p:spPr>
          <a:xfrm>
            <a:off x="2071670" y="2643182"/>
            <a:ext cx="1857388" cy="928694"/>
          </a:xfrm>
          <a:prstGeom prst="downArrow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右矢印 8"/>
          <p:cNvSpPr/>
          <p:nvPr/>
        </p:nvSpPr>
        <p:spPr>
          <a:xfrm>
            <a:off x="785786" y="5429264"/>
            <a:ext cx="1000132" cy="714380"/>
          </a:xfrm>
          <a:prstGeom prst="rightArrow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2071670" y="5572140"/>
            <a:ext cx="6309934" cy="40011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ja-JP" sz="2000" dirty="0">
                <a:solidFill>
                  <a:schemeClr val="tx1"/>
                </a:solidFill>
              </a:rPr>
              <a:t>ファイルの共有はファイルの著作権侵害に</a:t>
            </a:r>
            <a:r>
              <a:rPr lang="ja-JP" altLang="ja-JP" sz="2000" dirty="0" smtClean="0">
                <a:solidFill>
                  <a:schemeClr val="tx1"/>
                </a:solidFill>
              </a:rPr>
              <a:t>注意</a:t>
            </a:r>
            <a:r>
              <a:rPr lang="ja-JP" altLang="en-US" sz="2000" dirty="0" smtClean="0">
                <a:solidFill>
                  <a:schemeClr val="tx1"/>
                </a:solidFill>
              </a:rPr>
              <a:t>する</a:t>
            </a:r>
            <a:r>
              <a:rPr lang="ja-JP" altLang="ja-JP" sz="2000" dirty="0" smtClean="0">
                <a:solidFill>
                  <a:schemeClr val="tx1"/>
                </a:solidFill>
              </a:rPr>
              <a:t>。</a:t>
            </a:r>
            <a:endParaRPr lang="ja-JP" altLang="ja-JP" sz="20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zoom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ja-JP" altLang="en-US" sz="2400" dirty="0" smtClean="0"/>
              <a:t>２</a:t>
            </a:r>
            <a:r>
              <a:rPr lang="en-US" altLang="ja-JP" sz="2400" dirty="0" smtClean="0"/>
              <a:t>.</a:t>
            </a:r>
            <a:r>
              <a:rPr lang="ja-JP" altLang="en-US" sz="2400" dirty="0" smtClean="0"/>
              <a:t>７</a:t>
            </a:r>
            <a:r>
              <a:rPr lang="ja-JP" altLang="en-US" sz="2400" dirty="0"/>
              <a:t>　</a:t>
            </a:r>
            <a:r>
              <a:rPr lang="ja-JP" altLang="en-US" sz="2400" dirty="0" smtClean="0"/>
              <a:t>メール</a:t>
            </a:r>
            <a:r>
              <a:rPr lang="ja-JP" altLang="ja-JP" sz="2400" dirty="0" smtClean="0"/>
              <a:t>や</a:t>
            </a:r>
            <a:r>
              <a:rPr lang="ja-JP" altLang="en-US" sz="2400" dirty="0" smtClean="0"/>
              <a:t>コミュニケーションアプリ</a:t>
            </a:r>
            <a:r>
              <a:rPr lang="ja-JP" altLang="ja-JP" sz="2400" dirty="0" smtClean="0"/>
              <a:t>の悪用</a:t>
            </a:r>
            <a:endParaRPr lang="ja-JP" altLang="en-US" sz="2400" dirty="0"/>
          </a:p>
        </p:txBody>
      </p:sp>
      <p:sp>
        <p:nvSpPr>
          <p:cNvPr id="16" name="フッター プレースホルダ 1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5" name="スライド番号プレースホルダ 1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8B52F-9BFB-4D80-AD61-9002DBB88530}" type="slidenum">
              <a:rPr lang="en-US" altLang="ja-JP" smtClean="0"/>
              <a:pPr/>
              <a:t>4</a:t>
            </a:fld>
            <a:endParaRPr lang="en-US" altLang="ja-JP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785786" y="1254846"/>
            <a:ext cx="29289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>
                <a:latin typeface="+mj-lt"/>
              </a:rPr>
              <a:t>2.7.1</a:t>
            </a:r>
            <a:r>
              <a:rPr lang="ja-JP" altLang="ja-JP" sz="2000" dirty="0">
                <a:latin typeface="+mj-lt"/>
              </a:rPr>
              <a:t>　</a:t>
            </a:r>
            <a:r>
              <a:rPr lang="ja-JP" altLang="ja-JP" sz="2000" dirty="0" smtClean="0">
                <a:latin typeface="+mj-lt"/>
              </a:rPr>
              <a:t>スパムメール</a:t>
            </a:r>
            <a:endParaRPr lang="ja-JP" altLang="ja-JP" sz="2000" dirty="0">
              <a:latin typeface="+mj-lt"/>
            </a:endParaRPr>
          </a:p>
        </p:txBody>
      </p: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785786" y="3071810"/>
            <a:ext cx="2850110" cy="928694"/>
          </a:xfrm>
          <a:prstGeom prst="rect">
            <a:avLst/>
          </a:prstGeom>
          <a:ln>
            <a:headEnd/>
            <a:tailEnd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wrap="none" anchor="ctr"/>
          <a:lstStyle/>
          <a:p>
            <a:r>
              <a:rPr lang="ja-JP" altLang="en-US" sz="2000" dirty="0">
                <a:solidFill>
                  <a:schemeClr val="tx1"/>
                </a:solidFill>
              </a:rPr>
              <a:t>・特定電子メール法</a:t>
            </a:r>
          </a:p>
          <a:p>
            <a:r>
              <a:rPr lang="ja-JP" altLang="en-US" sz="2000" dirty="0" smtClean="0">
                <a:solidFill>
                  <a:schemeClr val="tx1"/>
                </a:solidFill>
              </a:rPr>
              <a:t>・</a:t>
            </a:r>
            <a:r>
              <a:rPr lang="ja-JP" altLang="ja-JP" sz="2000" dirty="0">
                <a:solidFill>
                  <a:schemeClr val="tx1"/>
                </a:solidFill>
              </a:rPr>
              <a:t>改正特定商取引法</a:t>
            </a:r>
            <a:endParaRPr lang="ja-JP" altLang="en-US" sz="2000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899592" y="4143380"/>
            <a:ext cx="7672936" cy="714380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r>
              <a:rPr lang="ja-JP" altLang="en-US" sz="2000" b="1" dirty="0" smtClean="0"/>
              <a:t>・</a:t>
            </a:r>
            <a:r>
              <a:rPr lang="ja-JP" altLang="ja-JP" sz="2000" b="1" dirty="0"/>
              <a:t>受信者の承諾なく宣伝メールを配信することはすべて違法行為</a:t>
            </a:r>
            <a:endParaRPr lang="ja-JP" altLang="en-US" sz="2000" b="1" dirty="0"/>
          </a:p>
        </p:txBody>
      </p:sp>
      <p:sp>
        <p:nvSpPr>
          <p:cNvPr id="12" name="AutoShape 12"/>
          <p:cNvSpPr>
            <a:spLocks noChangeArrowheads="1"/>
          </p:cNvSpPr>
          <p:nvPr/>
        </p:nvSpPr>
        <p:spPr bwMode="auto">
          <a:xfrm>
            <a:off x="1285852" y="5000636"/>
            <a:ext cx="6075373" cy="1236651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wrap="none" anchor="ctr"/>
          <a:lstStyle/>
          <a:p>
            <a:pPr>
              <a:buFont typeface="Wingdings" pitchFamily="2" charset="2"/>
              <a:buChar char="u"/>
            </a:pPr>
            <a:r>
              <a:rPr lang="ja-JP" altLang="ja-JP" sz="2000" dirty="0" smtClean="0">
                <a:solidFill>
                  <a:schemeClr val="tx1"/>
                </a:solidFill>
              </a:rPr>
              <a:t>スパムメール対策</a:t>
            </a:r>
            <a:r>
              <a:rPr lang="ja-JP" altLang="en-US" sz="2000" dirty="0" smtClean="0">
                <a:solidFill>
                  <a:schemeClr val="tx1"/>
                </a:solidFill>
              </a:rPr>
              <a:t>（自己防衛）</a:t>
            </a:r>
            <a:endParaRPr lang="en-US" altLang="ja-JP" sz="2000" dirty="0" smtClean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ja-JP" altLang="ja-JP" sz="2000" dirty="0">
                <a:solidFill>
                  <a:schemeClr val="tx1"/>
                </a:solidFill>
              </a:rPr>
              <a:t>スパムメールを受信しても開かずに削除</a:t>
            </a:r>
            <a:endParaRPr lang="en-US" altLang="ja-JP" sz="2000" dirty="0" smtClean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ja-JP" altLang="en-US" sz="2000" dirty="0" smtClean="0">
                <a:solidFill>
                  <a:schemeClr val="tx1"/>
                </a:solidFill>
              </a:rPr>
              <a:t>フィルタリング</a:t>
            </a:r>
            <a:r>
              <a:rPr lang="ja-JP" altLang="en-US" sz="2000" dirty="0">
                <a:solidFill>
                  <a:schemeClr val="tx1"/>
                </a:solidFill>
              </a:rPr>
              <a:t>機能の活用</a:t>
            </a:r>
          </a:p>
          <a:p>
            <a:pPr lvl="1">
              <a:buFont typeface="Arial" pitchFamily="34" charset="0"/>
              <a:buChar char="•"/>
            </a:pPr>
            <a:r>
              <a:rPr lang="ja-JP" altLang="en-US" sz="2000" dirty="0" smtClean="0">
                <a:solidFill>
                  <a:schemeClr val="tx1"/>
                </a:solidFill>
              </a:rPr>
              <a:t>長め</a:t>
            </a:r>
            <a:r>
              <a:rPr lang="ja-JP" altLang="en-US" sz="2000" dirty="0">
                <a:solidFill>
                  <a:schemeClr val="tx1"/>
                </a:solidFill>
              </a:rPr>
              <a:t>のアドレス</a:t>
            </a:r>
            <a:r>
              <a:rPr lang="ja-JP" altLang="en-US" sz="2000" dirty="0" smtClean="0">
                <a:solidFill>
                  <a:schemeClr val="tx1"/>
                </a:solidFill>
              </a:rPr>
              <a:t>設定（</a:t>
            </a:r>
            <a:r>
              <a:rPr lang="ja-JP" altLang="en-US" sz="2000" dirty="0">
                <a:solidFill>
                  <a:schemeClr val="tx1"/>
                </a:solidFill>
              </a:rPr>
              <a:t>記号も含める）</a:t>
            </a: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142976" y="1714488"/>
            <a:ext cx="6597376" cy="1200329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>
              <a:buFont typeface="Wingdings" pitchFamily="2" charset="2"/>
              <a:buChar char="ü"/>
            </a:pPr>
            <a:r>
              <a:rPr lang="ja-JP" altLang="ja-JP" sz="1800" dirty="0" smtClean="0">
                <a:solidFill>
                  <a:schemeClr val="tx1"/>
                </a:solidFill>
              </a:rPr>
              <a:t>ユーザに対して勝手に送りつけてくる</a:t>
            </a:r>
            <a:r>
              <a:rPr lang="ja-JP" altLang="en-US" sz="1800" dirty="0" smtClean="0">
                <a:solidFill>
                  <a:schemeClr val="tx1"/>
                </a:solidFill>
              </a:rPr>
              <a:t>広告メール</a:t>
            </a:r>
          </a:p>
          <a:p>
            <a:pPr>
              <a:buFont typeface="Wingdings" pitchFamily="2" charset="2"/>
              <a:buChar char="ü"/>
            </a:pPr>
            <a:r>
              <a:rPr lang="ja-JP" altLang="ja-JP" sz="1800" dirty="0" smtClean="0">
                <a:solidFill>
                  <a:schemeClr val="tx1"/>
                </a:solidFill>
              </a:rPr>
              <a:t>受信者の承諾を得ず</a:t>
            </a:r>
            <a:r>
              <a:rPr lang="ja-JP" altLang="en-US" sz="1800" dirty="0" smtClean="0">
                <a:solidFill>
                  <a:schemeClr val="tx1"/>
                </a:solidFill>
              </a:rPr>
              <a:t>無差別に送信</a:t>
            </a:r>
          </a:p>
          <a:p>
            <a:pPr>
              <a:buFont typeface="Wingdings" pitchFamily="2" charset="2"/>
              <a:buChar char="ü"/>
            </a:pPr>
            <a:r>
              <a:rPr lang="ja-JP" altLang="ja-JP" sz="1800" dirty="0" smtClean="0">
                <a:solidFill>
                  <a:schemeClr val="tx1"/>
                </a:solidFill>
              </a:rPr>
              <a:t>自動的にメールアドレスを生成し送信するツール</a:t>
            </a:r>
            <a:r>
              <a:rPr lang="ja-JP" altLang="en-US" sz="1800" dirty="0" smtClean="0">
                <a:solidFill>
                  <a:schemeClr val="tx1"/>
                </a:solidFill>
              </a:rPr>
              <a:t>を使用</a:t>
            </a:r>
            <a:endParaRPr lang="en-US" altLang="ja-JP" sz="1800" dirty="0" smtClean="0">
              <a:solidFill>
                <a:schemeClr val="tx1"/>
              </a:solidFill>
            </a:endParaRPr>
          </a:p>
          <a:p>
            <a:pPr>
              <a:buFont typeface="Wingdings" pitchFamily="2" charset="2"/>
              <a:buChar char="ü"/>
            </a:pPr>
            <a:r>
              <a:rPr lang="ja-JP" altLang="ja-JP" sz="1800" dirty="0" smtClean="0">
                <a:solidFill>
                  <a:schemeClr val="tx1"/>
                </a:solidFill>
              </a:rPr>
              <a:t>宛て先が不明のメールも増発</a:t>
            </a:r>
            <a:endParaRPr lang="ja-JP" altLang="en-US" sz="1800" dirty="0" smtClean="0">
              <a:solidFill>
                <a:schemeClr val="tx1"/>
              </a:solidFill>
            </a:endParaRPr>
          </a:p>
        </p:txBody>
      </p:sp>
      <p:sp>
        <p:nvSpPr>
          <p:cNvPr id="14" name="下矢印 13"/>
          <p:cNvSpPr/>
          <p:nvPr/>
        </p:nvSpPr>
        <p:spPr>
          <a:xfrm>
            <a:off x="4357686" y="3143248"/>
            <a:ext cx="1357322" cy="785818"/>
          </a:xfrm>
          <a:prstGeom prst="downArrow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 smtClean="0"/>
              <a:t>2.7.2</a:t>
            </a:r>
            <a:r>
              <a:rPr lang="ja-JP" altLang="en-US" dirty="0"/>
              <a:t>　デマメール</a:t>
            </a:r>
          </a:p>
        </p:txBody>
      </p:sp>
      <p:sp>
        <p:nvSpPr>
          <p:cNvPr id="17" name="フッター プレースホルダ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6" name="スライド番号プレースホルダ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8B52F-9BFB-4D80-AD61-9002DBB88530}" type="slidenum">
              <a:rPr lang="en-US" altLang="ja-JP" smtClean="0"/>
              <a:pPr/>
              <a:t>5</a:t>
            </a:fld>
            <a:endParaRPr lang="en-US" altLang="ja-JP"/>
          </a:p>
        </p:txBody>
      </p:sp>
      <p:sp>
        <p:nvSpPr>
          <p:cNvPr id="8199" name="Rectangle 7"/>
          <p:cNvSpPr>
            <a:spLocks noChangeArrowheads="1"/>
          </p:cNvSpPr>
          <p:nvPr/>
        </p:nvSpPr>
        <p:spPr bwMode="auto">
          <a:xfrm>
            <a:off x="357158" y="2500306"/>
            <a:ext cx="4143404" cy="1143008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none" anchor="ctr"/>
          <a:lstStyle/>
          <a:p>
            <a:r>
              <a:rPr lang="ja-JP" altLang="en-US" sz="2400" dirty="0"/>
              <a:t>・チェーンメール</a:t>
            </a:r>
          </a:p>
          <a:p>
            <a:r>
              <a:rPr lang="ja-JP" altLang="en-US" sz="2000" dirty="0"/>
              <a:t>　</a:t>
            </a:r>
            <a:r>
              <a:rPr lang="ja-JP" altLang="en-US" sz="1600" dirty="0"/>
              <a:t>「このメールを</a:t>
            </a:r>
            <a:r>
              <a:rPr lang="en-US" altLang="ja-JP" sz="1600" dirty="0"/>
              <a:t>10</a:t>
            </a:r>
            <a:r>
              <a:rPr lang="ja-JP" altLang="en-US" sz="1600" dirty="0"/>
              <a:t>人に送信して・・・</a:t>
            </a:r>
            <a:r>
              <a:rPr lang="ja-JP" altLang="en-US" sz="1600" dirty="0" smtClean="0"/>
              <a:t>」</a:t>
            </a:r>
            <a:endParaRPr lang="en-US" altLang="ja-JP" sz="1600" dirty="0" smtClean="0"/>
          </a:p>
          <a:p>
            <a:r>
              <a:rPr lang="ja-JP" altLang="en-US" sz="1600" dirty="0"/>
              <a:t>　</a:t>
            </a:r>
            <a:r>
              <a:rPr lang="ja-JP" altLang="en-US" sz="1600" dirty="0" smtClean="0"/>
              <a:t>虚偽の情報が広がる可能性</a:t>
            </a:r>
            <a:endParaRPr lang="ja-JP" altLang="en-US" sz="1600" dirty="0"/>
          </a:p>
        </p:txBody>
      </p:sp>
      <p:sp>
        <p:nvSpPr>
          <p:cNvPr id="8200" name="Rectangle 8"/>
          <p:cNvSpPr>
            <a:spLocks noChangeArrowheads="1"/>
          </p:cNvSpPr>
          <p:nvPr/>
        </p:nvSpPr>
        <p:spPr bwMode="auto">
          <a:xfrm>
            <a:off x="4756833" y="2500306"/>
            <a:ext cx="3816350" cy="1143008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none" anchor="ctr"/>
          <a:lstStyle/>
          <a:p>
            <a:r>
              <a:rPr lang="ja-JP" altLang="en-US" sz="2400" dirty="0"/>
              <a:t>・脅迫メール</a:t>
            </a:r>
          </a:p>
          <a:p>
            <a:r>
              <a:rPr lang="ja-JP" altLang="en-US" sz="1600" dirty="0"/>
              <a:t>　「明日、＊＊学校を爆破する</a:t>
            </a:r>
            <a:r>
              <a:rPr lang="ja-JP" altLang="en-US" sz="1600" dirty="0" smtClean="0"/>
              <a:t>」</a:t>
            </a:r>
            <a:endParaRPr lang="en-US" altLang="ja-JP" sz="1600" dirty="0" smtClean="0"/>
          </a:p>
          <a:p>
            <a:r>
              <a:rPr lang="ja-JP" altLang="en-US" sz="1600" dirty="0" smtClean="0"/>
              <a:t>　</a:t>
            </a:r>
            <a:r>
              <a:rPr lang="ja-JP" altLang="ja-JP" sz="1600" dirty="0" smtClean="0"/>
              <a:t>「</a:t>
            </a:r>
            <a:r>
              <a:rPr lang="ja-JP" altLang="ja-JP" sz="1600" dirty="0"/>
              <a:t>＊＊を誘拐する」</a:t>
            </a:r>
            <a:endParaRPr lang="ja-JP" altLang="en-US" sz="1600" dirty="0"/>
          </a:p>
        </p:txBody>
      </p:sp>
      <p:sp>
        <p:nvSpPr>
          <p:cNvPr id="8204" name="AutoShape 12"/>
          <p:cNvSpPr>
            <a:spLocks noChangeArrowheads="1"/>
          </p:cNvSpPr>
          <p:nvPr/>
        </p:nvSpPr>
        <p:spPr bwMode="auto">
          <a:xfrm>
            <a:off x="1571604" y="3786190"/>
            <a:ext cx="1800225" cy="714380"/>
          </a:xfrm>
          <a:prstGeom prst="downArrow">
            <a:avLst>
              <a:gd name="adj1" fmla="val 50000"/>
              <a:gd name="adj2" fmla="val 25000"/>
            </a:avLst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eaVert" wrap="none" anchor="ctr"/>
          <a:lstStyle/>
          <a:p>
            <a:endParaRPr lang="ja-JP" altLang="en-US"/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2571736" y="1428736"/>
            <a:ext cx="3857652" cy="76944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pPr marL="342900" indent="-342900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u"/>
            </a:pPr>
            <a:r>
              <a:rPr lang="ja-JP" altLang="ja-JP" sz="2000" dirty="0" smtClean="0"/>
              <a:t>事実無根の内容を送信</a:t>
            </a:r>
            <a:endParaRPr lang="en-US" altLang="ja-JP" sz="2000" dirty="0" smtClean="0"/>
          </a:p>
          <a:p>
            <a:pPr marL="342900" indent="-342900"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u"/>
            </a:pPr>
            <a:r>
              <a:rPr lang="ja-JP" altLang="en-US" sz="2000" dirty="0" smtClean="0"/>
              <a:t>いたずら・嫌がらせ</a:t>
            </a:r>
          </a:p>
        </p:txBody>
      </p:sp>
      <p:sp>
        <p:nvSpPr>
          <p:cNvPr id="13" name="AutoShape 12"/>
          <p:cNvSpPr>
            <a:spLocks noChangeArrowheads="1"/>
          </p:cNvSpPr>
          <p:nvPr/>
        </p:nvSpPr>
        <p:spPr bwMode="auto">
          <a:xfrm>
            <a:off x="5715008" y="3786190"/>
            <a:ext cx="1800225" cy="714380"/>
          </a:xfrm>
          <a:prstGeom prst="downArrow">
            <a:avLst>
              <a:gd name="adj1" fmla="val 50000"/>
              <a:gd name="adj2" fmla="val 25000"/>
            </a:avLst>
          </a:prstGeom>
          <a:ln>
            <a:headEnd/>
            <a:tailEnd/>
          </a:ln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eaVert" wrap="none" anchor="ctr"/>
          <a:lstStyle/>
          <a:p>
            <a:endParaRPr lang="ja-JP" altLang="en-US"/>
          </a:p>
        </p:txBody>
      </p:sp>
      <p:sp>
        <p:nvSpPr>
          <p:cNvPr id="14" name="角丸四角形 13"/>
          <p:cNvSpPr/>
          <p:nvPr/>
        </p:nvSpPr>
        <p:spPr>
          <a:xfrm>
            <a:off x="4786314" y="4643446"/>
            <a:ext cx="3786214" cy="1214446"/>
          </a:xfrm>
          <a:prstGeom prst="round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ja-JP" sz="2000" dirty="0" smtClean="0">
                <a:solidFill>
                  <a:schemeClr val="tx1"/>
                </a:solidFill>
              </a:rPr>
              <a:t>デマ</a:t>
            </a:r>
            <a:r>
              <a:rPr lang="ja-JP" altLang="ja-JP" sz="2000" dirty="0">
                <a:solidFill>
                  <a:schemeClr val="tx1"/>
                </a:solidFill>
              </a:rPr>
              <a:t>か</a:t>
            </a:r>
            <a:r>
              <a:rPr lang="ja-JP" altLang="ja-JP" sz="2000" dirty="0" smtClean="0">
                <a:solidFill>
                  <a:schemeClr val="tx1"/>
                </a:solidFill>
              </a:rPr>
              <a:t>実際</a:t>
            </a:r>
            <a:r>
              <a:rPr lang="ja-JP" altLang="en-US" sz="2000" dirty="0" smtClean="0">
                <a:solidFill>
                  <a:schemeClr val="tx1"/>
                </a:solidFill>
              </a:rPr>
              <a:t>の犯行予告</a:t>
            </a:r>
            <a:r>
              <a:rPr lang="ja-JP" altLang="ja-JP" sz="2000" dirty="0" smtClean="0">
                <a:solidFill>
                  <a:schemeClr val="tx1"/>
                </a:solidFill>
              </a:rPr>
              <a:t>か</a:t>
            </a:r>
            <a:r>
              <a:rPr lang="ja-JP" altLang="ja-JP" sz="2000" dirty="0">
                <a:solidFill>
                  <a:schemeClr val="tx1"/>
                </a:solidFill>
              </a:rPr>
              <a:t>判断が難しい場合は、放置せずに警察等に</a:t>
            </a:r>
            <a:r>
              <a:rPr lang="ja-JP" altLang="ja-JP" sz="2000" dirty="0" smtClean="0">
                <a:solidFill>
                  <a:schemeClr val="tx1"/>
                </a:solidFill>
              </a:rPr>
              <a:t>連絡</a:t>
            </a:r>
            <a:r>
              <a:rPr lang="ja-JP" altLang="en-US" sz="2000" dirty="0" smtClean="0">
                <a:solidFill>
                  <a:schemeClr val="tx1"/>
                </a:solidFill>
              </a:rPr>
              <a:t>する</a:t>
            </a:r>
            <a:endParaRPr kumimoji="1" lang="ja-JP" altLang="en-US" sz="2000" dirty="0">
              <a:solidFill>
                <a:schemeClr val="tx1"/>
              </a:solidFill>
            </a:endParaRPr>
          </a:p>
        </p:txBody>
      </p:sp>
      <p:sp>
        <p:nvSpPr>
          <p:cNvPr id="15" name="角丸四角形 14"/>
          <p:cNvSpPr/>
          <p:nvPr/>
        </p:nvSpPr>
        <p:spPr>
          <a:xfrm>
            <a:off x="428596" y="4643446"/>
            <a:ext cx="4071966" cy="1214446"/>
          </a:xfrm>
          <a:prstGeom prst="round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ja-JP" sz="2000" dirty="0" smtClean="0">
                <a:solidFill>
                  <a:schemeClr val="tx1"/>
                </a:solidFill>
              </a:rPr>
              <a:t>振り回されず</a:t>
            </a:r>
            <a:r>
              <a:rPr lang="ja-JP" altLang="en-US" sz="2000" dirty="0" smtClean="0">
                <a:solidFill>
                  <a:schemeClr val="tx1"/>
                </a:solidFill>
              </a:rPr>
              <a:t>、</a:t>
            </a:r>
            <a:r>
              <a:rPr lang="ja-JP" altLang="ja-JP" sz="2000" dirty="0" smtClean="0">
                <a:solidFill>
                  <a:schemeClr val="tx1"/>
                </a:solidFill>
              </a:rPr>
              <a:t>怪しい</a:t>
            </a:r>
            <a:r>
              <a:rPr lang="ja-JP" altLang="ja-JP" sz="2000" dirty="0">
                <a:solidFill>
                  <a:schemeClr val="tx1"/>
                </a:solidFill>
              </a:rPr>
              <a:t>メールに対しては一切</a:t>
            </a:r>
            <a:r>
              <a:rPr lang="ja-JP" altLang="ja-JP" sz="2000" dirty="0" smtClean="0">
                <a:solidFill>
                  <a:schemeClr val="tx1"/>
                </a:solidFill>
              </a:rPr>
              <a:t>応じない</a:t>
            </a:r>
            <a:r>
              <a:rPr lang="ja-JP" altLang="en-US" sz="2000" dirty="0" smtClean="0">
                <a:solidFill>
                  <a:schemeClr val="tx1"/>
                </a:solidFill>
              </a:rPr>
              <a:t>で削除する。</a:t>
            </a:r>
            <a:endParaRPr kumimoji="1" lang="ja-JP" altLang="en-US" sz="20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zoom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ja-JP" dirty="0" smtClean="0"/>
              <a:t>2.7.3</a:t>
            </a:r>
            <a:r>
              <a:rPr lang="ja-JP" altLang="en-US" dirty="0"/>
              <a:t>　</a:t>
            </a:r>
            <a:r>
              <a:rPr lang="ja-JP" altLang="en-US" dirty="0" smtClean="0"/>
              <a:t>ネット</a:t>
            </a:r>
            <a:r>
              <a:rPr lang="ja-JP" altLang="ja-JP" dirty="0" smtClean="0"/>
              <a:t>いじめ</a:t>
            </a:r>
            <a:endParaRPr lang="ja-JP" altLang="en-US" dirty="0"/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>
          <a:xfrm>
            <a:off x="1785918" y="2643182"/>
            <a:ext cx="5915025" cy="1003304"/>
          </a:xfrm>
          <a:ln/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>
              <a:lnSpc>
                <a:spcPct val="90000"/>
              </a:lnSpc>
            </a:pPr>
            <a:r>
              <a:rPr lang="ja-JP" altLang="en-US" sz="2000" dirty="0"/>
              <a:t>クラスメートの悪口・中傷を書き込み送信</a:t>
            </a:r>
          </a:p>
          <a:p>
            <a:pPr>
              <a:lnSpc>
                <a:spcPct val="90000"/>
              </a:lnSpc>
            </a:pPr>
            <a:r>
              <a:rPr lang="ja-JP" altLang="en-US" sz="2000" dirty="0"/>
              <a:t>カメラ付の携帯で撮影した写真を添付</a:t>
            </a:r>
          </a:p>
          <a:p>
            <a:pPr>
              <a:lnSpc>
                <a:spcPct val="90000"/>
              </a:lnSpc>
            </a:pPr>
            <a:r>
              <a:rPr lang="en-US" altLang="ja-JP" sz="2000" dirty="0" smtClean="0"/>
              <a:t>LINE</a:t>
            </a:r>
            <a:r>
              <a:rPr lang="ja-JP" altLang="en-US" sz="2000" dirty="0" smtClean="0"/>
              <a:t>のグループから削除（</a:t>
            </a:r>
            <a:r>
              <a:rPr lang="en-US" altLang="ja-JP" sz="2000" dirty="0" smtClean="0"/>
              <a:t>LINE</a:t>
            </a:r>
            <a:r>
              <a:rPr lang="ja-JP" altLang="en-US" sz="2000" dirty="0" smtClean="0"/>
              <a:t>はずし）</a:t>
            </a:r>
            <a:endParaRPr lang="ja-JP" altLang="en-US" sz="2000" dirty="0"/>
          </a:p>
        </p:txBody>
      </p:sp>
      <p:sp>
        <p:nvSpPr>
          <p:cNvPr id="11" name="フッター プレースホルダ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0" name="スライド番号プレースホルダ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8B52F-9BFB-4D80-AD61-9002DBB88530}" type="slidenum">
              <a:rPr lang="en-US" altLang="ja-JP" smtClean="0"/>
              <a:pPr/>
              <a:t>6</a:t>
            </a:fld>
            <a:endParaRPr lang="en-US" altLang="ja-JP"/>
          </a:p>
        </p:txBody>
      </p:sp>
      <p:sp>
        <p:nvSpPr>
          <p:cNvPr id="9220" name="Rectangle 4"/>
          <p:cNvSpPr>
            <a:spLocks noChangeArrowheads="1"/>
          </p:cNvSpPr>
          <p:nvPr/>
        </p:nvSpPr>
        <p:spPr bwMode="auto">
          <a:xfrm>
            <a:off x="714348" y="1571612"/>
            <a:ext cx="3457575" cy="792163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ja-JP" altLang="en-US" sz="2000" dirty="0" smtClean="0"/>
              <a:t>中高生</a:t>
            </a:r>
            <a:r>
              <a:rPr lang="ja-JP" altLang="en-US" sz="2000" dirty="0"/>
              <a:t>が携帯を所持</a:t>
            </a:r>
          </a:p>
        </p:txBody>
      </p:sp>
      <p:sp>
        <p:nvSpPr>
          <p:cNvPr id="9221" name="Rectangle 5"/>
          <p:cNvSpPr>
            <a:spLocks noChangeArrowheads="1"/>
          </p:cNvSpPr>
          <p:nvPr/>
        </p:nvSpPr>
        <p:spPr bwMode="auto">
          <a:xfrm>
            <a:off x="4929190" y="1500174"/>
            <a:ext cx="2954338" cy="857256"/>
          </a:xfrm>
          <a:prstGeom prst="rect">
            <a:avLst/>
          </a:prstGeom>
          <a:ln>
            <a:headEnd/>
            <a:tailEnd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ja-JP" altLang="en-US" sz="2000" b="1" dirty="0"/>
              <a:t>いじめに利用</a:t>
            </a:r>
          </a:p>
        </p:txBody>
      </p:sp>
      <p:sp>
        <p:nvSpPr>
          <p:cNvPr id="9222" name="Line 6"/>
          <p:cNvSpPr>
            <a:spLocks noChangeShapeType="1"/>
          </p:cNvSpPr>
          <p:nvPr/>
        </p:nvSpPr>
        <p:spPr bwMode="auto">
          <a:xfrm>
            <a:off x="4214810" y="2000240"/>
            <a:ext cx="719137" cy="0"/>
          </a:xfrm>
          <a:prstGeom prst="line">
            <a:avLst/>
          </a:prstGeom>
          <a:noFill/>
          <a:ln w="76200">
            <a:solidFill>
              <a:srgbClr val="FF3300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ja-JP" altLang="en-US"/>
          </a:p>
        </p:txBody>
      </p:sp>
      <p:sp>
        <p:nvSpPr>
          <p:cNvPr id="9223" name="AutoShape 7"/>
          <p:cNvSpPr>
            <a:spLocks noChangeArrowheads="1"/>
          </p:cNvSpPr>
          <p:nvPr/>
        </p:nvSpPr>
        <p:spPr bwMode="auto">
          <a:xfrm>
            <a:off x="1571604" y="5143512"/>
            <a:ext cx="5976938" cy="6477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ja-JP" altLang="en-US" sz="2400">
                <a:solidFill>
                  <a:schemeClr val="tx1"/>
                </a:solidFill>
              </a:rPr>
              <a:t>被害が広まる前に、早急に届け出る</a:t>
            </a:r>
          </a:p>
        </p:txBody>
      </p:sp>
      <p:sp>
        <p:nvSpPr>
          <p:cNvPr id="9224" name="AutoShape 8"/>
          <p:cNvSpPr>
            <a:spLocks noChangeArrowheads="1"/>
          </p:cNvSpPr>
          <p:nvPr/>
        </p:nvSpPr>
        <p:spPr bwMode="auto">
          <a:xfrm>
            <a:off x="2214546" y="3786190"/>
            <a:ext cx="1800225" cy="1214446"/>
          </a:xfrm>
          <a:prstGeom prst="downArrow">
            <a:avLst>
              <a:gd name="adj1" fmla="val 50000"/>
              <a:gd name="adj2" fmla="val 25000"/>
            </a:avLst>
          </a:prstGeom>
          <a:ln>
            <a:headEnd/>
            <a:tailEnd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eaVert" wrap="none" anchor="ctr"/>
          <a:lstStyle/>
          <a:p>
            <a:endParaRPr lang="ja-JP" altLang="en-US"/>
          </a:p>
        </p:txBody>
      </p:sp>
      <p:sp>
        <p:nvSpPr>
          <p:cNvPr id="9225" name="Rectangle 9"/>
          <p:cNvSpPr>
            <a:spLocks noChangeArrowheads="1"/>
          </p:cNvSpPr>
          <p:nvPr/>
        </p:nvSpPr>
        <p:spPr bwMode="auto">
          <a:xfrm>
            <a:off x="4214810" y="3786190"/>
            <a:ext cx="3527425" cy="1152525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n"/>
            </a:pPr>
            <a:r>
              <a:rPr lang="ja-JP" altLang="en-US" sz="2000">
                <a:solidFill>
                  <a:schemeClr val="tx1"/>
                </a:solidFill>
              </a:rPr>
              <a:t>情報はすぐに広まる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n"/>
            </a:pPr>
            <a:r>
              <a:rPr lang="ja-JP" altLang="en-US" sz="2000">
                <a:solidFill>
                  <a:schemeClr val="tx1"/>
                </a:solidFill>
              </a:rPr>
              <a:t>本人に大きなダメージ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n"/>
            </a:pPr>
            <a:r>
              <a:rPr lang="ja-JP" altLang="en-US" sz="2000">
                <a:solidFill>
                  <a:schemeClr val="tx1"/>
                </a:solidFill>
              </a:rPr>
              <a:t>不登校や自殺の原因にも</a:t>
            </a:r>
          </a:p>
        </p:txBody>
      </p:sp>
    </p:spTree>
  </p:cSld>
  <p:clrMapOvr>
    <a:masterClrMapping/>
  </p:clrMapOvr>
  <p:transition>
    <p:zoom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2.7.4</a:t>
            </a:r>
            <a:r>
              <a:rPr kumimoji="1" lang="ja-JP" altLang="en-US" dirty="0" smtClean="0"/>
              <a:t>　ストーカー行為</a:t>
            </a:r>
            <a:endParaRPr kumimoji="1" lang="ja-JP" alt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650C43-7EE6-4856-90E4-4AD668F6B493}" type="slidenum">
              <a:rPr lang="en-US" altLang="ja-JP" smtClean="0"/>
              <a:pPr/>
              <a:t>7</a:t>
            </a:fld>
            <a:endParaRPr lang="en-US" altLang="ja-JP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915816" y="2769310"/>
            <a:ext cx="4320480" cy="369332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ストーカー行為等の規制等に関する法律</a:t>
            </a:r>
            <a:endParaRPr kumimoji="1" lang="ja-JP" altLang="en-US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187624" y="1772816"/>
            <a:ext cx="410445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 smtClean="0"/>
              <a:t>特定の相手の身辺につきまとう行為</a:t>
            </a:r>
            <a:endParaRPr kumimoji="1" lang="ja-JP" altLang="en-US" sz="2000" dirty="0"/>
          </a:p>
        </p:txBody>
      </p:sp>
      <p:sp>
        <p:nvSpPr>
          <p:cNvPr id="7" name="下矢印 6"/>
          <p:cNvSpPr/>
          <p:nvPr/>
        </p:nvSpPr>
        <p:spPr>
          <a:xfrm>
            <a:off x="1547664" y="2492896"/>
            <a:ext cx="1152128" cy="108012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547664" y="3717032"/>
            <a:ext cx="5400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 smtClean="0"/>
              <a:t>警告、禁止命令、</a:t>
            </a:r>
            <a:endParaRPr kumimoji="1" lang="en-US" altLang="ja-JP" sz="2000" dirty="0" smtClean="0"/>
          </a:p>
          <a:p>
            <a:r>
              <a:rPr kumimoji="1" lang="ja-JP" altLang="en-US" sz="2000" dirty="0" smtClean="0"/>
              <a:t>もしくは、</a:t>
            </a:r>
            <a:r>
              <a:rPr kumimoji="1" lang="en-US" altLang="ja-JP" sz="2000" dirty="0" smtClean="0"/>
              <a:t>1</a:t>
            </a:r>
            <a:r>
              <a:rPr kumimoji="1" lang="ja-JP" altLang="en-US" sz="2000" dirty="0" smtClean="0"/>
              <a:t>年以下の懲役、</a:t>
            </a:r>
            <a:r>
              <a:rPr kumimoji="1" lang="en-US" altLang="ja-JP" sz="2000" dirty="0" smtClean="0"/>
              <a:t>100</a:t>
            </a:r>
            <a:r>
              <a:rPr kumimoji="1" lang="ja-JP" altLang="en-US" sz="2000" dirty="0" smtClean="0"/>
              <a:t>万円以下の罰金</a:t>
            </a:r>
            <a:endParaRPr kumimoji="1" lang="ja-JP" altLang="en-US" sz="20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187624" y="4997204"/>
            <a:ext cx="6840760" cy="40011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sz="2000" dirty="0" smtClean="0"/>
              <a:t>メールや</a:t>
            </a:r>
            <a:r>
              <a:rPr kumimoji="1" lang="en-US" altLang="ja-JP" sz="2000" dirty="0" smtClean="0"/>
              <a:t>SNS</a:t>
            </a:r>
            <a:r>
              <a:rPr kumimoji="1" lang="ja-JP" altLang="en-US" sz="2000" dirty="0" smtClean="0"/>
              <a:t>によるつきまといも、ストーカー行為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2208128197"/>
      </p:ext>
    </p:extLst>
  </p:cSld>
  <p:clrMapOvr>
    <a:masterClrMapping/>
  </p:clrMapOvr>
  <p:transition>
    <p:zoom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ja-JP" dirty="0" smtClean="0"/>
              <a:t>２</a:t>
            </a:r>
            <a:r>
              <a:rPr lang="en-US" altLang="ja-JP" dirty="0" smtClean="0"/>
              <a:t>.</a:t>
            </a:r>
            <a:r>
              <a:rPr lang="ja-JP" altLang="ja-JP" dirty="0" smtClean="0"/>
              <a:t>８　掲示板・コミュニティサイト</a:t>
            </a:r>
            <a:endParaRPr lang="ja-JP" altLang="en-US" dirty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idx="1"/>
          </p:nvPr>
        </p:nvSpPr>
        <p:spPr>
          <a:xfrm>
            <a:off x="1032314" y="2641997"/>
            <a:ext cx="6447090" cy="1779594"/>
          </a:xfrm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ja-JP" altLang="en-US" sz="2000" dirty="0">
                <a:solidFill>
                  <a:schemeClr val="bg1"/>
                </a:solidFill>
              </a:rPr>
              <a:t>チャット・掲示板での被害</a:t>
            </a:r>
          </a:p>
          <a:p>
            <a:pPr lvl="1"/>
            <a:r>
              <a:rPr lang="ja-JP" altLang="en-US" sz="2000" dirty="0">
                <a:solidFill>
                  <a:schemeClr val="bg1"/>
                </a:solidFill>
              </a:rPr>
              <a:t>顔が見えない</a:t>
            </a:r>
          </a:p>
          <a:p>
            <a:pPr lvl="1"/>
            <a:r>
              <a:rPr lang="ja-JP" altLang="en-US" sz="2000" dirty="0">
                <a:solidFill>
                  <a:schemeClr val="bg1"/>
                </a:solidFill>
              </a:rPr>
              <a:t>ゲーム感覚で無責任に書き込む</a:t>
            </a:r>
          </a:p>
          <a:p>
            <a:pPr lvl="1"/>
            <a:r>
              <a:rPr lang="ja-JP" altLang="en-US" sz="2000" dirty="0">
                <a:solidFill>
                  <a:schemeClr val="bg1"/>
                </a:solidFill>
              </a:rPr>
              <a:t>被害は一瞬で広まる</a:t>
            </a:r>
          </a:p>
          <a:p>
            <a:pPr lvl="1"/>
            <a:r>
              <a:rPr lang="ja-JP" altLang="en-US" sz="2000" dirty="0">
                <a:solidFill>
                  <a:schemeClr val="bg1"/>
                </a:solidFill>
              </a:rPr>
              <a:t>情報が暴走し、２次的、３次的被害に</a:t>
            </a:r>
          </a:p>
        </p:txBody>
      </p:sp>
      <p:sp>
        <p:nvSpPr>
          <p:cNvPr id="9" name="フッター プレースホルダ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8" name="スライド番号プレースホルダ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8B52F-9BFB-4D80-AD61-9002DBB88530}" type="slidenum">
              <a:rPr lang="en-US" altLang="ja-JP" smtClean="0"/>
              <a:pPr/>
              <a:t>8</a:t>
            </a:fld>
            <a:endParaRPr lang="en-US" altLang="ja-JP"/>
          </a:p>
        </p:txBody>
      </p:sp>
      <p:sp>
        <p:nvSpPr>
          <p:cNvPr id="10244" name="Rectangle 4"/>
          <p:cNvSpPr>
            <a:spLocks noChangeArrowheads="1"/>
          </p:cNvSpPr>
          <p:nvPr/>
        </p:nvSpPr>
        <p:spPr bwMode="auto">
          <a:xfrm>
            <a:off x="1000100" y="1643050"/>
            <a:ext cx="6479304" cy="798506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anchor="ctr"/>
          <a:lstStyle/>
          <a:p>
            <a:r>
              <a:rPr lang="ja-JP" altLang="en-US" sz="2000" dirty="0"/>
              <a:t>誹謗：他人の悪口をいうこと、そしること</a:t>
            </a:r>
          </a:p>
          <a:p>
            <a:r>
              <a:rPr lang="ja-JP" altLang="en-US" sz="2000" dirty="0"/>
              <a:t>中傷：無根拠のことをいって、名誉を傷つけること</a:t>
            </a:r>
          </a:p>
        </p:txBody>
      </p:sp>
      <p:sp>
        <p:nvSpPr>
          <p:cNvPr id="10247" name="Rectangle 7"/>
          <p:cNvSpPr>
            <a:spLocks noChangeArrowheads="1"/>
          </p:cNvSpPr>
          <p:nvPr/>
        </p:nvSpPr>
        <p:spPr bwMode="auto">
          <a:xfrm>
            <a:off x="1323514" y="5364228"/>
            <a:ext cx="5832475" cy="647700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ja-JP" altLang="en-US" sz="2000" b="1">
                <a:solidFill>
                  <a:schemeClr val="tx1"/>
                </a:solidFill>
              </a:rPr>
              <a:t>まず、相手の気持ちになって、思いやりを</a:t>
            </a:r>
          </a:p>
        </p:txBody>
      </p:sp>
      <p:sp>
        <p:nvSpPr>
          <p:cNvPr id="10248" name="AutoShape 8"/>
          <p:cNvSpPr>
            <a:spLocks noChangeArrowheads="1"/>
          </p:cNvSpPr>
          <p:nvPr/>
        </p:nvSpPr>
        <p:spPr bwMode="auto">
          <a:xfrm>
            <a:off x="3273395" y="4622032"/>
            <a:ext cx="1800225" cy="644048"/>
          </a:xfrm>
          <a:prstGeom prst="downArrow">
            <a:avLst>
              <a:gd name="adj1" fmla="val 50000"/>
              <a:gd name="adj2" fmla="val 25000"/>
            </a:avLst>
          </a:prstGeom>
          <a:ln>
            <a:headEnd/>
            <a:tailEnd/>
          </a:ln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eaVert" wrap="none" anchor="ctr"/>
          <a:lstStyle/>
          <a:p>
            <a:endParaRPr lang="ja-JP" altLang="en-US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755576" y="1242940"/>
            <a:ext cx="264320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>
                <a:latin typeface="+mj-lt"/>
              </a:rPr>
              <a:t>2.8.1</a:t>
            </a:r>
            <a:r>
              <a:rPr lang="ja-JP" altLang="ja-JP" sz="2000" dirty="0">
                <a:latin typeface="+mj-lt"/>
              </a:rPr>
              <a:t>　誹謗中傷とは</a:t>
            </a:r>
            <a:endParaRPr kumimoji="1" lang="ja-JP" altLang="en-US" sz="2000" dirty="0">
              <a:latin typeface="+mj-lt"/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ja-JP" sz="3600" dirty="0" smtClean="0"/>
              <a:t>2.8.2</a:t>
            </a:r>
            <a:r>
              <a:rPr lang="ja-JP" altLang="en-US" sz="3600" dirty="0"/>
              <a:t>　誹謗中傷に発展するケース</a:t>
            </a:r>
          </a:p>
        </p:txBody>
      </p:sp>
      <p:sp>
        <p:nvSpPr>
          <p:cNvPr id="15" name="フッター プレースホルダ 1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ja-JP" altLang="en-US" dirty="0" smtClean="0"/>
              <a:t>モバイルネットワーク時代の情報</a:t>
            </a:r>
            <a:r>
              <a:rPr lang="ja-JP" altLang="en-US" dirty="0" smtClean="0"/>
              <a:t>倫理</a:t>
            </a:r>
            <a:r>
              <a:rPr lang="ja-JP" altLang="en-US" dirty="0"/>
              <a:t>　第</a:t>
            </a:r>
            <a:r>
              <a:rPr lang="en-US" altLang="ja-JP" dirty="0"/>
              <a:t>2</a:t>
            </a:r>
            <a:r>
              <a:rPr lang="ja-JP" altLang="en-US" dirty="0"/>
              <a:t>版</a:t>
            </a:r>
            <a:endParaRPr lang="en-US" altLang="ja-JP" dirty="0"/>
          </a:p>
        </p:txBody>
      </p:sp>
      <p:sp>
        <p:nvSpPr>
          <p:cNvPr id="14" name="スライド番号プレースホルダ 1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58B52F-9BFB-4D80-AD61-9002DBB88530}" type="slidenum">
              <a:rPr lang="en-US" altLang="ja-JP" smtClean="0"/>
              <a:pPr/>
              <a:t>9</a:t>
            </a:fld>
            <a:endParaRPr lang="en-US" altLang="ja-JP"/>
          </a:p>
        </p:txBody>
      </p:sp>
      <p:sp>
        <p:nvSpPr>
          <p:cNvPr id="11268" name="Rectangle 4"/>
          <p:cNvSpPr>
            <a:spLocks noChangeArrowheads="1"/>
          </p:cNvSpPr>
          <p:nvPr/>
        </p:nvSpPr>
        <p:spPr bwMode="auto">
          <a:xfrm>
            <a:off x="428596" y="2285992"/>
            <a:ext cx="3311525" cy="500066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ja-JP" altLang="en-US" sz="2000" b="1"/>
              <a:t>互いの意見が衝突した</a:t>
            </a:r>
            <a:r>
              <a:rPr lang="ja-JP" altLang="en-US" sz="2000"/>
              <a:t> </a:t>
            </a:r>
          </a:p>
        </p:txBody>
      </p:sp>
      <p:sp>
        <p:nvSpPr>
          <p:cNvPr id="11269" name="Rectangle 5"/>
          <p:cNvSpPr>
            <a:spLocks noChangeArrowheads="1"/>
          </p:cNvSpPr>
          <p:nvPr/>
        </p:nvSpPr>
        <p:spPr bwMode="auto">
          <a:xfrm>
            <a:off x="428596" y="3357562"/>
            <a:ext cx="3311525" cy="500066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ja-JP" altLang="en-US" sz="2000" b="1"/>
              <a:t>個人情報を書き込まれた</a:t>
            </a:r>
            <a:r>
              <a:rPr lang="ja-JP" altLang="en-US" sz="2000"/>
              <a:t> </a:t>
            </a:r>
          </a:p>
        </p:txBody>
      </p:sp>
      <p:sp>
        <p:nvSpPr>
          <p:cNvPr id="11270" name="Rectangle 6"/>
          <p:cNvSpPr>
            <a:spLocks noChangeArrowheads="1"/>
          </p:cNvSpPr>
          <p:nvPr/>
        </p:nvSpPr>
        <p:spPr bwMode="auto">
          <a:xfrm>
            <a:off x="4714876" y="3000372"/>
            <a:ext cx="4214842" cy="1000132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u"/>
            </a:pPr>
            <a:r>
              <a:rPr lang="ja-JP" altLang="en-US" dirty="0"/>
              <a:t>掲載内容やメールを保存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u"/>
            </a:pPr>
            <a:r>
              <a:rPr lang="ja-JP" altLang="en-US" dirty="0"/>
              <a:t>管理者に削除を依頼！</a:t>
            </a:r>
          </a:p>
          <a:p>
            <a:pPr marL="742950" lvl="1" indent="-285750">
              <a:lnSpc>
                <a:spcPct val="90000"/>
              </a:lnSpc>
              <a:spcBef>
                <a:spcPct val="20000"/>
              </a:spcBef>
              <a:buClr>
                <a:schemeClr val="accent2"/>
              </a:buClr>
              <a:buSzPct val="80000"/>
              <a:buFont typeface="Arial" pitchFamily="34" charset="0"/>
              <a:buChar char="•"/>
            </a:pPr>
            <a:r>
              <a:rPr lang="ja-JP" altLang="en-US" dirty="0"/>
              <a:t>プロバイダ</a:t>
            </a:r>
            <a:r>
              <a:rPr lang="ja-JP" altLang="en-US" dirty="0" smtClean="0"/>
              <a:t>責任制限法</a:t>
            </a:r>
            <a:endParaRPr lang="ja-JP" altLang="en-US" dirty="0"/>
          </a:p>
        </p:txBody>
      </p:sp>
      <p:sp>
        <p:nvSpPr>
          <p:cNvPr id="11271" name="Rectangle 7"/>
          <p:cNvSpPr>
            <a:spLocks noChangeArrowheads="1"/>
          </p:cNvSpPr>
          <p:nvPr/>
        </p:nvSpPr>
        <p:spPr bwMode="auto">
          <a:xfrm>
            <a:off x="428596" y="4429132"/>
            <a:ext cx="3311525" cy="500066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ja-JP" altLang="en-US" sz="2000" b="1" dirty="0"/>
              <a:t>企業や団体に対する中傷</a:t>
            </a:r>
            <a:r>
              <a:rPr lang="ja-JP" altLang="en-US" sz="2000" dirty="0"/>
              <a:t> </a:t>
            </a:r>
          </a:p>
        </p:txBody>
      </p:sp>
      <p:sp>
        <p:nvSpPr>
          <p:cNvPr id="11272" name="Rectangle 8"/>
          <p:cNvSpPr>
            <a:spLocks noChangeArrowheads="1"/>
          </p:cNvSpPr>
          <p:nvPr/>
        </p:nvSpPr>
        <p:spPr bwMode="auto">
          <a:xfrm>
            <a:off x="4714876" y="4143380"/>
            <a:ext cx="4214842" cy="928694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u"/>
            </a:pPr>
            <a:r>
              <a:rPr lang="ja-JP" altLang="en-US" dirty="0"/>
              <a:t>企業の名誉毀損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u"/>
            </a:pPr>
            <a:r>
              <a:rPr lang="ja-JP" altLang="en-US" dirty="0"/>
              <a:t>業務妨害が目的</a:t>
            </a:r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u"/>
            </a:pPr>
            <a:r>
              <a:rPr lang="ja-JP" altLang="en-US" dirty="0"/>
              <a:t>証拠を保存し警察へ</a:t>
            </a:r>
          </a:p>
        </p:txBody>
      </p:sp>
      <p:sp>
        <p:nvSpPr>
          <p:cNvPr id="11273" name="AutoShape 9"/>
          <p:cNvSpPr>
            <a:spLocks noChangeArrowheads="1"/>
          </p:cNvSpPr>
          <p:nvPr/>
        </p:nvSpPr>
        <p:spPr bwMode="auto">
          <a:xfrm>
            <a:off x="3929058" y="2357430"/>
            <a:ext cx="649287" cy="431800"/>
          </a:xfrm>
          <a:prstGeom prst="chevron">
            <a:avLst>
              <a:gd name="adj" fmla="val 37592"/>
            </a:avLst>
          </a:pr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none" anchor="ctr"/>
          <a:lstStyle/>
          <a:p>
            <a:endParaRPr lang="ja-JP" altLang="en-US"/>
          </a:p>
        </p:txBody>
      </p:sp>
      <p:sp>
        <p:nvSpPr>
          <p:cNvPr id="11274" name="AutoShape 10"/>
          <p:cNvSpPr>
            <a:spLocks noChangeArrowheads="1"/>
          </p:cNvSpPr>
          <p:nvPr/>
        </p:nvSpPr>
        <p:spPr bwMode="auto">
          <a:xfrm>
            <a:off x="3929058" y="3429000"/>
            <a:ext cx="649287" cy="431800"/>
          </a:xfrm>
          <a:prstGeom prst="chevron">
            <a:avLst>
              <a:gd name="adj" fmla="val 37592"/>
            </a:avLst>
          </a:pr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none" anchor="ctr"/>
          <a:lstStyle/>
          <a:p>
            <a:endParaRPr lang="ja-JP" altLang="en-US"/>
          </a:p>
        </p:txBody>
      </p:sp>
      <p:sp>
        <p:nvSpPr>
          <p:cNvPr id="11275" name="AutoShape 11"/>
          <p:cNvSpPr>
            <a:spLocks noChangeArrowheads="1"/>
          </p:cNvSpPr>
          <p:nvPr/>
        </p:nvSpPr>
        <p:spPr bwMode="auto">
          <a:xfrm>
            <a:off x="3929058" y="4429132"/>
            <a:ext cx="649287" cy="431800"/>
          </a:xfrm>
          <a:prstGeom prst="chevron">
            <a:avLst>
              <a:gd name="adj" fmla="val 37592"/>
            </a:avLst>
          </a:pr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none" anchor="ctr"/>
          <a:lstStyle/>
          <a:p>
            <a:endParaRPr lang="ja-JP" altLang="en-US"/>
          </a:p>
        </p:txBody>
      </p:sp>
      <p:sp>
        <p:nvSpPr>
          <p:cNvPr id="11276" name="AutoShape 12"/>
          <p:cNvSpPr>
            <a:spLocks noChangeArrowheads="1"/>
          </p:cNvSpPr>
          <p:nvPr/>
        </p:nvSpPr>
        <p:spPr bwMode="auto">
          <a:xfrm>
            <a:off x="785786" y="1357298"/>
            <a:ext cx="2879725" cy="6477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ja-JP" altLang="en-US" sz="2400" b="1"/>
              <a:t>起こりうるケース</a:t>
            </a:r>
          </a:p>
        </p:txBody>
      </p:sp>
      <p:sp>
        <p:nvSpPr>
          <p:cNvPr id="11277" name="AutoShape 13"/>
          <p:cNvSpPr>
            <a:spLocks noChangeArrowheads="1"/>
          </p:cNvSpPr>
          <p:nvPr/>
        </p:nvSpPr>
        <p:spPr bwMode="auto">
          <a:xfrm>
            <a:off x="5357818" y="1357298"/>
            <a:ext cx="2736850" cy="6477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ja-JP" altLang="en-US" sz="2400" b="1"/>
              <a:t>対処方法</a:t>
            </a:r>
          </a:p>
        </p:txBody>
      </p:sp>
      <p:sp>
        <p:nvSpPr>
          <p:cNvPr id="16" name="Rectangle 7"/>
          <p:cNvSpPr>
            <a:spLocks noChangeArrowheads="1"/>
          </p:cNvSpPr>
          <p:nvPr/>
        </p:nvSpPr>
        <p:spPr bwMode="auto">
          <a:xfrm>
            <a:off x="428596" y="5357826"/>
            <a:ext cx="3311525" cy="500066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ja-JP" altLang="ja-JP" sz="2000" b="1" dirty="0" smtClean="0"/>
              <a:t>脅迫・犯行予告</a:t>
            </a:r>
            <a:endParaRPr lang="ja-JP" altLang="en-US" sz="2000" b="1" dirty="0"/>
          </a:p>
        </p:txBody>
      </p:sp>
      <p:sp>
        <p:nvSpPr>
          <p:cNvPr id="17" name="AutoShape 11"/>
          <p:cNvSpPr>
            <a:spLocks noChangeArrowheads="1"/>
          </p:cNvSpPr>
          <p:nvPr/>
        </p:nvSpPr>
        <p:spPr bwMode="auto">
          <a:xfrm>
            <a:off x="3929058" y="5357826"/>
            <a:ext cx="649287" cy="431800"/>
          </a:xfrm>
          <a:prstGeom prst="chevron">
            <a:avLst>
              <a:gd name="adj" fmla="val 37592"/>
            </a:avLst>
          </a:pr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none" anchor="ctr"/>
          <a:lstStyle/>
          <a:p>
            <a:endParaRPr lang="ja-JP" altLang="en-US"/>
          </a:p>
        </p:txBody>
      </p:sp>
      <p:sp>
        <p:nvSpPr>
          <p:cNvPr id="18" name="Rectangle 8"/>
          <p:cNvSpPr>
            <a:spLocks noChangeArrowheads="1"/>
          </p:cNvSpPr>
          <p:nvPr/>
        </p:nvSpPr>
        <p:spPr bwMode="auto">
          <a:xfrm>
            <a:off x="4714876" y="5357826"/>
            <a:ext cx="4214842" cy="785818"/>
          </a:xfrm>
          <a:prstGeom prst="rect">
            <a:avLst/>
          </a:prstGeom>
          <a:ln>
            <a:headEnd/>
            <a:tailEnd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/>
          <a:lstStyle/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u"/>
            </a:pPr>
            <a:r>
              <a:rPr lang="ja-JP" altLang="ja-JP" sz="1600" dirty="0" smtClean="0"/>
              <a:t>サイト管理者やプロバイダに</a:t>
            </a:r>
            <a:r>
              <a:rPr lang="ja-JP" altLang="en-US" sz="1600" dirty="0" smtClean="0"/>
              <a:t>届け出る</a:t>
            </a:r>
            <a:endParaRPr lang="en-US" altLang="ja-JP" sz="1600" dirty="0" smtClean="0"/>
          </a:p>
          <a:p>
            <a:pPr marL="800100" lvl="1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Arial" pitchFamily="34" charset="0"/>
              <a:buChar char="•"/>
            </a:pPr>
            <a:r>
              <a:rPr lang="ja-JP" altLang="ja-JP" dirty="0" smtClean="0"/>
              <a:t>威力業務妨害（</a:t>
            </a:r>
            <a:r>
              <a:rPr lang="en-US" altLang="ja-JP" dirty="0" smtClean="0"/>
              <a:t>5.6</a:t>
            </a:r>
            <a:r>
              <a:rPr lang="ja-JP" altLang="ja-JP" dirty="0" smtClean="0"/>
              <a:t>節参照）</a:t>
            </a:r>
            <a:endParaRPr lang="en-US" altLang="ja-JP" dirty="0" smtClean="0"/>
          </a:p>
          <a:p>
            <a:pPr marL="342900" indent="-34290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itchFamily="2" charset="2"/>
              <a:buChar char="u"/>
            </a:pPr>
            <a:endParaRPr lang="ja-JP" altLang="en-US" dirty="0"/>
          </a:p>
        </p:txBody>
      </p:sp>
      <p:sp>
        <p:nvSpPr>
          <p:cNvPr id="20" name="Rectangle 6"/>
          <p:cNvSpPr>
            <a:spLocks noChangeArrowheads="1"/>
          </p:cNvSpPr>
          <p:nvPr/>
        </p:nvSpPr>
        <p:spPr bwMode="auto">
          <a:xfrm>
            <a:off x="4714876" y="2143116"/>
            <a:ext cx="4214842" cy="714380"/>
          </a:xfrm>
          <a:prstGeom prst="rect">
            <a:avLst/>
          </a:prstGeom>
          <a:ln>
            <a:solidFill>
              <a:schemeClr val="accent1"/>
            </a:solidFill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/>
          <a:lstStyle/>
          <a:p>
            <a:pPr marL="285750" indent="-28575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anose="05000000000000000000" pitchFamily="2" charset="2"/>
              <a:buChar char="u"/>
            </a:pPr>
            <a:r>
              <a:rPr lang="ja-JP" altLang="en-US" dirty="0" smtClean="0">
                <a:solidFill>
                  <a:schemeClr val="tx1"/>
                </a:solidFill>
              </a:rPr>
              <a:t>感情的になり、口論に</a:t>
            </a:r>
          </a:p>
          <a:p>
            <a:pPr marL="285750" indent="-285750">
              <a:lnSpc>
                <a:spcPct val="90000"/>
              </a:lnSpc>
              <a:spcBef>
                <a:spcPct val="20000"/>
              </a:spcBef>
              <a:buClr>
                <a:schemeClr val="bg2"/>
              </a:buClr>
              <a:buSzPct val="75000"/>
              <a:buFont typeface="Wingdings" panose="05000000000000000000" pitchFamily="2" charset="2"/>
              <a:buChar char="u"/>
            </a:pPr>
            <a:r>
              <a:rPr lang="ja-JP" altLang="en-US" dirty="0" smtClean="0">
                <a:solidFill>
                  <a:schemeClr val="tx1"/>
                </a:solidFill>
              </a:rPr>
              <a:t>時間をおいて冷静に！</a:t>
            </a:r>
            <a:endParaRPr lang="ja-JP" alt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ransition>
    <p:zoom/>
  </p:transition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303</TotalTime>
  <Words>896</Words>
  <Application>Microsoft Office PowerPoint</Application>
  <PresentationFormat>画面に合わせる (4:3)</PresentationFormat>
  <Paragraphs>155</Paragraphs>
  <Slides>13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13</vt:i4>
      </vt:variant>
    </vt:vector>
  </HeadingPairs>
  <TitlesOfParts>
    <vt:vector size="21" baseType="lpstr">
      <vt:lpstr>HG明朝E</vt:lpstr>
      <vt:lpstr>ＭＳ Ｐゴシック</vt:lpstr>
      <vt:lpstr>ＭＳ Ｐ明朝</vt:lpstr>
      <vt:lpstr>游ゴシック</vt:lpstr>
      <vt:lpstr>游ゴシック Light</vt:lpstr>
      <vt:lpstr>Arial</vt:lpstr>
      <vt:lpstr>Wingdings</vt:lpstr>
      <vt:lpstr>Office テーマ</vt:lpstr>
      <vt:lpstr>モバイルネットワーク時代の情報倫理 ［第2版］　＜近代科学社刊＞</vt:lpstr>
      <vt:lpstr>２.６　知的財産権の侵害</vt:lpstr>
      <vt:lpstr>2.6.2　ファイル共有ソフト</vt:lpstr>
      <vt:lpstr>２.７　メールやコミュニケーションアプリの悪用</vt:lpstr>
      <vt:lpstr>2.7.2　デマメール</vt:lpstr>
      <vt:lpstr>2.7.3　ネットいじめ</vt:lpstr>
      <vt:lpstr>2.7.4　ストーカー行為</vt:lpstr>
      <vt:lpstr>２.８　掲示板・コミュニティサイト</vt:lpstr>
      <vt:lpstr>2.8.2　誹謗中傷に発展するケース</vt:lpstr>
      <vt:lpstr>2.8.3　不適切投稿</vt:lpstr>
      <vt:lpstr>２.９　違法販売・有害情報</vt:lpstr>
      <vt:lpstr>2.9.2　有害情報の掲載</vt:lpstr>
      <vt:lpstr>2.9.3　IT機器による違法行為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ネットワーク社会の情報倫理</dc:title>
  <dc:creator>T.Yamazumi</dc:creator>
  <cp:lastModifiedBy>山口 幸治</cp:lastModifiedBy>
  <cp:revision>95</cp:revision>
  <dcterms:created xsi:type="dcterms:W3CDTF">2005-11-12T07:20:09Z</dcterms:created>
  <dcterms:modified xsi:type="dcterms:W3CDTF">2015-11-30T10:26:28Z</dcterms:modified>
</cp:coreProperties>
</file>

<file path=docProps/thumbnail.jpeg>
</file>