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7" r:id="rId3"/>
    <p:sldId id="268" r:id="rId4"/>
    <p:sldId id="257" r:id="rId5"/>
    <p:sldId id="259" r:id="rId6"/>
    <p:sldId id="260" r:id="rId7"/>
    <p:sldId id="269" r:id="rId8"/>
    <p:sldId id="261" r:id="rId9"/>
    <p:sldId id="262" r:id="rId10"/>
    <p:sldId id="270" r:id="rId11"/>
    <p:sldId id="265" r:id="rId12"/>
    <p:sldId id="266" r:id="rId13"/>
    <p:sldId id="271" r:id="rId1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.Yamazumi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33"/>
    <a:srgbClr val="FFFF00"/>
    <a:srgbClr val="66FF33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altLang="ja-JP"/>
              <a:t>ネットワーク社会の情報倫理　近代科学社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627442-FAFD-4FDE-A58B-782773B8DF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8299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altLang="ja-JP"/>
              <a:t>ネットワーク社会の情報倫理　近代科学社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B0C0C9-4882-4CBC-9FC8-5885341F9C3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5346583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 altLang="ja-JP"/>
              <a:t>ネットワーク社会の情報倫理　近代科学社</a:t>
            </a: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008945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9B626-AC4F-4331-BE43-7480C56A6D3C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3686330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91E7-DD2A-4389-95BB-BBBE1EE34F37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6150692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91E7-DD2A-4389-95BB-BBBE1EE34F37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7106953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B52F-9BFB-4D80-AD61-9002DBB8853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32273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A861C-0CF3-4BCB-B1BA-5E508766351C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234492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7AAEC-32BA-492D-8301-A659C2637C2B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009236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5E2CE-9D87-4ED2-B1A5-347589068813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4518052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0C43-7EE6-4856-90E4-4AD668F6B493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7106972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86FE1-B34D-450E-8182-F30E7CC99103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0156306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91E7-DD2A-4389-95BB-BBBE1EE34F37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4229958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46A6C-BFAC-43EF-83D2-99689D5B926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4812203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ネットワーク社会の情報倫理　近代科学社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991E7-DD2A-4389-95BB-BBBE1EE34F37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5477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zoom/>
  </p:transition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7" y="1122363"/>
            <a:ext cx="7719107" cy="23876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モバイルネットワーク時代の情報倫理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z="2200" dirty="0" smtClean="0"/>
              <a:t>［第</a:t>
            </a:r>
            <a:r>
              <a:rPr lang="en-US" altLang="ja-JP" sz="2200" dirty="0" smtClean="0"/>
              <a:t>2</a:t>
            </a:r>
            <a:r>
              <a:rPr lang="ja-JP" altLang="en-US" sz="2200" dirty="0" smtClean="0"/>
              <a:t>版］</a:t>
            </a:r>
            <a:r>
              <a:rPr lang="ja-JP" altLang="en-US" sz="2200" smtClean="0"/>
              <a:t>　＜近代</a:t>
            </a:r>
            <a:r>
              <a:rPr lang="ja-JP" altLang="en-US" sz="2200" dirty="0" smtClean="0"/>
              <a:t>科学社刊＞</a:t>
            </a:r>
            <a:endParaRPr lang="ja-JP" altLang="en-US" sz="2200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1143000" y="4509120"/>
            <a:ext cx="6858000" cy="748680"/>
          </a:xfrm>
        </p:spPr>
        <p:txBody>
          <a:bodyPr/>
          <a:lstStyle/>
          <a:p>
            <a:pPr lvl="0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章　ネットワーク犯罪（後半）</a:t>
            </a:r>
          </a:p>
          <a:p>
            <a:endParaRPr kumimoji="1" lang="ja-JP" altLang="en-US" dirty="0"/>
          </a:p>
        </p:txBody>
      </p:sp>
      <p:pic>
        <p:nvPicPr>
          <p:cNvPr id="1026" name="Picture 2" descr="5"/>
          <p:cNvPicPr>
            <a:picLocks noChangeAspect="1" noChangeArrowheads="1"/>
          </p:cNvPicPr>
          <p:nvPr/>
        </p:nvPicPr>
        <p:blipFill>
          <a:blip r:embed="rId2" cstate="print"/>
          <a:srcRect l="4642" t="6699" r="4642" b="6699"/>
          <a:stretch>
            <a:fillRect/>
          </a:stretch>
        </p:blipFill>
        <p:spPr bwMode="auto">
          <a:xfrm>
            <a:off x="6228184" y="4629942"/>
            <a:ext cx="2174491" cy="143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2.8.3</a:t>
            </a:r>
            <a:r>
              <a:rPr kumimoji="1" lang="ja-JP" altLang="en-US" dirty="0" smtClean="0"/>
              <a:t>　不適切投稿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0C43-7EE6-4856-90E4-4AD668F6B493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43608" y="1500485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脅迫・犯行予告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68809" y="2007052"/>
            <a:ext cx="2849137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「児童を殺す」</a:t>
            </a:r>
            <a:endParaRPr kumimoji="1" lang="en-US" altLang="ja-JP" dirty="0" smtClean="0"/>
          </a:p>
          <a:p>
            <a:r>
              <a:rPr kumimoji="1" lang="ja-JP" altLang="en-US" dirty="0" smtClean="0"/>
              <a:t>「駅に爆弾を仕掛ける」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43607" y="3069084"/>
            <a:ext cx="6120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悪ふざけ投稿　</a:t>
            </a:r>
            <a:r>
              <a:rPr kumimoji="1" lang="ja-JP" altLang="en-US" dirty="0" smtClean="0"/>
              <a:t>（いたずら、違法行為の自慢）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68810" y="3529484"/>
            <a:ext cx="604355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・テーマパークで中指を立てた写真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・線路上を歩いている写真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・アルバイト先のコンビニで冷蔵庫に入っている写真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・「今、飲酒運転してます」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・「カンニングしちゃいました」</a:t>
            </a:r>
            <a:endParaRPr kumimoji="1" lang="ja-JP" altLang="en-US" dirty="0"/>
          </a:p>
        </p:txBody>
      </p:sp>
      <p:sp>
        <p:nvSpPr>
          <p:cNvPr id="9" name="右矢印 8"/>
          <p:cNvSpPr/>
          <p:nvPr/>
        </p:nvSpPr>
        <p:spPr>
          <a:xfrm>
            <a:off x="4771423" y="2017937"/>
            <a:ext cx="504056" cy="5578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28957" y="2128239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威力業務妨害</a:t>
            </a:r>
            <a:endParaRPr kumimoji="1" lang="ja-JP" altLang="en-US" dirty="0"/>
          </a:p>
        </p:txBody>
      </p:sp>
      <p:sp>
        <p:nvSpPr>
          <p:cNvPr id="11" name="右矢印 10"/>
          <p:cNvSpPr/>
          <p:nvPr/>
        </p:nvSpPr>
        <p:spPr>
          <a:xfrm>
            <a:off x="3101190" y="5207086"/>
            <a:ext cx="720080" cy="6758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883177" y="5237723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・重大な迷惑行為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・退学などの重い処分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9931234"/>
      </p:ext>
    </p:extLst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ja-JP" dirty="0" smtClean="0"/>
              <a:t>２</a:t>
            </a:r>
            <a:r>
              <a:rPr lang="en-US" altLang="ja-JP" dirty="0" smtClean="0"/>
              <a:t>.</a:t>
            </a:r>
            <a:r>
              <a:rPr lang="ja-JP" altLang="ja-JP" dirty="0" smtClean="0"/>
              <a:t>９　違法販売・有害情報</a:t>
            </a:r>
            <a:endParaRPr lang="ja-JP" alt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205039"/>
            <a:ext cx="4537075" cy="1866904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ja-JP" altLang="en-US" sz="2400"/>
              <a:t>わいせつ画像の公開、</a:t>
            </a:r>
            <a:r>
              <a:rPr lang="en-US" altLang="ja-JP" sz="2400"/>
              <a:t>CD</a:t>
            </a:r>
            <a:r>
              <a:rPr lang="ja-JP" altLang="en-US" sz="2400"/>
              <a:t>販売</a:t>
            </a:r>
          </a:p>
          <a:p>
            <a:r>
              <a:rPr lang="ja-JP" altLang="en-US" sz="2400"/>
              <a:t>児童ポルノ</a:t>
            </a:r>
          </a:p>
          <a:p>
            <a:r>
              <a:rPr lang="ja-JP" altLang="en-US" sz="2400"/>
              <a:t>拳銃など所持禁止の物品</a:t>
            </a:r>
          </a:p>
          <a:p>
            <a:r>
              <a:rPr lang="ja-JP" altLang="en-US" sz="2400"/>
              <a:t>海賊版ソフト</a:t>
            </a:r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B52F-9BFB-4D80-AD61-9002DBB88530}" type="slidenum">
              <a:rPr lang="en-US" altLang="ja-JP" smtClean="0"/>
              <a:pPr/>
              <a:t>11</a:t>
            </a:fld>
            <a:endParaRPr lang="en-US" altLang="ja-JP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827088" y="5300663"/>
            <a:ext cx="7488237" cy="40011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tx1"/>
                </a:solidFill>
              </a:rPr>
              <a:t>怪しいサイト、公序良俗に反するサイトには近づかない。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651500" y="2708275"/>
            <a:ext cx="3168650" cy="86177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000" b="1" dirty="0"/>
              <a:t>外国のサーバを利用し</a:t>
            </a:r>
          </a:p>
          <a:p>
            <a:pPr algn="ctr">
              <a:spcBef>
                <a:spcPct val="50000"/>
              </a:spcBef>
            </a:pPr>
            <a:r>
              <a:rPr lang="ja-JP" altLang="en-US" sz="2000" b="1" dirty="0"/>
              <a:t>法律を</a:t>
            </a:r>
            <a:r>
              <a:rPr lang="ja-JP" altLang="en-US" sz="2000" b="1" dirty="0" smtClean="0"/>
              <a:t>かいくぐる。</a:t>
            </a:r>
            <a:endParaRPr lang="ja-JP" altLang="en-US" sz="2000" b="1" dirty="0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5076825" y="2813847"/>
            <a:ext cx="503238" cy="64928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827088" y="4652963"/>
            <a:ext cx="7488237" cy="40011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>
                <a:solidFill>
                  <a:schemeClr val="tx1"/>
                </a:solidFill>
              </a:rPr>
              <a:t>ユーザ自身の善悪の判断と見極めが肝心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27088" y="1381034"/>
            <a:ext cx="235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2.9.1</a:t>
            </a:r>
            <a:r>
              <a:rPr lang="ja-JP" altLang="ja-JP" sz="2000" dirty="0" smtClean="0">
                <a:latin typeface="+mj-lt"/>
              </a:rPr>
              <a:t>　違法販売</a:t>
            </a:r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2.9.2</a:t>
            </a:r>
            <a:r>
              <a:rPr lang="ja-JP" altLang="ja-JP" dirty="0" smtClean="0"/>
              <a:t>　有害情報の掲載</a:t>
            </a:r>
            <a:endParaRPr lang="ja-JP" altLang="en-US" dirty="0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B52F-9BFB-4D80-AD61-9002DBB88530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4929190" y="2214554"/>
            <a:ext cx="792163" cy="504825"/>
          </a:xfrm>
          <a:prstGeom prst="chevron">
            <a:avLst>
              <a:gd name="adj" fmla="val 3923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71472" y="1357298"/>
            <a:ext cx="4071966" cy="203132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ja-JP" altLang="en-US" dirty="0" smtClean="0"/>
              <a:t>自殺サイト</a:t>
            </a:r>
            <a:endParaRPr kumimoji="1" lang="en-US" altLang="ja-JP" dirty="0" smtClean="0"/>
          </a:p>
          <a:p>
            <a:pPr marL="800100" lvl="1" indent="-342900">
              <a:buFont typeface="Wingdings" pitchFamily="2" charset="2"/>
              <a:buChar char="ü"/>
            </a:pPr>
            <a:r>
              <a:rPr lang="ja-JP" altLang="ja-JP" dirty="0" smtClean="0"/>
              <a:t>自殺方法の情報交換</a:t>
            </a:r>
            <a:endParaRPr lang="en-US" altLang="ja-JP" dirty="0" smtClean="0"/>
          </a:p>
          <a:p>
            <a:pPr marL="800100" lvl="1" indent="-342900">
              <a:buFont typeface="Wingdings" pitchFamily="2" charset="2"/>
              <a:buChar char="ü"/>
            </a:pPr>
            <a:r>
              <a:rPr lang="ja-JP" altLang="ja-JP" dirty="0" smtClean="0"/>
              <a:t>自殺仲間を募る</a:t>
            </a:r>
            <a:endParaRPr lang="en-US" altLang="ja-JP" dirty="0" smtClean="0"/>
          </a:p>
          <a:p>
            <a:pPr marL="800100" lvl="1" indent="-342900">
              <a:buFont typeface="Wingdings" pitchFamily="2" charset="2"/>
              <a:buChar char="ü"/>
            </a:pPr>
            <a:r>
              <a:rPr kumimoji="1" lang="ja-JP" altLang="en-US" dirty="0" smtClean="0"/>
              <a:t>練炭、硫化水素自殺</a:t>
            </a:r>
            <a:endParaRPr kumimoji="1" lang="en-US" altLang="ja-JP" dirty="0" smtClean="0"/>
          </a:p>
          <a:p>
            <a:pPr marL="342900" indent="-342900">
              <a:buFont typeface="+mj-lt"/>
              <a:buAutoNum type="arabicPeriod"/>
            </a:pPr>
            <a:r>
              <a:rPr lang="ja-JP" altLang="ja-JP" dirty="0" smtClean="0"/>
              <a:t>犯罪を誘引するサイト</a:t>
            </a:r>
            <a:endParaRPr lang="en-US" altLang="ja-JP" dirty="0" smtClean="0"/>
          </a:p>
          <a:p>
            <a:pPr marL="800100" lvl="1" indent="-342900">
              <a:buFont typeface="Wingdings" pitchFamily="2" charset="2"/>
              <a:buChar char="ü"/>
            </a:pPr>
            <a:r>
              <a:rPr lang="ja-JP" altLang="ja-JP" dirty="0" smtClean="0"/>
              <a:t>犯罪の共謀や請負</a:t>
            </a:r>
            <a:endParaRPr lang="en-US" altLang="ja-JP" dirty="0" smtClean="0"/>
          </a:p>
          <a:p>
            <a:pPr marL="800100" lvl="1" indent="-342900">
              <a:buFont typeface="Wingdings" pitchFamily="2" charset="2"/>
              <a:buChar char="ü"/>
            </a:pPr>
            <a:r>
              <a:rPr lang="ja-JP" altLang="ja-JP" dirty="0" smtClean="0"/>
              <a:t>泥棒や殺人の方法などを公開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929322" y="1500174"/>
            <a:ext cx="224307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言論・表現の自由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929322" y="3000372"/>
            <a:ext cx="224307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有害情報・悪影響</a:t>
            </a:r>
            <a:endParaRPr kumimoji="1" lang="ja-JP" altLang="en-US" dirty="0"/>
          </a:p>
        </p:txBody>
      </p:sp>
      <p:sp>
        <p:nvSpPr>
          <p:cNvPr id="18" name="上下矢印 17"/>
          <p:cNvSpPr/>
          <p:nvPr/>
        </p:nvSpPr>
        <p:spPr>
          <a:xfrm>
            <a:off x="6572264" y="2000240"/>
            <a:ext cx="642942" cy="857256"/>
          </a:xfrm>
          <a:prstGeom prst="up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00034" y="4429132"/>
            <a:ext cx="471490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ja-JP" dirty="0" smtClean="0">
                <a:solidFill>
                  <a:schemeClr val="bg1"/>
                </a:solidFill>
              </a:rPr>
              <a:t>青少年ネット規制法（有害サイト規制法）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85786" y="4857760"/>
            <a:ext cx="728667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ja-JP" altLang="ja-JP" sz="1600" dirty="0" smtClean="0"/>
              <a:t>携帯電話の事業者やパソコンメーカー</a:t>
            </a:r>
            <a:r>
              <a:rPr lang="ja-JP" altLang="en-US" sz="1600" dirty="0" smtClean="0"/>
              <a:t>に対しフ</a:t>
            </a:r>
            <a:r>
              <a:rPr lang="ja-JP" altLang="ja-JP" sz="1600" dirty="0" smtClean="0"/>
              <a:t>ィルタリング</a:t>
            </a:r>
            <a:r>
              <a:rPr lang="ja-JP" altLang="en-US" sz="1600" dirty="0" smtClean="0"/>
              <a:t>を</a:t>
            </a:r>
            <a:r>
              <a:rPr lang="ja-JP" altLang="ja-JP" sz="1600" dirty="0" smtClean="0"/>
              <a:t>義務づけ</a:t>
            </a:r>
            <a:r>
              <a:rPr lang="ja-JP" altLang="en-US" sz="1600" dirty="0" smtClean="0"/>
              <a:t>た。</a:t>
            </a:r>
            <a:endParaRPr lang="en-US" altLang="ja-JP" sz="1600" dirty="0" smtClean="0"/>
          </a:p>
          <a:p>
            <a:pPr>
              <a:buFont typeface="Arial" pitchFamily="34" charset="0"/>
              <a:buChar char="•"/>
            </a:pPr>
            <a:r>
              <a:rPr lang="ja-JP" altLang="ja-JP" sz="1600" dirty="0" smtClean="0"/>
              <a:t>有害か否かの</a:t>
            </a:r>
            <a:r>
              <a:rPr lang="ja-JP" altLang="en-US" sz="1600" dirty="0" smtClean="0"/>
              <a:t>基準を</a:t>
            </a:r>
            <a:r>
              <a:rPr lang="ja-JP" altLang="ja-JP" sz="1600" dirty="0" smtClean="0"/>
              <a:t>民間の第三者機関が策定</a:t>
            </a:r>
            <a:endParaRPr lang="ja-JP" altLang="en-US" sz="1600" dirty="0" smtClean="0"/>
          </a:p>
        </p:txBody>
      </p:sp>
      <p:sp>
        <p:nvSpPr>
          <p:cNvPr id="23" name="下矢印 22"/>
          <p:cNvSpPr/>
          <p:nvPr/>
        </p:nvSpPr>
        <p:spPr>
          <a:xfrm>
            <a:off x="2071670" y="3500438"/>
            <a:ext cx="1214446" cy="85725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2.9.3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IT</a:t>
            </a:r>
            <a:r>
              <a:rPr kumimoji="1" lang="ja-JP" altLang="en-US" dirty="0" smtClean="0"/>
              <a:t>機器による違法行為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/>
              <a:t>版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0C43-7EE6-4856-90E4-4AD668F6B493}" type="slidenum">
              <a:rPr lang="en-US" altLang="ja-JP" smtClean="0"/>
              <a:pPr/>
              <a:t>13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71600" y="2060848"/>
            <a:ext cx="324036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スキャナによる自炊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23728" y="2708920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スキャナで紙面のデータを取り込み、無断で他人にコピーを渡す。販売する。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71600" y="3540744"/>
            <a:ext cx="417646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３</a:t>
            </a:r>
            <a:r>
              <a:rPr kumimoji="1" lang="en-US" altLang="ja-JP" sz="2400" dirty="0" smtClean="0"/>
              <a:t>D</a:t>
            </a:r>
            <a:r>
              <a:rPr kumimoji="1" lang="ja-JP" altLang="en-US" sz="2400" dirty="0" smtClean="0"/>
              <a:t>プリンタによる違法行為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12116" y="4187902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法律で所持が規制されているものの製造</a:t>
            </a:r>
            <a:endParaRPr kumimoji="1" lang="en-US" altLang="ja-JP" dirty="0" smtClean="0"/>
          </a:p>
          <a:p>
            <a:r>
              <a:rPr kumimoji="1" lang="ja-JP" altLang="en-US" dirty="0" smtClean="0"/>
              <a:t>貨幣の偽造</a:t>
            </a:r>
            <a:endParaRPr kumimoji="1" lang="en-US" altLang="ja-JP" dirty="0" smtClean="0"/>
          </a:p>
          <a:p>
            <a:r>
              <a:rPr kumimoji="1" lang="ja-JP" altLang="en-US" dirty="0" smtClean="0"/>
              <a:t>ブランド品の模造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9785168"/>
      </p:ext>
    </p:extLst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２</a:t>
            </a:r>
            <a:r>
              <a:rPr lang="en-US" altLang="ja-JP" dirty="0" smtClean="0"/>
              <a:t>.</a:t>
            </a:r>
            <a:r>
              <a:rPr lang="ja-JP" altLang="en-US" dirty="0" smtClean="0"/>
              <a:t>６</a:t>
            </a:r>
            <a:r>
              <a:rPr lang="ja-JP" altLang="en-US" dirty="0"/>
              <a:t>　知的財産権の侵害</a:t>
            </a:r>
          </a:p>
        </p:txBody>
      </p:sp>
      <p:sp>
        <p:nvSpPr>
          <p:cNvPr id="114692" name="Rectangle 4"/>
          <p:cNvSpPr>
            <a:spLocks noGrp="1" noChangeArrowheads="1"/>
          </p:cNvSpPr>
          <p:nvPr>
            <p:ph idx="1"/>
          </p:nvPr>
        </p:nvSpPr>
        <p:spPr>
          <a:xfrm>
            <a:off x="785786" y="3500438"/>
            <a:ext cx="7643866" cy="1500198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ja-JP" sz="2000" dirty="0" smtClean="0"/>
              <a:t>他の人が作ったデータには、全て著作権</a:t>
            </a:r>
            <a:r>
              <a:rPr lang="en-US" altLang="ja-JP" sz="2000" dirty="0" smtClean="0"/>
              <a:t>(Copyright)</a:t>
            </a:r>
            <a:r>
              <a:rPr lang="ja-JP" altLang="en-US" sz="2000" dirty="0" smtClean="0"/>
              <a:t>がある。</a:t>
            </a:r>
            <a:endParaRPr lang="en-US" altLang="ja-JP" sz="20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900" dirty="0" smtClean="0"/>
              <a:t>売り物であるなしにかかわらず、他人の作成したものを勝手にコピーして公開したり配布してはいけ</a:t>
            </a:r>
            <a:r>
              <a:rPr lang="ja-JP" altLang="en-US" sz="1900" dirty="0" smtClean="0"/>
              <a:t>ない。</a:t>
            </a:r>
            <a:endParaRPr lang="en-US" altLang="ja-JP" sz="1900" dirty="0" smtClean="0"/>
          </a:p>
          <a:p>
            <a:pPr>
              <a:buFont typeface="Wingdings" pitchFamily="2" charset="2"/>
              <a:buChar char="n"/>
            </a:pPr>
            <a:r>
              <a:rPr lang="ja-JP" altLang="en-US" sz="2000" dirty="0" smtClean="0"/>
              <a:t>例外：</a:t>
            </a:r>
            <a:r>
              <a:rPr lang="ja-JP" altLang="ja-JP" sz="2000" dirty="0" smtClean="0"/>
              <a:t>著作権フリー</a:t>
            </a:r>
            <a:r>
              <a:rPr lang="ja-JP" altLang="en-US" sz="2000" dirty="0" smtClean="0"/>
              <a:t>のデータ</a:t>
            </a:r>
            <a:endParaRPr lang="en-US" altLang="ja-JP" sz="20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900" dirty="0" smtClean="0"/>
              <a:t>著作権</a:t>
            </a:r>
            <a:r>
              <a:rPr lang="ja-JP" altLang="en-US" sz="1900" dirty="0" smtClean="0"/>
              <a:t>はあるが、</a:t>
            </a:r>
            <a:r>
              <a:rPr lang="ja-JP" altLang="ja-JP" sz="1900" dirty="0" smtClean="0"/>
              <a:t>利用者に複製や配布を認めている</a:t>
            </a:r>
            <a:r>
              <a:rPr lang="ja-JP" altLang="en-US" sz="1900" dirty="0" smtClean="0"/>
              <a:t>。</a:t>
            </a:r>
            <a:endParaRPr lang="en-US" altLang="ja-JP" sz="1900" dirty="0" smtClean="0"/>
          </a:p>
          <a:p>
            <a:endParaRPr lang="ja-JP" altLang="en-US" sz="3500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1259632" y="1635055"/>
            <a:ext cx="5832648" cy="43973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ja-JP" altLang="en-US" sz="2000" dirty="0"/>
              <a:t>デジタルデータは</a:t>
            </a:r>
            <a:r>
              <a:rPr lang="ja-JP" altLang="en-US" sz="2000" dirty="0" smtClean="0"/>
              <a:t>すべてファイル</a:t>
            </a:r>
            <a:r>
              <a:rPr lang="ja-JP" altLang="en-US" sz="2000" dirty="0"/>
              <a:t>単位で</a:t>
            </a:r>
            <a:r>
              <a:rPr lang="ja-JP" altLang="en-US" sz="2000" dirty="0" smtClean="0"/>
              <a:t>扱われる。</a:t>
            </a:r>
            <a:endParaRPr lang="ja-JP" altLang="en-US" sz="2000" dirty="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1525910" y="2119273"/>
            <a:ext cx="5300092" cy="78581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 typeface="Wingdings" pitchFamily="2" charset="2"/>
              <a:buChar char="u"/>
            </a:pPr>
            <a:r>
              <a:rPr lang="ja-JP" altLang="en-US" sz="2000" dirty="0" smtClean="0"/>
              <a:t>メディアからメディアへのコピーが容易</a:t>
            </a:r>
            <a:endParaRPr lang="en-US" altLang="ja-JP" sz="2000" dirty="0" smtClean="0"/>
          </a:p>
          <a:p>
            <a:pPr>
              <a:buFont typeface="Wingdings" pitchFamily="2" charset="2"/>
              <a:buChar char="u"/>
            </a:pPr>
            <a:r>
              <a:rPr lang="en-US" altLang="ja-JP" sz="2000" dirty="0" smtClean="0"/>
              <a:t>Web</a:t>
            </a:r>
            <a:r>
              <a:rPr lang="ja-JP" altLang="en-US" sz="2000" dirty="0" smtClean="0"/>
              <a:t>で公開可能</a:t>
            </a:r>
            <a:endParaRPr lang="ja-JP" altLang="en-US" sz="2000" dirty="0"/>
          </a:p>
        </p:txBody>
      </p:sp>
      <p:sp>
        <p:nvSpPr>
          <p:cNvPr id="114696" name="AutoShape 8"/>
          <p:cNvSpPr>
            <a:spLocks noChangeArrowheads="1"/>
          </p:cNvSpPr>
          <p:nvPr/>
        </p:nvSpPr>
        <p:spPr bwMode="auto">
          <a:xfrm>
            <a:off x="3707904" y="3011767"/>
            <a:ext cx="1143008" cy="428628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85786" y="1211784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+mj-lt"/>
              </a:rPr>
              <a:t>2.6.1</a:t>
            </a:r>
            <a:r>
              <a:rPr lang="ja-JP" altLang="ja-JP" sz="2000" dirty="0">
                <a:latin typeface="+mj-lt"/>
              </a:rPr>
              <a:t>　</a:t>
            </a:r>
            <a:r>
              <a:rPr lang="ja-JP" altLang="ja-JP" sz="2000" dirty="0">
                <a:latin typeface="HG明朝E" pitchFamily="17" charset="-128"/>
                <a:ea typeface="HG明朝E" pitchFamily="17" charset="-128"/>
              </a:rPr>
              <a:t>デジタルデータと</a:t>
            </a:r>
            <a:r>
              <a:rPr lang="ja-JP" altLang="ja-JP" sz="2000" dirty="0" smtClean="0">
                <a:latin typeface="HG明朝E" pitchFamily="17" charset="-128"/>
                <a:ea typeface="HG明朝E" pitchFamily="17" charset="-128"/>
              </a:rPr>
              <a:t>著作権</a:t>
            </a:r>
            <a:endParaRPr lang="ja-JP" altLang="ja-JP" sz="2000" dirty="0">
              <a:latin typeface="HG明朝E" pitchFamily="17" charset="-128"/>
              <a:ea typeface="HG明朝E" pitchFamily="17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79712" y="5357826"/>
            <a:ext cx="6235626" cy="40011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ja-JP" sz="2000" dirty="0">
                <a:solidFill>
                  <a:schemeClr val="tx1"/>
                </a:solidFill>
              </a:rPr>
              <a:t>デジタルデータのコピーは著作権を確かめてから。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797375" y="5236410"/>
            <a:ext cx="928694" cy="642942"/>
          </a:xfrm>
          <a:prstGeom prst="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2.6.2</a:t>
            </a:r>
            <a:r>
              <a:rPr lang="ja-JP" altLang="ja-JP" dirty="0" smtClean="0"/>
              <a:t>　ファイル共有ソフト</a:t>
            </a:r>
            <a:endParaRPr kumimoji="1" lang="ja-JP" altLang="en-US" dirty="0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0C43-7EE6-4856-90E4-4AD668F6B493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71472" y="1285860"/>
            <a:ext cx="5440688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ja-JP" sz="2000" dirty="0">
                <a:solidFill>
                  <a:schemeClr val="tx1"/>
                </a:solidFill>
              </a:rPr>
              <a:t>ファイル共有</a:t>
            </a:r>
            <a:r>
              <a:rPr lang="ja-JP" altLang="ja-JP" sz="2000" dirty="0" smtClean="0">
                <a:solidFill>
                  <a:schemeClr val="tx1"/>
                </a:solidFill>
              </a:rPr>
              <a:t>ソフト</a:t>
            </a:r>
            <a:r>
              <a:rPr lang="en-US" altLang="ja-JP" sz="2000" dirty="0" smtClean="0">
                <a:solidFill>
                  <a:schemeClr val="tx1"/>
                </a:solidFill>
              </a:rPr>
              <a:t>(</a:t>
            </a:r>
            <a:r>
              <a:rPr lang="en-US" altLang="ja-JP" sz="2000" dirty="0">
                <a:solidFill>
                  <a:schemeClr val="tx1"/>
                </a:solidFill>
              </a:rPr>
              <a:t>File Sharing </a:t>
            </a:r>
            <a:r>
              <a:rPr lang="en-US" altLang="ja-JP" sz="2000" dirty="0" smtClean="0">
                <a:solidFill>
                  <a:schemeClr val="tx1"/>
                </a:solidFill>
              </a:rPr>
              <a:t>Software)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14414" y="1714488"/>
            <a:ext cx="6643734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ja-JP" dirty="0"/>
              <a:t>複数のユーザ同士が、ファイルを共有するための</a:t>
            </a:r>
            <a:r>
              <a:rPr lang="ja-JP" altLang="ja-JP" dirty="0" smtClean="0"/>
              <a:t>ソフトウェア</a:t>
            </a:r>
            <a:endParaRPr lang="en-US" altLang="ja-JP" dirty="0" smtClean="0"/>
          </a:p>
          <a:p>
            <a:r>
              <a:rPr lang="ja-JP" altLang="ja-JP" dirty="0"/>
              <a:t>各ユーザが自分の欲しいファイルを</a:t>
            </a:r>
            <a:r>
              <a:rPr lang="ja-JP" altLang="ja-JP" dirty="0" smtClean="0"/>
              <a:t>入手</a:t>
            </a:r>
            <a:r>
              <a:rPr lang="ja-JP" altLang="en-US" dirty="0" smtClean="0"/>
              <a:t>できる。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57224" y="3714752"/>
            <a:ext cx="4572032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ja-JP" sz="2000" dirty="0"/>
              <a:t>複製禁止</a:t>
            </a:r>
            <a:r>
              <a:rPr lang="ja-JP" altLang="ja-JP" sz="2000" dirty="0" smtClean="0"/>
              <a:t>の</a:t>
            </a:r>
            <a:r>
              <a:rPr lang="ja-JP" altLang="en-US" sz="2000" dirty="0" smtClean="0"/>
              <a:t>データの</a:t>
            </a:r>
            <a:r>
              <a:rPr lang="ja-JP" altLang="ja-JP" sz="2000" dirty="0" smtClean="0"/>
              <a:t>共有は違法</a:t>
            </a:r>
            <a:r>
              <a:rPr lang="ja-JP" altLang="en-US" sz="2000" dirty="0" smtClean="0"/>
              <a:t>行為</a:t>
            </a:r>
            <a:endParaRPr kumimoji="1" lang="ja-JP" altLang="en-US" sz="2000" dirty="0"/>
          </a:p>
        </p:txBody>
      </p:sp>
      <p:sp>
        <p:nvSpPr>
          <p:cNvPr id="6" name="爆発 2 5"/>
          <p:cNvSpPr/>
          <p:nvPr/>
        </p:nvSpPr>
        <p:spPr>
          <a:xfrm>
            <a:off x="5952712" y="2491053"/>
            <a:ext cx="2428892" cy="1714512"/>
          </a:xfrm>
          <a:prstGeom prst="irregularSeal2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著作権侵害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7224" y="4286256"/>
            <a:ext cx="6451080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ja-JP" dirty="0"/>
              <a:t>共有させることを目的に、サーバやパソコン上にファイルを置く</a:t>
            </a:r>
            <a:r>
              <a:rPr lang="ja-JP" altLang="ja-JP" dirty="0" smtClean="0"/>
              <a:t>こと</a:t>
            </a:r>
            <a:r>
              <a:rPr lang="ja-JP" altLang="en-US" dirty="0" smtClean="0"/>
              <a:t>は</a:t>
            </a:r>
            <a:r>
              <a:rPr lang="ja-JP" altLang="ja-JP" dirty="0" smtClean="0"/>
              <a:t>著作権</a:t>
            </a:r>
            <a:r>
              <a:rPr lang="ja-JP" altLang="ja-JP" dirty="0"/>
              <a:t>（公衆送信権）に</a:t>
            </a:r>
            <a:r>
              <a:rPr lang="ja-JP" altLang="ja-JP" dirty="0" smtClean="0"/>
              <a:t>抵触</a:t>
            </a:r>
            <a:r>
              <a:rPr lang="ja-JP" altLang="en-US" dirty="0" smtClean="0"/>
              <a:t>する。</a:t>
            </a:r>
            <a:endParaRPr kumimoji="1" lang="ja-JP" altLang="en-US" dirty="0"/>
          </a:p>
        </p:txBody>
      </p:sp>
      <p:sp>
        <p:nvSpPr>
          <p:cNvPr id="8" name="下矢印 7"/>
          <p:cNvSpPr/>
          <p:nvPr/>
        </p:nvSpPr>
        <p:spPr>
          <a:xfrm>
            <a:off x="2071670" y="2643182"/>
            <a:ext cx="1857388" cy="928694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>
            <a:off x="785786" y="5429264"/>
            <a:ext cx="1000132" cy="714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71670" y="5572140"/>
            <a:ext cx="630993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ja-JP" sz="2000" dirty="0">
                <a:solidFill>
                  <a:schemeClr val="tx1"/>
                </a:solidFill>
              </a:rPr>
              <a:t>ファイルの共有はファイルの著作権侵害に</a:t>
            </a:r>
            <a:r>
              <a:rPr lang="ja-JP" altLang="ja-JP" sz="2000" dirty="0" smtClean="0">
                <a:solidFill>
                  <a:schemeClr val="tx1"/>
                </a:solidFill>
              </a:rPr>
              <a:t>注意</a:t>
            </a:r>
            <a:r>
              <a:rPr lang="ja-JP" altLang="en-US" sz="2000" dirty="0" smtClean="0">
                <a:solidFill>
                  <a:schemeClr val="tx1"/>
                </a:solidFill>
              </a:rPr>
              <a:t>する</a:t>
            </a:r>
            <a:r>
              <a:rPr lang="ja-JP" altLang="ja-JP" sz="2000" dirty="0" smtClean="0">
                <a:solidFill>
                  <a:schemeClr val="tx1"/>
                </a:solidFill>
              </a:rPr>
              <a:t>。</a:t>
            </a:r>
            <a:endParaRPr lang="ja-JP" altLang="ja-JP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２</a:t>
            </a:r>
            <a:r>
              <a:rPr lang="en-US" altLang="ja-JP" sz="2400" dirty="0" smtClean="0"/>
              <a:t>.</a:t>
            </a:r>
            <a:r>
              <a:rPr lang="ja-JP" altLang="en-US" sz="2400" dirty="0" smtClean="0"/>
              <a:t>７</a:t>
            </a:r>
            <a:r>
              <a:rPr lang="ja-JP" altLang="en-US" sz="2400" dirty="0"/>
              <a:t>　</a:t>
            </a:r>
            <a:r>
              <a:rPr lang="ja-JP" altLang="en-US" sz="2400" dirty="0" smtClean="0"/>
              <a:t>メール</a:t>
            </a:r>
            <a:r>
              <a:rPr lang="ja-JP" altLang="ja-JP" sz="2400" dirty="0" smtClean="0"/>
              <a:t>や</a:t>
            </a:r>
            <a:r>
              <a:rPr lang="ja-JP" altLang="en-US" sz="2400" dirty="0" smtClean="0"/>
              <a:t>コミュニケーションアプリ</a:t>
            </a:r>
            <a:r>
              <a:rPr lang="ja-JP" altLang="ja-JP" sz="2400" dirty="0" smtClean="0"/>
              <a:t>の悪用</a:t>
            </a:r>
            <a:endParaRPr lang="ja-JP" altLang="en-US" sz="2400" dirty="0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B52F-9BFB-4D80-AD61-9002DBB88530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85786" y="1254846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+mj-lt"/>
              </a:rPr>
              <a:t>2.7.1</a:t>
            </a:r>
            <a:r>
              <a:rPr lang="ja-JP" altLang="ja-JP" sz="2000" dirty="0">
                <a:latin typeface="+mj-lt"/>
              </a:rPr>
              <a:t>　</a:t>
            </a:r>
            <a:r>
              <a:rPr lang="ja-JP" altLang="ja-JP" sz="2000" dirty="0" smtClean="0">
                <a:latin typeface="+mj-lt"/>
              </a:rPr>
              <a:t>スパムメール</a:t>
            </a:r>
            <a:endParaRPr lang="ja-JP" altLang="ja-JP" sz="2000" dirty="0">
              <a:latin typeface="+mj-lt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85786" y="3071810"/>
            <a:ext cx="2850110" cy="92869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ja-JP" altLang="en-US" sz="2000" dirty="0">
                <a:solidFill>
                  <a:schemeClr val="tx1"/>
                </a:solidFill>
              </a:rPr>
              <a:t>・特定電子メール法</a:t>
            </a:r>
          </a:p>
          <a:p>
            <a:r>
              <a:rPr lang="ja-JP" altLang="en-US" sz="2000" dirty="0" smtClean="0">
                <a:solidFill>
                  <a:schemeClr val="tx1"/>
                </a:solidFill>
              </a:rPr>
              <a:t>・</a:t>
            </a:r>
            <a:r>
              <a:rPr lang="ja-JP" altLang="ja-JP" sz="2000" dirty="0">
                <a:solidFill>
                  <a:schemeClr val="tx1"/>
                </a:solidFill>
              </a:rPr>
              <a:t>改正特定商取引法</a:t>
            </a:r>
            <a:endParaRPr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99592" y="4143380"/>
            <a:ext cx="7672936" cy="71438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ja-JP" altLang="en-US" sz="2000" b="1" dirty="0" smtClean="0"/>
              <a:t>・</a:t>
            </a:r>
            <a:r>
              <a:rPr lang="ja-JP" altLang="ja-JP" sz="2000" b="1" dirty="0"/>
              <a:t>受信者の承諾なく宣伝メールを配信することはすべて違法行為</a:t>
            </a:r>
            <a:endParaRPr lang="ja-JP" altLang="en-US" sz="2000" b="1" dirty="0"/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>
            <a:off x="1285852" y="5000636"/>
            <a:ext cx="6075373" cy="1236651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 typeface="Wingdings" pitchFamily="2" charset="2"/>
              <a:buChar char="u"/>
            </a:pPr>
            <a:r>
              <a:rPr lang="ja-JP" altLang="ja-JP" sz="2000" dirty="0" smtClean="0">
                <a:solidFill>
                  <a:schemeClr val="tx1"/>
                </a:solidFill>
              </a:rPr>
              <a:t>スパムメール対策</a:t>
            </a:r>
            <a:r>
              <a:rPr lang="ja-JP" altLang="en-US" sz="2000" dirty="0" smtClean="0">
                <a:solidFill>
                  <a:schemeClr val="tx1"/>
                </a:solidFill>
              </a:rPr>
              <a:t>（自己防衛）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ja-JP" altLang="ja-JP" sz="2000" dirty="0">
                <a:solidFill>
                  <a:schemeClr val="tx1"/>
                </a:solidFill>
              </a:rPr>
              <a:t>スパムメールを受信しても開かずに削除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ja-JP" altLang="en-US" sz="2000" dirty="0" smtClean="0">
                <a:solidFill>
                  <a:schemeClr val="tx1"/>
                </a:solidFill>
              </a:rPr>
              <a:t>フィルタリング</a:t>
            </a:r>
            <a:r>
              <a:rPr lang="ja-JP" altLang="en-US" sz="2000" dirty="0">
                <a:solidFill>
                  <a:schemeClr val="tx1"/>
                </a:solidFill>
              </a:rPr>
              <a:t>機能の活用</a:t>
            </a:r>
          </a:p>
          <a:p>
            <a:pPr lvl="1">
              <a:buFont typeface="Arial" pitchFamily="34" charset="0"/>
              <a:buChar char="•"/>
            </a:pPr>
            <a:r>
              <a:rPr lang="ja-JP" altLang="en-US" sz="2000" dirty="0" smtClean="0">
                <a:solidFill>
                  <a:schemeClr val="tx1"/>
                </a:solidFill>
              </a:rPr>
              <a:t>長め</a:t>
            </a:r>
            <a:r>
              <a:rPr lang="ja-JP" altLang="en-US" sz="2000" dirty="0">
                <a:solidFill>
                  <a:schemeClr val="tx1"/>
                </a:solidFill>
              </a:rPr>
              <a:t>のアドレス</a:t>
            </a:r>
            <a:r>
              <a:rPr lang="ja-JP" altLang="en-US" sz="2000" dirty="0" smtClean="0">
                <a:solidFill>
                  <a:schemeClr val="tx1"/>
                </a:solidFill>
              </a:rPr>
              <a:t>設定（</a:t>
            </a:r>
            <a:r>
              <a:rPr lang="ja-JP" altLang="en-US" sz="2000" dirty="0">
                <a:solidFill>
                  <a:schemeClr val="tx1"/>
                </a:solidFill>
              </a:rPr>
              <a:t>記号も含める）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42976" y="1714488"/>
            <a:ext cx="6597376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ja-JP" altLang="ja-JP" sz="1800" dirty="0" smtClean="0">
                <a:solidFill>
                  <a:schemeClr val="tx1"/>
                </a:solidFill>
              </a:rPr>
              <a:t>ユーザに対して勝手に送りつけてくる</a:t>
            </a:r>
            <a:r>
              <a:rPr lang="ja-JP" altLang="en-US" sz="1800" dirty="0" smtClean="0">
                <a:solidFill>
                  <a:schemeClr val="tx1"/>
                </a:solidFill>
              </a:rPr>
              <a:t>広告メール</a:t>
            </a:r>
          </a:p>
          <a:p>
            <a:pPr>
              <a:buFont typeface="Wingdings" pitchFamily="2" charset="2"/>
              <a:buChar char="ü"/>
            </a:pPr>
            <a:r>
              <a:rPr lang="ja-JP" altLang="ja-JP" sz="1800" dirty="0" smtClean="0">
                <a:solidFill>
                  <a:schemeClr val="tx1"/>
                </a:solidFill>
              </a:rPr>
              <a:t>受信者の承諾を得ず</a:t>
            </a:r>
            <a:r>
              <a:rPr lang="ja-JP" altLang="en-US" sz="1800" dirty="0" smtClean="0">
                <a:solidFill>
                  <a:schemeClr val="tx1"/>
                </a:solidFill>
              </a:rPr>
              <a:t>無差別に送信</a:t>
            </a:r>
          </a:p>
          <a:p>
            <a:pPr>
              <a:buFont typeface="Wingdings" pitchFamily="2" charset="2"/>
              <a:buChar char="ü"/>
            </a:pPr>
            <a:r>
              <a:rPr lang="ja-JP" altLang="ja-JP" sz="1800" dirty="0" smtClean="0">
                <a:solidFill>
                  <a:schemeClr val="tx1"/>
                </a:solidFill>
              </a:rPr>
              <a:t>自動的にメールアドレスを生成し送信するツール</a:t>
            </a:r>
            <a:r>
              <a:rPr lang="ja-JP" altLang="en-US" sz="1800" dirty="0" smtClean="0">
                <a:solidFill>
                  <a:schemeClr val="tx1"/>
                </a:solidFill>
              </a:rPr>
              <a:t>を使用</a:t>
            </a:r>
            <a:endParaRPr lang="en-US" altLang="ja-JP" sz="18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ja-JP" altLang="ja-JP" sz="1800" dirty="0" smtClean="0">
                <a:solidFill>
                  <a:schemeClr val="tx1"/>
                </a:solidFill>
              </a:rPr>
              <a:t>宛て先が不明のメールも増発</a:t>
            </a:r>
            <a:endParaRPr lang="ja-JP" alt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4" name="下矢印 13"/>
          <p:cNvSpPr/>
          <p:nvPr/>
        </p:nvSpPr>
        <p:spPr>
          <a:xfrm>
            <a:off x="4357686" y="3143248"/>
            <a:ext cx="1357322" cy="78581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2.7.2</a:t>
            </a:r>
            <a:r>
              <a:rPr lang="ja-JP" altLang="en-US" dirty="0"/>
              <a:t>　デマメール</a:t>
            </a:r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B52F-9BFB-4D80-AD61-9002DBB88530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57158" y="2500306"/>
            <a:ext cx="4143404" cy="11430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ja-JP" altLang="en-US" sz="2400" dirty="0"/>
              <a:t>・チェーンメール</a:t>
            </a:r>
          </a:p>
          <a:p>
            <a:r>
              <a:rPr lang="ja-JP" altLang="en-US" sz="2000" dirty="0"/>
              <a:t>　</a:t>
            </a:r>
            <a:r>
              <a:rPr lang="ja-JP" altLang="en-US" sz="1600" dirty="0"/>
              <a:t>「このメールを</a:t>
            </a:r>
            <a:r>
              <a:rPr lang="en-US" altLang="ja-JP" sz="1600" dirty="0"/>
              <a:t>10</a:t>
            </a:r>
            <a:r>
              <a:rPr lang="ja-JP" altLang="en-US" sz="1600" dirty="0"/>
              <a:t>人に送信して・・・</a:t>
            </a:r>
            <a:r>
              <a:rPr lang="ja-JP" altLang="en-US" sz="1600" dirty="0" smtClean="0"/>
              <a:t>」</a:t>
            </a:r>
            <a:endParaRPr lang="en-US" altLang="ja-JP" sz="1600" dirty="0" smtClean="0"/>
          </a:p>
          <a:p>
            <a:r>
              <a:rPr lang="ja-JP" altLang="en-US" sz="1600" dirty="0"/>
              <a:t>　</a:t>
            </a:r>
            <a:r>
              <a:rPr lang="ja-JP" altLang="en-US" sz="1600" dirty="0" smtClean="0"/>
              <a:t>虚偽の情報が広がる可能性</a:t>
            </a:r>
            <a:endParaRPr lang="ja-JP" altLang="en-US" sz="1600" dirty="0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756833" y="2500306"/>
            <a:ext cx="3816350" cy="114300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ja-JP" altLang="en-US" sz="2400" dirty="0"/>
              <a:t>・脅迫メール</a:t>
            </a:r>
          </a:p>
          <a:p>
            <a:r>
              <a:rPr lang="ja-JP" altLang="en-US" sz="1600" dirty="0"/>
              <a:t>　「明日、＊＊学校を爆破する</a:t>
            </a:r>
            <a:r>
              <a:rPr lang="ja-JP" altLang="en-US" sz="1600" dirty="0" smtClean="0"/>
              <a:t>」</a:t>
            </a:r>
            <a:endParaRPr lang="en-US" altLang="ja-JP" sz="1600" dirty="0" smtClean="0"/>
          </a:p>
          <a:p>
            <a:r>
              <a:rPr lang="ja-JP" altLang="en-US" sz="1600" dirty="0" smtClean="0"/>
              <a:t>　</a:t>
            </a:r>
            <a:r>
              <a:rPr lang="ja-JP" altLang="ja-JP" sz="1600" dirty="0" smtClean="0"/>
              <a:t>「</a:t>
            </a:r>
            <a:r>
              <a:rPr lang="ja-JP" altLang="ja-JP" sz="1600" dirty="0"/>
              <a:t>＊＊を誘拐する」</a:t>
            </a:r>
            <a:endParaRPr lang="ja-JP" altLang="en-US" sz="1600" dirty="0"/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1571604" y="3786190"/>
            <a:ext cx="1800225" cy="71438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71736" y="1428736"/>
            <a:ext cx="3857652" cy="769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ja-JP" sz="2000" dirty="0" smtClean="0"/>
              <a:t>事実無根の内容を送信</a:t>
            </a:r>
            <a:endParaRPr lang="en-US" altLang="ja-JP" sz="2000" dirty="0" smtClean="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en-US" sz="2000" dirty="0" smtClean="0"/>
              <a:t>いたずら・嫌がらせ</a:t>
            </a: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>
            <a:off x="5715008" y="3786190"/>
            <a:ext cx="1800225" cy="71438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4786314" y="4643446"/>
            <a:ext cx="3786214" cy="121444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ja-JP" sz="2000" dirty="0" smtClean="0">
                <a:solidFill>
                  <a:schemeClr val="tx1"/>
                </a:solidFill>
              </a:rPr>
              <a:t>デマ</a:t>
            </a:r>
            <a:r>
              <a:rPr lang="ja-JP" altLang="ja-JP" sz="2000" dirty="0">
                <a:solidFill>
                  <a:schemeClr val="tx1"/>
                </a:solidFill>
              </a:rPr>
              <a:t>か</a:t>
            </a:r>
            <a:r>
              <a:rPr lang="ja-JP" altLang="ja-JP" sz="2000" dirty="0" smtClean="0">
                <a:solidFill>
                  <a:schemeClr val="tx1"/>
                </a:solidFill>
              </a:rPr>
              <a:t>実際</a:t>
            </a:r>
            <a:r>
              <a:rPr lang="ja-JP" altLang="en-US" sz="2000" dirty="0" smtClean="0">
                <a:solidFill>
                  <a:schemeClr val="tx1"/>
                </a:solidFill>
              </a:rPr>
              <a:t>の犯行予告</a:t>
            </a:r>
            <a:r>
              <a:rPr lang="ja-JP" altLang="ja-JP" sz="2000" dirty="0" smtClean="0">
                <a:solidFill>
                  <a:schemeClr val="tx1"/>
                </a:solidFill>
              </a:rPr>
              <a:t>か</a:t>
            </a:r>
            <a:r>
              <a:rPr lang="ja-JP" altLang="ja-JP" sz="2000" dirty="0">
                <a:solidFill>
                  <a:schemeClr val="tx1"/>
                </a:solidFill>
              </a:rPr>
              <a:t>判断が難しい場合は、放置せずに警察等に</a:t>
            </a:r>
            <a:r>
              <a:rPr lang="ja-JP" altLang="ja-JP" sz="2000" dirty="0" smtClean="0">
                <a:solidFill>
                  <a:schemeClr val="tx1"/>
                </a:solidFill>
              </a:rPr>
              <a:t>連絡</a:t>
            </a:r>
            <a:r>
              <a:rPr lang="ja-JP" altLang="en-US" sz="2000" dirty="0" smtClean="0">
                <a:solidFill>
                  <a:schemeClr val="tx1"/>
                </a:solidFill>
              </a:rPr>
              <a:t>する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428596" y="4643446"/>
            <a:ext cx="4071966" cy="121444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ja-JP" sz="2000" dirty="0" smtClean="0">
                <a:solidFill>
                  <a:schemeClr val="tx1"/>
                </a:solidFill>
              </a:rPr>
              <a:t>振り回されず</a:t>
            </a:r>
            <a:r>
              <a:rPr lang="ja-JP" altLang="en-US" sz="2000" dirty="0" smtClean="0">
                <a:solidFill>
                  <a:schemeClr val="tx1"/>
                </a:solidFill>
              </a:rPr>
              <a:t>、</a:t>
            </a:r>
            <a:r>
              <a:rPr lang="ja-JP" altLang="ja-JP" sz="2000" dirty="0" smtClean="0">
                <a:solidFill>
                  <a:schemeClr val="tx1"/>
                </a:solidFill>
              </a:rPr>
              <a:t>怪しい</a:t>
            </a:r>
            <a:r>
              <a:rPr lang="ja-JP" altLang="ja-JP" sz="2000" dirty="0">
                <a:solidFill>
                  <a:schemeClr val="tx1"/>
                </a:solidFill>
              </a:rPr>
              <a:t>メールに対しては一切</a:t>
            </a:r>
            <a:r>
              <a:rPr lang="ja-JP" altLang="ja-JP" sz="2000" dirty="0" smtClean="0">
                <a:solidFill>
                  <a:schemeClr val="tx1"/>
                </a:solidFill>
              </a:rPr>
              <a:t>応じない</a:t>
            </a:r>
            <a:r>
              <a:rPr lang="ja-JP" altLang="en-US" sz="2000" dirty="0" smtClean="0">
                <a:solidFill>
                  <a:schemeClr val="tx1"/>
                </a:solidFill>
              </a:rPr>
              <a:t>で削除する。</a:t>
            </a:r>
            <a:endParaRPr kumimoji="1" lang="ja-JP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2.7.3</a:t>
            </a:r>
            <a:r>
              <a:rPr lang="ja-JP" altLang="en-US" dirty="0"/>
              <a:t>　</a:t>
            </a:r>
            <a:r>
              <a:rPr lang="ja-JP" altLang="en-US" dirty="0" smtClean="0"/>
              <a:t>ネット</a:t>
            </a:r>
            <a:r>
              <a:rPr lang="ja-JP" altLang="ja-JP" dirty="0" smtClean="0"/>
              <a:t>いじめ</a:t>
            </a:r>
            <a:endParaRPr lang="ja-JP" alt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785918" y="2643182"/>
            <a:ext cx="5915025" cy="1003304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ja-JP" altLang="en-US" sz="2000" dirty="0"/>
              <a:t>クラスメートの悪口・中傷を書き込み送信</a:t>
            </a:r>
          </a:p>
          <a:p>
            <a:pPr>
              <a:lnSpc>
                <a:spcPct val="90000"/>
              </a:lnSpc>
            </a:pPr>
            <a:r>
              <a:rPr lang="ja-JP" altLang="en-US" sz="2000" dirty="0"/>
              <a:t>カメラ付の携帯で撮影した写真を添付</a:t>
            </a:r>
          </a:p>
          <a:p>
            <a:pPr>
              <a:lnSpc>
                <a:spcPct val="90000"/>
              </a:lnSpc>
            </a:pPr>
            <a:r>
              <a:rPr lang="en-US" altLang="ja-JP" sz="2000" dirty="0" smtClean="0"/>
              <a:t>LINE</a:t>
            </a:r>
            <a:r>
              <a:rPr lang="ja-JP" altLang="en-US" sz="2000" dirty="0" smtClean="0"/>
              <a:t>のグループから削除（</a:t>
            </a:r>
            <a:r>
              <a:rPr lang="en-US" altLang="ja-JP" sz="2000" dirty="0" smtClean="0"/>
              <a:t>LINE</a:t>
            </a:r>
            <a:r>
              <a:rPr lang="ja-JP" altLang="en-US" sz="2000" dirty="0" smtClean="0"/>
              <a:t>はずし）</a:t>
            </a:r>
            <a:endParaRPr lang="ja-JP" altLang="en-US" sz="2000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B52F-9BFB-4D80-AD61-9002DBB88530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714348" y="1571612"/>
            <a:ext cx="3457575" cy="7921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000" dirty="0" smtClean="0"/>
              <a:t>中高生</a:t>
            </a:r>
            <a:r>
              <a:rPr lang="ja-JP" altLang="en-US" sz="2000" dirty="0"/>
              <a:t>が携帯を所持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929190" y="1500174"/>
            <a:ext cx="2954338" cy="857256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000" b="1" dirty="0"/>
              <a:t>いじめに利用</a:t>
            </a: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4214810" y="2000240"/>
            <a:ext cx="719137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1571604" y="5143512"/>
            <a:ext cx="5976938" cy="6477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400">
                <a:solidFill>
                  <a:schemeClr val="tx1"/>
                </a:solidFill>
              </a:rPr>
              <a:t>被害が広まる前に、早急に届け出る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2214546" y="3786190"/>
            <a:ext cx="1800225" cy="1214446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4214810" y="3786190"/>
            <a:ext cx="3527425" cy="1152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ja-JP" altLang="en-US" sz="2000">
                <a:solidFill>
                  <a:schemeClr val="tx1"/>
                </a:solidFill>
              </a:rPr>
              <a:t>情報はすぐに広まる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ja-JP" altLang="en-US" sz="2000">
                <a:solidFill>
                  <a:schemeClr val="tx1"/>
                </a:solidFill>
              </a:rPr>
              <a:t>本人に大きなダメージ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ja-JP" altLang="en-US" sz="2000">
                <a:solidFill>
                  <a:schemeClr val="tx1"/>
                </a:solidFill>
              </a:rPr>
              <a:t>不登校や自殺の原因にも</a:t>
            </a:r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2.7.4</a:t>
            </a:r>
            <a:r>
              <a:rPr kumimoji="1" lang="ja-JP" altLang="en-US" dirty="0" smtClean="0"/>
              <a:t>　ストーカー行為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0C43-7EE6-4856-90E4-4AD668F6B493}" type="slidenum">
              <a:rPr lang="en-US" altLang="ja-JP" smtClean="0"/>
              <a:pPr/>
              <a:t>7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15816" y="2769310"/>
            <a:ext cx="432048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ストーカー行為等の規制等に関する法律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7624" y="1772816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特定の相手の身辺につきまとう行為</a:t>
            </a:r>
            <a:endParaRPr kumimoji="1" lang="ja-JP" altLang="en-US" sz="2000" dirty="0"/>
          </a:p>
        </p:txBody>
      </p:sp>
      <p:sp>
        <p:nvSpPr>
          <p:cNvPr id="7" name="下矢印 6"/>
          <p:cNvSpPr/>
          <p:nvPr/>
        </p:nvSpPr>
        <p:spPr>
          <a:xfrm>
            <a:off x="1547664" y="2492896"/>
            <a:ext cx="1152128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47664" y="3717032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警告、禁止命令、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もしくは、</a:t>
            </a:r>
            <a:r>
              <a:rPr kumimoji="1" lang="en-US" altLang="ja-JP" sz="2000" dirty="0" smtClean="0"/>
              <a:t>1</a:t>
            </a:r>
            <a:r>
              <a:rPr kumimoji="1" lang="ja-JP" altLang="en-US" sz="2000" dirty="0" smtClean="0"/>
              <a:t>年以下の懲役、</a:t>
            </a:r>
            <a:r>
              <a:rPr kumimoji="1" lang="en-US" altLang="ja-JP" sz="2000" dirty="0" smtClean="0"/>
              <a:t>100</a:t>
            </a:r>
            <a:r>
              <a:rPr kumimoji="1" lang="ja-JP" altLang="en-US" sz="2000" dirty="0" smtClean="0"/>
              <a:t>万円以下の罰金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87624" y="4997204"/>
            <a:ext cx="6840760" cy="4001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メールや</a:t>
            </a:r>
            <a:r>
              <a:rPr kumimoji="1" lang="en-US" altLang="ja-JP" sz="2000" dirty="0" smtClean="0"/>
              <a:t>SNS</a:t>
            </a:r>
            <a:r>
              <a:rPr kumimoji="1" lang="ja-JP" altLang="en-US" sz="2000" dirty="0" smtClean="0"/>
              <a:t>によるつきまといも、ストーカー行為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08128197"/>
      </p:ext>
    </p:extLst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ja-JP" dirty="0" smtClean="0"/>
              <a:t>２</a:t>
            </a:r>
            <a:r>
              <a:rPr lang="en-US" altLang="ja-JP" dirty="0" smtClean="0"/>
              <a:t>.</a:t>
            </a:r>
            <a:r>
              <a:rPr lang="ja-JP" altLang="ja-JP" dirty="0" smtClean="0"/>
              <a:t>８　掲示板・コミュニティサイト</a:t>
            </a:r>
            <a:endParaRPr lang="ja-JP" alt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032314" y="2641997"/>
            <a:ext cx="6447090" cy="1779594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ja-JP" altLang="en-US" sz="2000" dirty="0">
                <a:solidFill>
                  <a:schemeClr val="bg1"/>
                </a:solidFill>
              </a:rPr>
              <a:t>チャット・掲示板での被害</a:t>
            </a:r>
          </a:p>
          <a:p>
            <a:pPr lvl="1"/>
            <a:r>
              <a:rPr lang="ja-JP" altLang="en-US" sz="2000" dirty="0">
                <a:solidFill>
                  <a:schemeClr val="bg1"/>
                </a:solidFill>
              </a:rPr>
              <a:t>顔が見えない</a:t>
            </a:r>
          </a:p>
          <a:p>
            <a:pPr lvl="1"/>
            <a:r>
              <a:rPr lang="ja-JP" altLang="en-US" sz="2000" dirty="0">
                <a:solidFill>
                  <a:schemeClr val="bg1"/>
                </a:solidFill>
              </a:rPr>
              <a:t>ゲーム感覚で無責任に書き込む</a:t>
            </a:r>
          </a:p>
          <a:p>
            <a:pPr lvl="1"/>
            <a:r>
              <a:rPr lang="ja-JP" altLang="en-US" sz="2000" dirty="0">
                <a:solidFill>
                  <a:schemeClr val="bg1"/>
                </a:solidFill>
              </a:rPr>
              <a:t>被害は一瞬で広まる</a:t>
            </a:r>
          </a:p>
          <a:p>
            <a:pPr lvl="1"/>
            <a:r>
              <a:rPr lang="ja-JP" altLang="en-US" sz="2000" dirty="0">
                <a:solidFill>
                  <a:schemeClr val="bg1"/>
                </a:solidFill>
              </a:rPr>
              <a:t>情報が暴走し、２次的、３次的被害に</a:t>
            </a:r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B52F-9BFB-4D80-AD61-9002DBB88530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000100" y="1643050"/>
            <a:ext cx="6479304" cy="79850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ja-JP" altLang="en-US" sz="2000" dirty="0"/>
              <a:t>誹謗：他人の悪口をいうこと、そしること</a:t>
            </a:r>
          </a:p>
          <a:p>
            <a:r>
              <a:rPr lang="ja-JP" altLang="en-US" sz="2000" dirty="0"/>
              <a:t>中傷：無根拠のことをいって、名誉を傷つけること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1323514" y="5364228"/>
            <a:ext cx="5832475" cy="647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000" b="1">
                <a:solidFill>
                  <a:schemeClr val="tx1"/>
                </a:solidFill>
              </a:rPr>
              <a:t>まず、相手の気持ちになって、思いやりを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3273395" y="4622032"/>
            <a:ext cx="1800225" cy="644048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5576" y="1242940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+mj-lt"/>
              </a:rPr>
              <a:t>2.8.1</a:t>
            </a:r>
            <a:r>
              <a:rPr lang="ja-JP" altLang="ja-JP" sz="2000" dirty="0">
                <a:latin typeface="+mj-lt"/>
              </a:rPr>
              <a:t>　誹謗中傷とは</a:t>
            </a:r>
            <a:endParaRPr kumimoji="1" lang="ja-JP" altLang="en-US" sz="2000" dirty="0">
              <a:latin typeface="+mj-lt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2.8.2</a:t>
            </a:r>
            <a:r>
              <a:rPr lang="ja-JP" altLang="en-US" sz="3600" dirty="0"/>
              <a:t>　誹謗中傷に発展するケース</a:t>
            </a:r>
          </a:p>
        </p:txBody>
      </p:sp>
      <p:sp>
        <p:nvSpPr>
          <p:cNvPr id="15" name="フッター プレースホルダ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8B52F-9BFB-4D80-AD61-9002DBB88530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28596" y="2285992"/>
            <a:ext cx="3311525" cy="5000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000" b="1"/>
              <a:t>互いの意見が衝突した</a:t>
            </a:r>
            <a:r>
              <a:rPr lang="ja-JP" altLang="en-US" sz="2000"/>
              <a:t> 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28596" y="3357562"/>
            <a:ext cx="3311525" cy="5000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000" b="1"/>
              <a:t>個人情報を書き込まれた</a:t>
            </a:r>
            <a:r>
              <a:rPr lang="ja-JP" altLang="en-US" sz="2000"/>
              <a:t> 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714876" y="3000372"/>
            <a:ext cx="4214842" cy="10001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en-US" dirty="0"/>
              <a:t>掲載内容やメールを保存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en-US" dirty="0"/>
              <a:t>管理者に削除を依頼！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0000"/>
              <a:buFont typeface="Arial" pitchFamily="34" charset="0"/>
              <a:buChar char="•"/>
            </a:pPr>
            <a:r>
              <a:rPr lang="ja-JP" altLang="en-US" dirty="0"/>
              <a:t>プロバイダ</a:t>
            </a:r>
            <a:r>
              <a:rPr lang="ja-JP" altLang="en-US" dirty="0" smtClean="0"/>
              <a:t>責任制限法</a:t>
            </a:r>
            <a:endParaRPr lang="ja-JP" altLang="en-US" dirty="0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28596" y="4429132"/>
            <a:ext cx="3311525" cy="5000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000" b="1" dirty="0"/>
              <a:t>企業や団体に対する中傷</a:t>
            </a:r>
            <a:r>
              <a:rPr lang="ja-JP" altLang="en-US" sz="2000" dirty="0"/>
              <a:t> 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714876" y="4143380"/>
            <a:ext cx="4214842" cy="92869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en-US" dirty="0"/>
              <a:t>企業の名誉毀損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en-US" dirty="0"/>
              <a:t>業務妨害が目的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en-US" dirty="0"/>
              <a:t>証拠を保存し警察へ</a:t>
            </a: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3929058" y="2357430"/>
            <a:ext cx="649287" cy="431800"/>
          </a:xfrm>
          <a:prstGeom prst="chevron">
            <a:avLst>
              <a:gd name="adj" fmla="val 37592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3929058" y="3429000"/>
            <a:ext cx="649287" cy="431800"/>
          </a:xfrm>
          <a:prstGeom prst="chevron">
            <a:avLst>
              <a:gd name="adj" fmla="val 37592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3929058" y="4429132"/>
            <a:ext cx="649287" cy="431800"/>
          </a:xfrm>
          <a:prstGeom prst="chevron">
            <a:avLst>
              <a:gd name="adj" fmla="val 37592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785786" y="1357298"/>
            <a:ext cx="2879725" cy="6477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400" b="1"/>
              <a:t>起こりうるケース</a:t>
            </a:r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5357818" y="1357298"/>
            <a:ext cx="2736850" cy="6477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400" b="1"/>
              <a:t>対処方法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428596" y="5357826"/>
            <a:ext cx="3311525" cy="5000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ja-JP" sz="2000" b="1" dirty="0" smtClean="0"/>
              <a:t>脅迫・犯行予告</a:t>
            </a:r>
            <a:endParaRPr lang="ja-JP" altLang="en-US" sz="2000" b="1" dirty="0"/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>
            <a:off x="3929058" y="5357826"/>
            <a:ext cx="649287" cy="431800"/>
          </a:xfrm>
          <a:prstGeom prst="chevron">
            <a:avLst>
              <a:gd name="adj" fmla="val 37592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4714876" y="5357826"/>
            <a:ext cx="4214842" cy="7858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ja-JP" sz="1600" dirty="0" smtClean="0"/>
              <a:t>サイト管理者やプロバイダに</a:t>
            </a:r>
            <a:r>
              <a:rPr lang="ja-JP" altLang="en-US" sz="1600" dirty="0" smtClean="0"/>
              <a:t>届け出る</a:t>
            </a:r>
            <a:endParaRPr lang="en-US" altLang="ja-JP" sz="1600" dirty="0" smtClean="0"/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Arial" pitchFamily="34" charset="0"/>
              <a:buChar char="•"/>
            </a:pPr>
            <a:r>
              <a:rPr lang="ja-JP" altLang="ja-JP" dirty="0" smtClean="0"/>
              <a:t>威力業務妨害（</a:t>
            </a:r>
            <a:r>
              <a:rPr lang="en-US" altLang="ja-JP" dirty="0" smtClean="0"/>
              <a:t>5.6</a:t>
            </a:r>
            <a:r>
              <a:rPr lang="ja-JP" altLang="ja-JP" dirty="0" smtClean="0"/>
              <a:t>節参照）</a:t>
            </a:r>
            <a:endParaRPr lang="en-US" altLang="ja-JP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endParaRPr lang="ja-JP" altLang="en-US" dirty="0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4714876" y="2143116"/>
            <a:ext cx="4214842" cy="714380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u"/>
            </a:pPr>
            <a:r>
              <a:rPr lang="ja-JP" altLang="en-US" dirty="0" smtClean="0">
                <a:solidFill>
                  <a:schemeClr val="tx1"/>
                </a:solidFill>
              </a:rPr>
              <a:t>感情的になり、口論に</a:t>
            </a:r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u"/>
            </a:pPr>
            <a:r>
              <a:rPr lang="ja-JP" altLang="en-US" dirty="0" smtClean="0">
                <a:solidFill>
                  <a:schemeClr val="tx1"/>
                </a:solidFill>
              </a:rPr>
              <a:t>時間をおいて冷静に！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896</Words>
  <Application>Microsoft Office PowerPoint</Application>
  <PresentationFormat>画面に合わせる (4:3)</PresentationFormat>
  <Paragraphs>155</Paragraphs>
  <Slides>13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HG明朝E</vt:lpstr>
      <vt:lpstr>ＭＳ Ｐゴシック</vt:lpstr>
      <vt:lpstr>ＭＳ Ｐ明朝</vt:lpstr>
      <vt:lpstr>游ゴシック</vt:lpstr>
      <vt:lpstr>游ゴシック Light</vt:lpstr>
      <vt:lpstr>Arial</vt:lpstr>
      <vt:lpstr>Wingdings</vt:lpstr>
      <vt:lpstr>Office テーマ</vt:lpstr>
      <vt:lpstr>モバイルネットワーク時代の情報倫理 ［第2版］　＜近代科学社刊＞</vt:lpstr>
      <vt:lpstr>２.６　知的財産権の侵害</vt:lpstr>
      <vt:lpstr>2.6.2　ファイル共有ソフト</vt:lpstr>
      <vt:lpstr>２.７　メールやコミュニケーションアプリの悪用</vt:lpstr>
      <vt:lpstr>2.7.2　デマメール</vt:lpstr>
      <vt:lpstr>2.7.3　ネットいじめ</vt:lpstr>
      <vt:lpstr>2.7.4　ストーカー行為</vt:lpstr>
      <vt:lpstr>２.８　掲示板・コミュニティサイト</vt:lpstr>
      <vt:lpstr>2.8.2　誹謗中傷に発展するケース</vt:lpstr>
      <vt:lpstr>2.8.3　不適切投稿</vt:lpstr>
      <vt:lpstr>２.９　違法販売・有害情報</vt:lpstr>
      <vt:lpstr>2.9.2　有害情報の掲載</vt:lpstr>
      <vt:lpstr>2.9.3　IT機器による違法行為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ネットワーク社会の情報倫理</dc:title>
  <dc:creator>T.Yamazumi</dc:creator>
  <cp:lastModifiedBy>山口 幸治</cp:lastModifiedBy>
  <cp:revision>95</cp:revision>
  <dcterms:created xsi:type="dcterms:W3CDTF">2005-11-12T07:20:09Z</dcterms:created>
  <dcterms:modified xsi:type="dcterms:W3CDTF">2015-11-30T10:26:28Z</dcterms:modified>
</cp:coreProperties>
</file>